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4"/>
  </p:sldMasterIdLst>
  <p:notesMasterIdLst>
    <p:notesMasterId r:id="rId12"/>
  </p:notesMasterIdLst>
  <p:handoutMasterIdLst>
    <p:handoutMasterId r:id="rId13"/>
  </p:handoutMasterIdLst>
  <p:sldIdLst>
    <p:sldId id="304" r:id="rId5"/>
    <p:sldId id="312" r:id="rId6"/>
    <p:sldId id="305" r:id="rId7"/>
    <p:sldId id="306" r:id="rId8"/>
    <p:sldId id="308" r:id="rId9"/>
    <p:sldId id="309" r:id="rId10"/>
    <p:sldId id="31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6D"/>
    <a:srgbClr val="397875"/>
    <a:srgbClr val="C99712"/>
    <a:srgbClr val="D76650"/>
    <a:srgbClr val="80A5B6"/>
    <a:srgbClr val="AF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6405"/>
  </p:normalViewPr>
  <p:slideViewPr>
    <p:cSldViewPr snapToGrid="0">
      <p:cViewPr varScale="1">
        <p:scale>
          <a:sx n="162" d="100"/>
          <a:sy n="162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72" d="100"/>
          <a:sy n="172" d="100"/>
        </p:scale>
        <p:origin x="32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CAF7DCC-0CBA-C357-8B15-C0AD6C3EDC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6B4FD3-15EB-CED6-62C4-7740D9591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265CC-6756-B64F-9786-6C35C6E5B593}" type="datetimeFigureOut">
              <a:rPr lang="nl-NL" smtClean="0"/>
              <a:t>04-11-2024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8397F9-A4D3-8A27-DCDC-937A968F56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857157-DCB5-8D70-C45C-D527ECF81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D63B4-451E-704A-BDA9-C61A04E40C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90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820D5-B546-A64F-AC8E-1322075E98A8}" type="datetimeFigureOut">
              <a:rPr lang="nl-NL" smtClean="0"/>
              <a:t>04-11-2024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5536-74CA-AD4B-8DA3-027AE8027D3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86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36192" y="2061448"/>
            <a:ext cx="6858000" cy="124182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Viga" panose="020B08000300000200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Klikken om de titel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7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656000"/>
            <a:ext cx="6649974" cy="336055"/>
          </a:xfrm>
        </p:spPr>
        <p:txBody>
          <a:bodyPr/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2732732"/>
            <a:ext cx="6649974" cy="169769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3582" y="4897067"/>
            <a:ext cx="5001768" cy="27384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r>
              <a:rPr lang="nl-NL" dirty="0"/>
              <a:t>41st </a:t>
            </a:r>
            <a:r>
              <a:rPr lang="nl-NL" dirty="0" err="1"/>
              <a:t>EuroQol</a:t>
            </a:r>
            <a:r>
              <a:rPr lang="nl-NL" dirty="0"/>
              <a:t> </a:t>
            </a:r>
            <a:r>
              <a:rPr lang="nl-NL" dirty="0" err="1"/>
              <a:t>Plenary</a:t>
            </a:r>
            <a:r>
              <a:rPr lang="nl-NL" dirty="0"/>
              <a:t> 2024, Noordwijk,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DA71-815D-944B-A78C-7E032F9B32F7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64317A-4911-F1D1-A671-A1D06914FD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2026944"/>
            <a:ext cx="6650037" cy="2639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397875"/>
                </a:solidFill>
              </a:defRPr>
            </a:lvl1pPr>
          </a:lstStyle>
          <a:p>
            <a:pPr lvl="0"/>
            <a:r>
              <a:rPr lang="nl-NL" dirty="0"/>
              <a:t>Ondertitel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F2CA984-5059-FE87-527D-F7D88887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000" y="2340461"/>
            <a:ext cx="6261977" cy="3265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="1">
                <a:solidFill>
                  <a:srgbClr val="004A6D"/>
                </a:solidFill>
              </a:defRPr>
            </a:lvl1pPr>
          </a:lstStyle>
          <a:p>
            <a:pPr lvl="0"/>
            <a:r>
              <a:rPr lang="nl-NL" dirty="0"/>
              <a:t>Intro tekst</a:t>
            </a:r>
          </a:p>
        </p:txBody>
      </p:sp>
    </p:spTree>
    <p:extLst>
      <p:ext uri="{BB962C8B-B14F-4D97-AF65-F5344CB8AC3E}">
        <p14:creationId xmlns:p14="http://schemas.microsoft.com/office/powerpoint/2010/main" val="254220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5376" y="804672"/>
            <a:ext cx="6649974" cy="46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titel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5376" y="1369219"/>
            <a:ext cx="664997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3582" y="4897067"/>
            <a:ext cx="5001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41st </a:t>
            </a:r>
            <a:r>
              <a:rPr lang="nl-NL" dirty="0" err="1"/>
              <a:t>EuroQol</a:t>
            </a:r>
            <a:r>
              <a:rPr lang="nl-NL" dirty="0"/>
              <a:t> </a:t>
            </a:r>
            <a:r>
              <a:rPr lang="nl-NL" dirty="0" err="1"/>
              <a:t>Plenary</a:t>
            </a:r>
            <a:r>
              <a:rPr lang="nl-NL" dirty="0"/>
              <a:t> 2024, Noordwijk,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16" y="4897067"/>
            <a:ext cx="4137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ABEDA71-815D-944B-A78C-7E032F9B32F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46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3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700" kern="1200">
          <a:solidFill>
            <a:schemeClr val="tx1"/>
          </a:solidFill>
          <a:latin typeface="Viga" panose="020B0800030000020004" pitchFamily="34" charset="77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90000"/>
        </a:lnSpc>
        <a:spcBef>
          <a:spcPts val="750"/>
        </a:spcBef>
        <a:buClr>
          <a:srgbClr val="397875"/>
        </a:buClr>
        <a:buSzPct val="125000"/>
        <a:buFont typeface="Wingdings" pitchFamily="2" charset="2"/>
        <a:buChar char="§"/>
        <a:defRPr sz="7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44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397875"/>
        </a:buClr>
        <a:buSzPct val="125000"/>
        <a:buFont typeface="Apple Symbols" panose="02000000000000000000" pitchFamily="2" charset="-79"/>
        <a:buChar char="⏤"/>
        <a:defRPr sz="7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685800" rtl="0" eaLnBrk="1" latinLnBrk="0" hangingPunct="1">
        <a:lnSpc>
          <a:spcPct val="90000"/>
        </a:lnSpc>
        <a:spcBef>
          <a:spcPts val="375"/>
        </a:spcBef>
        <a:buClr>
          <a:srgbClr val="397875"/>
        </a:buClr>
        <a:buSzPct val="125000"/>
        <a:buFont typeface="Wingdings" pitchFamily="2" charset="2"/>
        <a:buNone/>
        <a:defRPr sz="7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397875"/>
        </a:buClr>
        <a:buSzPct val="125000"/>
        <a:buFont typeface="Wingdings" pitchFamily="2" charset="2"/>
        <a:buChar char="§"/>
        <a:defRPr sz="7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44000" indent="-144000" algn="l" defTabSz="685800" rtl="0" eaLnBrk="1" latinLnBrk="0" hangingPunct="1">
        <a:lnSpc>
          <a:spcPct val="90000"/>
        </a:lnSpc>
        <a:spcBef>
          <a:spcPts val="375"/>
        </a:spcBef>
        <a:buClr>
          <a:srgbClr val="397875"/>
        </a:buClr>
        <a:buSzPct val="125000"/>
        <a:buFont typeface="Wingdings" pitchFamily="2" charset="2"/>
        <a:buChar char="§"/>
        <a:defRPr sz="7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5072935/" TargetMode="External"/><Relationship Id="rId2" Type="http://schemas.openxmlformats.org/officeDocument/2006/relationships/hyperlink" Target="https://www.sciencedirect.com/science/article/pii/S10983015130180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37133712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40273-022-01149-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227-9067/8/9/765" TargetMode="External"/><Relationship Id="rId2" Type="http://schemas.openxmlformats.org/officeDocument/2006/relationships/hyperlink" Target="https://link.springer.com/article/10.1007/s40273-021-01107-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6967026/" TargetMode="External"/><Relationship Id="rId5" Type="http://schemas.openxmlformats.org/officeDocument/2006/relationships/hyperlink" Target="https://pubmed.ncbi.nlm.nih.gov/27021761/" TargetMode="External"/><Relationship Id="rId4" Type="http://schemas.openxmlformats.org/officeDocument/2006/relationships/hyperlink" Target="https://doi.org/10.1016/j.jval.2020.02.01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11">
            <a:extLst>
              <a:ext uri="{FF2B5EF4-FFF2-40B4-BE49-F238E27FC236}">
                <a16:creationId xmlns:a16="http://schemas.microsoft.com/office/drawing/2014/main" id="{B5ACCA1D-DEC5-02E0-0428-BFDA4210F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430" y="1978113"/>
            <a:ext cx="7332745" cy="1187274"/>
          </a:xfrm>
        </p:spPr>
        <p:txBody>
          <a:bodyPr>
            <a:normAutofit/>
          </a:bodyPr>
          <a:lstStyle/>
          <a:p>
            <a:r>
              <a:rPr lang="en-GB" sz="20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sz="2000" b="1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HRQoL</a:t>
            </a:r>
            <a:r>
              <a:rPr lang="en-GB" sz="20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data from children and youth to strengthen HTA. What are the barriers? How can we improve current practice?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6CFA2-1179-DA28-0B66-3B25C65889D0}"/>
              </a:ext>
            </a:extLst>
          </p:cNvPr>
          <p:cNvSpPr txBox="1"/>
          <p:nvPr/>
        </p:nvSpPr>
        <p:spPr>
          <a:xfrm>
            <a:off x="133815" y="4735551"/>
            <a:ext cx="27414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venir Book" panose="02000503020000020003" pitchFamily="2" charset="0"/>
              </a:rPr>
              <a:t>ISPOR Europe 2024 </a:t>
            </a:r>
            <a:r>
              <a:rPr lang="en-US" sz="1100" dirty="0" err="1">
                <a:latin typeface="Avenir Book" panose="02000503020000020003" pitchFamily="2" charset="0"/>
              </a:rPr>
              <a:t>EuroQol</a:t>
            </a:r>
            <a:r>
              <a:rPr lang="en-US" sz="1100" dirty="0">
                <a:latin typeface="Avenir Book" panose="02000503020000020003" pitchFamily="2" charset="0"/>
              </a:rPr>
              <a:t>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43D9C-44A2-A247-D474-9296D9929F4B}"/>
              </a:ext>
            </a:extLst>
          </p:cNvPr>
          <p:cNvSpPr txBox="1"/>
          <p:nvPr/>
        </p:nvSpPr>
        <p:spPr>
          <a:xfrm>
            <a:off x="5431221" y="3747882"/>
            <a:ext cx="365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Moderator: Professor Nancy J. Devlin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Melbourne</a:t>
            </a:r>
          </a:p>
        </p:txBody>
      </p:sp>
    </p:spTree>
    <p:extLst>
      <p:ext uri="{BB962C8B-B14F-4D97-AF65-F5344CB8AC3E}">
        <p14:creationId xmlns:p14="http://schemas.microsoft.com/office/powerpoint/2010/main" val="140526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72A6-877F-0B64-02BA-C45210C3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9" y="873948"/>
            <a:ext cx="6649974" cy="33605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ABE6-C593-E5A1-97D6-FA796523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000" y="1466454"/>
            <a:ext cx="7107116" cy="2210592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>
                <a:latin typeface="Avenir Book" panose="02000503020000020003" pitchFamily="2" charset="0"/>
              </a:rPr>
              <a:t>I am a member of the </a:t>
            </a:r>
            <a:r>
              <a:rPr lang="en-US" sz="1800" dirty="0" err="1">
                <a:latin typeface="Avenir Book" panose="02000503020000020003" pitchFamily="2" charset="0"/>
              </a:rPr>
              <a:t>Euroqol</a:t>
            </a:r>
            <a:r>
              <a:rPr lang="en-US" sz="1800" dirty="0">
                <a:latin typeface="Avenir Book" panose="02000503020000020003" pitchFamily="2" charset="0"/>
              </a:rPr>
              <a:t> Group. </a:t>
            </a:r>
          </a:p>
          <a:p>
            <a:r>
              <a:rPr lang="en-US" sz="1800" dirty="0">
                <a:latin typeface="Avenir Book" panose="02000503020000020003" pitchFamily="2" charset="0"/>
              </a:rPr>
              <a:t>I am the PI on research projects closely related to this symposium, including QUOKKA, funded by the Australian Government Medical Future Fund, and multiple projects funded the </a:t>
            </a:r>
            <a:r>
              <a:rPr lang="en-US" sz="1800" dirty="0" err="1">
                <a:latin typeface="Avenir Book" panose="02000503020000020003" pitchFamily="2" charset="0"/>
              </a:rPr>
              <a:t>EuroQol</a:t>
            </a:r>
            <a:r>
              <a:rPr lang="en-US" sz="1800" dirty="0">
                <a:latin typeface="Avenir Book" panose="02000503020000020003" pitchFamily="2" charset="0"/>
              </a:rPr>
              <a:t> Research Foundation.</a:t>
            </a:r>
          </a:p>
          <a:p>
            <a:r>
              <a:rPr lang="en-US" sz="1800" dirty="0">
                <a:latin typeface="Avenir Book" panose="02000503020000020003" pitchFamily="2" charset="0"/>
              </a:rPr>
              <a:t>My attendance at ISPOR Europe 2024 is funded by ISPOR, in my capacity as Editor in Chief of </a:t>
            </a:r>
            <a:r>
              <a:rPr lang="en-US" sz="1800" i="1" dirty="0">
                <a:latin typeface="Avenir Book" panose="02000503020000020003" pitchFamily="2" charset="0"/>
              </a:rPr>
              <a:t>Value </a:t>
            </a:r>
            <a:r>
              <a:rPr lang="en-US" sz="1800" i="1">
                <a:latin typeface="Avenir Book" panose="02000503020000020003" pitchFamily="2" charset="0"/>
              </a:rPr>
              <a:t>in Health</a:t>
            </a:r>
            <a:endParaRPr lang="en-US" sz="1800" i="1" dirty="0">
              <a:latin typeface="Avenir Book" panose="02000503020000020003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68EF2-E501-3AE0-A0D4-2360CCA1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ISPOR Europe  Symposium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ED7B7-44F1-C823-639B-61B7C094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DA71-815D-944B-A78C-7E032F9B32F7}" type="slidenum">
              <a:rPr lang="nl-NL" smtClean="0"/>
              <a:t>2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F020D2-117F-50FD-7EA1-E12452BE9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695" y="438675"/>
            <a:ext cx="1840843" cy="8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5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2DB0-0893-3A90-EFC9-C305A35E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26" y="645998"/>
            <a:ext cx="7767345" cy="27384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1. Tools and evidence on measuring pediatric </a:t>
            </a:r>
            <a:r>
              <a:rPr lang="en-US" sz="2400" dirty="0" err="1">
                <a:latin typeface="Avenir Book" panose="02000503020000020003" pitchFamily="2" charset="0"/>
              </a:rPr>
              <a:t>HRQoL</a:t>
            </a:r>
            <a:endParaRPr lang="en-NL" sz="240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49479-A3ED-4B14-EE48-FE355971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82" y="1216337"/>
            <a:ext cx="7326177" cy="32811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4A6D"/>
                </a:solidFill>
                <a:latin typeface="Avenir Book" panose="02000503020000020003" pitchFamily="2" charset="0"/>
              </a:rPr>
              <a:t>Over a decade ago, </a:t>
            </a:r>
            <a:r>
              <a:rPr lang="en-NZ" sz="1400" dirty="0">
                <a:solidFill>
                  <a:srgbClr val="004A6D"/>
                </a:solidFill>
                <a:latin typeface="Avenir Book" panose="02000503020000020003" pitchFamily="2" charset="0"/>
              </a:rPr>
              <a:t>an ISPOR Taskforce report on</a:t>
            </a: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</a:rPr>
              <a:t> PRO Good Research Practices for the Assessment of Children and Adolescents </a:t>
            </a: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(Matza et al 2013), </a:t>
            </a: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</a:rPr>
              <a:t>noted gaps in methods and evidence concerning development and validation of age-appropriate PROs</a:t>
            </a:r>
          </a:p>
          <a:p>
            <a:pPr>
              <a:lnSpc>
                <a:spcPct val="110000"/>
              </a:lnSpc>
            </a:pP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</a:rPr>
              <a:t>Research undertaken since then has improved evidence available on:</a:t>
            </a:r>
          </a:p>
          <a:p>
            <a:pPr marL="657225" lvl="5" indent="-28575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</a:rPr>
              <a:t>the nature of differences between self- and proxy-report</a:t>
            </a:r>
          </a:p>
          <a:p>
            <a:pPr marL="649288" lvl="4" indent="-28575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NZ" sz="1400" dirty="0">
                <a:solidFill>
                  <a:srgbClr val="004A6D"/>
                </a:solidFill>
                <a:latin typeface="Avenir Book" panose="02000503020000020003" pitchFamily="2" charset="0"/>
              </a:rPr>
              <a:t>the comparative performance of disease-specific and generic PROs for </a:t>
            </a:r>
            <a:r>
              <a:rPr lang="en-NZ" sz="1400" dirty="0" err="1">
                <a:solidFill>
                  <a:srgbClr val="004A6D"/>
                </a:solidFill>
                <a:latin typeface="Avenir Book" panose="02000503020000020003" pitchFamily="2" charset="0"/>
              </a:rPr>
              <a:t>pediatric</a:t>
            </a:r>
            <a:r>
              <a:rPr lang="en-NZ" sz="1400" dirty="0">
                <a:solidFill>
                  <a:srgbClr val="004A6D"/>
                </a:solidFill>
                <a:latin typeface="Avenir Book" panose="02000503020000020003" pitchFamily="2" charset="0"/>
              </a:rPr>
              <a:t> populations (e.g. QUOKKA P-MIC study)</a:t>
            </a:r>
          </a:p>
          <a:p>
            <a:pPr>
              <a:lnSpc>
                <a:spcPct val="110000"/>
              </a:lnSpc>
            </a:pPr>
            <a:r>
              <a:rPr lang="en-NZ" sz="1400" dirty="0">
                <a:solidFill>
                  <a:srgbClr val="004A6D"/>
                </a:solidFill>
                <a:latin typeface="Avenir Book" panose="02000503020000020003" pitchFamily="2" charset="0"/>
              </a:rPr>
              <a:t>Increased availability of instruments </a:t>
            </a:r>
          </a:p>
          <a:p>
            <a:pPr marL="407988" indent="-13335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NZ" sz="1400" dirty="0">
                <a:solidFill>
                  <a:srgbClr val="004A6D"/>
                </a:solidFill>
                <a:latin typeface="Avenir Book" panose="02000503020000020003" pitchFamily="2" charset="0"/>
              </a:rPr>
              <a:t> e.g., EQ-5D-Y-5L; IQI; HUPs; EQ-TIPS</a:t>
            </a:r>
          </a:p>
          <a:p>
            <a:pPr>
              <a:lnSpc>
                <a:spcPct val="110000"/>
              </a:lnSpc>
            </a:pP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</a:rPr>
              <a:t>Systematic reviews </a:t>
            </a:r>
            <a:r>
              <a:rPr lang="en-NZ" sz="1400" b="0" i="0" u="none" strike="noStrike" dirty="0" err="1">
                <a:solidFill>
                  <a:srgbClr val="004A6D"/>
                </a:solidFill>
                <a:effectLst/>
                <a:latin typeface="Avenir Book" panose="02000503020000020003" pitchFamily="2" charset="0"/>
              </a:rPr>
              <a:t>e.g</a:t>
            </a: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Kwon et al 2022</a:t>
            </a: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</a:rPr>
              <a:t>; </a:t>
            </a: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Kwon et al 2023</a:t>
            </a:r>
            <a:r>
              <a:rPr lang="en-NZ" sz="1400" b="0" i="0" u="none" strike="noStrike" dirty="0">
                <a:solidFill>
                  <a:srgbClr val="004A6D"/>
                </a:solidFill>
                <a:effectLst/>
                <a:latin typeface="Avenir Book" panose="02000503020000020003" pitchFamily="2" charset="0"/>
              </a:rPr>
              <a:t>.</a:t>
            </a:r>
            <a:endParaRPr lang="en-NZ" sz="1200" b="0" i="0" u="none" strike="noStrike" dirty="0">
              <a:solidFill>
                <a:srgbClr val="004A6D"/>
              </a:solidFill>
              <a:effectLst/>
              <a:latin typeface="Avenir Book" panose="02000503020000020003" pitchFamily="2" charset="0"/>
            </a:endParaRPr>
          </a:p>
          <a:p>
            <a:endParaRPr lang="en-NZ" sz="1200" b="0" i="0" u="none" strike="noStrike" dirty="0">
              <a:solidFill>
                <a:srgbClr val="1F1F1F"/>
              </a:solidFill>
              <a:effectLst/>
              <a:latin typeface="Avenir Book" panose="02000503020000020003" pitchFamily="2" charset="0"/>
            </a:endParaRPr>
          </a:p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218F4-FBBA-F37D-D924-7CE4648A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7542" y="4869656"/>
            <a:ext cx="5001768" cy="273844"/>
          </a:xfrm>
        </p:spPr>
        <p:txBody>
          <a:bodyPr/>
          <a:lstStyle/>
          <a:p>
            <a:r>
              <a:rPr lang="nl-NL" dirty="0"/>
              <a:t>ISPOR Europe 2024: Euroqol Symposium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02869-3729-D4C1-FB30-906A695E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DA71-815D-944B-A78C-7E032F9B32F7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93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24CF-C971-B927-22FD-07EE7F2C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16" y="532185"/>
            <a:ext cx="8184368" cy="3265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2.  Growing evidence to support preference-weighting pediatric PROs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FD6DC-C23C-4D52-2E26-4384A626B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24" y="1051255"/>
            <a:ext cx="8090951" cy="3267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Avenir Book" panose="02000503020000020003" pitchFamily="2" charset="0"/>
              </a:rPr>
              <a:t>Since 2020, 17 value sets for EQ-5D-Y-3L available or close to completion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Avenir Book" panose="02000503020000020003" pitchFamily="2" charset="0"/>
              </a:rPr>
              <a:t>HUPs linked to HUI3 preference weights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Avenir Book" panose="02000503020000020003" pitchFamily="2" charset="0"/>
              </a:rPr>
              <a:t>Preference weights for </a:t>
            </a:r>
            <a:r>
              <a:rPr lang="en-US" sz="1800" dirty="0" err="1">
                <a:latin typeface="Avenir Book" panose="02000503020000020003" pitchFamily="2" charset="0"/>
              </a:rPr>
              <a:t>PedsQL</a:t>
            </a:r>
            <a:r>
              <a:rPr lang="en-US" sz="1800" dirty="0">
                <a:latin typeface="Avenir Book" panose="02000503020000020003" pitchFamily="2" charset="0"/>
              </a:rPr>
              <a:t> close to completion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Avenir Book" panose="02000503020000020003" pitchFamily="2" charset="0"/>
              </a:rPr>
              <a:t>Evidence has grown on the methods issues unique to valuing child </a:t>
            </a:r>
            <a:r>
              <a:rPr lang="en-US" sz="1800" dirty="0" err="1">
                <a:latin typeface="Avenir Book" panose="02000503020000020003" pitchFamily="2" charset="0"/>
              </a:rPr>
              <a:t>HRQoL</a:t>
            </a:r>
            <a:r>
              <a:rPr lang="en-US" sz="1800" dirty="0">
                <a:latin typeface="Avenir Book" panose="02000503020000020003" pitchFamily="2" charset="0"/>
              </a:rPr>
              <a:t>:</a:t>
            </a:r>
          </a:p>
          <a:p>
            <a:pPr marL="496888" lvl="1" indent="-1333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Book" panose="02000503020000020003" pitchFamily="2" charset="0"/>
              </a:rPr>
              <a:t>Whose preferences? What methods? What ‘perspective’? What age of child?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Avenir Book" panose="02000503020000020003" pitchFamily="2" charset="0"/>
              </a:rPr>
              <a:t>Systematic reviews of methods used to value child </a:t>
            </a:r>
            <a:r>
              <a:rPr lang="en-US" sz="1800" dirty="0" err="1">
                <a:latin typeface="Avenir Book" panose="02000503020000020003" pitchFamily="2" charset="0"/>
              </a:rPr>
              <a:t>HRQoL</a:t>
            </a:r>
            <a:r>
              <a:rPr lang="en-US" sz="1800" dirty="0">
                <a:latin typeface="Avenir Book" panose="02000503020000020003" pitchFamily="2" charset="0"/>
              </a:rPr>
              <a:t> e.g. </a:t>
            </a:r>
            <a:r>
              <a:rPr lang="en-US" sz="1800" dirty="0">
                <a:solidFill>
                  <a:schemeClr val="tx2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Bailey et al (2022) </a:t>
            </a:r>
            <a:endParaRPr lang="en-US" sz="1800" dirty="0">
              <a:solidFill>
                <a:schemeClr val="tx2"/>
              </a:solidFill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Avenir Book" panose="02000503020000020003" pitchFamily="2" charset="0"/>
              </a:rPr>
              <a:t>An ISPOR Good Practices Taskforce on Pediatric Utilities due for publication early 2025.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Avenir Book" panose="02000503020000020003" pitchFamily="2" charset="0"/>
              </a:rPr>
              <a:t>Research questions remain, some of which relate to value judgements required by decision makers</a:t>
            </a:r>
          </a:p>
          <a:p>
            <a:endParaRPr lang="en-US" sz="1600" dirty="0">
              <a:latin typeface="Avenir Book" panose="02000503020000020003" pitchFamily="2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2F914-791B-64FB-F474-726800A5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DA71-815D-944B-A78C-7E032F9B32F7}" type="slidenum">
              <a:rPr lang="nl-NL" smtClean="0"/>
              <a:t>4</a:t>
            </a:fld>
            <a:endParaRPr lang="nl-NL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6E6F651-65AA-ABE1-1FEC-421BA15A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7542" y="4869656"/>
            <a:ext cx="5001768" cy="273844"/>
          </a:xfrm>
        </p:spPr>
        <p:txBody>
          <a:bodyPr/>
          <a:lstStyle/>
          <a:p>
            <a:r>
              <a:rPr lang="nl-NL" dirty="0"/>
              <a:t>ISPOR Europe 2024: Euroqol Symposium</a:t>
            </a:r>
          </a:p>
        </p:txBody>
      </p:sp>
    </p:spTree>
    <p:extLst>
      <p:ext uri="{BB962C8B-B14F-4D97-AF65-F5344CB8AC3E}">
        <p14:creationId xmlns:p14="http://schemas.microsoft.com/office/powerpoint/2010/main" val="26490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FCAF-A697-26D7-7E94-760D7C10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45" y="327485"/>
            <a:ext cx="8650173" cy="41147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3. Gaps &amp; weaknesses in evidence on pediatric </a:t>
            </a:r>
            <a:r>
              <a:rPr lang="en-US" sz="2000" dirty="0" err="1">
                <a:latin typeface="Avenir Book" panose="02000503020000020003" pitchFamily="2" charset="0"/>
              </a:rPr>
              <a:t>HRQoL</a:t>
            </a:r>
            <a:r>
              <a:rPr lang="en-US" sz="2000" dirty="0">
                <a:latin typeface="Avenir Book" panose="02000503020000020003" pitchFamily="2" charset="0"/>
              </a:rPr>
              <a:t> submitted to HTA.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8558C-0A72-1B51-A2C6-89238C9A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10" y="835128"/>
            <a:ext cx="8392241" cy="9819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Avenir Book" panose="02000503020000020003" pitchFamily="2" charset="0"/>
              </a:rPr>
              <a:t>Despite the progress in tools and evidence on measuring and valuing pediatric </a:t>
            </a:r>
            <a:r>
              <a:rPr lang="en-US" sz="1600" dirty="0" err="1">
                <a:latin typeface="Avenir Book" panose="02000503020000020003" pitchFamily="2" charset="0"/>
              </a:rPr>
              <a:t>HRQoL</a:t>
            </a:r>
            <a:r>
              <a:rPr lang="en-US" sz="1600" dirty="0">
                <a:latin typeface="Avenir Book" panose="02000503020000020003" pitchFamily="2" charset="0"/>
              </a:rPr>
              <a:t>,</a:t>
            </a:r>
            <a:r>
              <a:rPr lang="en-US" sz="1600" b="1" i="1" dirty="0">
                <a:latin typeface="Avenir Book" panose="02000503020000020003" pitchFamily="2" charset="0"/>
              </a:rPr>
              <a:t> </a:t>
            </a:r>
            <a:r>
              <a:rPr lang="en-US" sz="1600" b="1" i="1" u="sng" dirty="0">
                <a:latin typeface="Avenir Book" panose="02000503020000020003" pitchFamily="2" charset="0"/>
              </a:rPr>
              <a:t>use</a:t>
            </a:r>
            <a:r>
              <a:rPr lang="en-US" sz="1600" b="1" i="1" dirty="0">
                <a:latin typeface="Avenir Book" panose="02000503020000020003" pitchFamily="2" charset="0"/>
              </a:rPr>
              <a:t> </a:t>
            </a:r>
            <a:r>
              <a:rPr lang="en-US" sz="1600" dirty="0">
                <a:latin typeface="Avenir Book" panose="02000503020000020003" pitchFamily="2" charset="0"/>
              </a:rPr>
              <a:t>of available tools lags behind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venir Book" panose="02000503020000020003" pitchFamily="2" charset="0"/>
              </a:rPr>
              <a:t>Considerable gaps and weaknesses noted in reviews of evidence available for decision making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8C1B8-18D9-FC79-FC0F-62850C1E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DA71-815D-944B-A78C-7E032F9B32F7}" type="slidenum">
              <a:rPr lang="nl-NL" smtClean="0"/>
              <a:t>5</a:t>
            </a:fld>
            <a:endParaRPr lang="nl-NL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68BE8D-20A1-183F-F76C-160AF8BA41CA}"/>
              </a:ext>
            </a:extLst>
          </p:cNvPr>
          <p:cNvSpPr txBox="1">
            <a:spLocks/>
          </p:cNvSpPr>
          <p:nvPr/>
        </p:nvSpPr>
        <p:spPr>
          <a:xfrm>
            <a:off x="3791331" y="4869656"/>
            <a:ext cx="5001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ISPOR Europe 2024: Euroqol Symposium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75CC6-3DF4-C6CB-6509-75B9EEA6E25E}"/>
              </a:ext>
            </a:extLst>
          </p:cNvPr>
          <p:cNvSpPr txBox="1"/>
          <p:nvPr/>
        </p:nvSpPr>
        <p:spPr>
          <a:xfrm>
            <a:off x="174945" y="2012832"/>
            <a:ext cx="1972691" cy="22852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650" i="1" dirty="0">
                <a:solidFill>
                  <a:srgbClr val="004A6D"/>
                </a:solidFill>
              </a:rPr>
              <a:t>PBAC: </a:t>
            </a:r>
          </a:p>
          <a:p>
            <a:r>
              <a:rPr lang="en-NZ" sz="1500" i="1" dirty="0">
                <a:solidFill>
                  <a:srgbClr val="004A6D"/>
                </a:solidFill>
              </a:rPr>
              <a:t>“Submissions involved </a:t>
            </a:r>
            <a:r>
              <a:rPr lang="en-NZ" sz="1500" i="1" u="sng" dirty="0">
                <a:solidFill>
                  <a:srgbClr val="004A6D"/>
                </a:solidFill>
              </a:rPr>
              <a:t>inconsistent approaches</a:t>
            </a:r>
            <a:r>
              <a:rPr lang="en-NZ" sz="1500" i="1" dirty="0">
                <a:solidFill>
                  <a:srgbClr val="004A6D"/>
                </a:solidFill>
              </a:rPr>
              <a:t>, use of </a:t>
            </a:r>
            <a:r>
              <a:rPr lang="en-NZ" sz="1500" i="1" u="sng" dirty="0">
                <a:solidFill>
                  <a:srgbClr val="004A6D"/>
                </a:solidFill>
              </a:rPr>
              <a:t>adult measures and weights</a:t>
            </a:r>
            <a:r>
              <a:rPr lang="en-NZ" sz="1500" i="1" dirty="0">
                <a:solidFill>
                  <a:srgbClr val="004A6D"/>
                </a:solidFill>
              </a:rPr>
              <a:t>, and </a:t>
            </a:r>
            <a:r>
              <a:rPr lang="en-NZ" sz="1500" i="1" u="sng" dirty="0">
                <a:solidFill>
                  <a:srgbClr val="004A6D"/>
                </a:solidFill>
              </a:rPr>
              <a:t>substantial gaps in evidence</a:t>
            </a:r>
            <a:r>
              <a:rPr lang="en-NZ" sz="1500" i="1" dirty="0">
                <a:solidFill>
                  <a:srgbClr val="004A6D"/>
                </a:solidFill>
              </a:rPr>
              <a:t>” </a:t>
            </a:r>
          </a:p>
          <a:p>
            <a:r>
              <a:rPr lang="en-NZ" sz="15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(Bailey et al 2021)</a:t>
            </a:r>
            <a:endParaRPr lang="en-US" sz="600" dirty="0">
              <a:solidFill>
                <a:schemeClr val="accent1"/>
              </a:solidFill>
            </a:endParaRPr>
          </a:p>
          <a:p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1CF3F-AFFE-50CD-93D5-18493206E6FD}"/>
              </a:ext>
            </a:extLst>
          </p:cNvPr>
          <p:cNvSpPr txBox="1"/>
          <p:nvPr/>
        </p:nvSpPr>
        <p:spPr>
          <a:xfrm>
            <a:off x="2147636" y="2018125"/>
            <a:ext cx="6783988" cy="12464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15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NICE: “…most used generic </a:t>
            </a:r>
            <a:r>
              <a:rPr lang="en-NZ" sz="1500" i="1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HRQoL measures designed for adults</a:t>
            </a:r>
            <a:r>
              <a:rPr lang="en-NZ" sz="15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Measures were usually completed by adult patients or clinical experts. Committees frequently commented on </a:t>
            </a:r>
            <a:r>
              <a:rPr lang="en-NZ" sz="1500" i="1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limitations in the HRQoL data</a:t>
            </a:r>
            <a:r>
              <a:rPr lang="en-NZ" sz="15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en-NZ" sz="1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(Lamb et al 2021)</a:t>
            </a:r>
            <a:r>
              <a:rPr lang="en-NZ" sz="15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NZ" sz="15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Just </a:t>
            </a:r>
            <a:r>
              <a:rPr lang="en-GB" sz="1500" i="1" dirty="0">
                <a:latin typeface="+mj-lt"/>
              </a:rPr>
              <a:t>25% of assessments used child and adolescent population-specific measures </a:t>
            </a:r>
            <a:r>
              <a:rPr lang="en-GB" sz="15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(Hill et al, 2020)</a:t>
            </a:r>
            <a:endParaRPr lang="en-NZ" sz="15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92886-612B-30F3-6A08-37D9C5623BB5}"/>
              </a:ext>
            </a:extLst>
          </p:cNvPr>
          <p:cNvSpPr txBox="1"/>
          <p:nvPr/>
        </p:nvSpPr>
        <p:spPr>
          <a:xfrm>
            <a:off x="2138671" y="3237722"/>
            <a:ext cx="372364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500" i="1" dirty="0"/>
              <a:t>“…we found considerable gaps and weaknesses in the current evidence base for utilities used in economic evaluations of </a:t>
            </a:r>
            <a:r>
              <a:rPr lang="en-NZ" sz="1500" i="1" dirty="0" err="1"/>
              <a:t>pediatric</a:t>
            </a:r>
            <a:r>
              <a:rPr lang="en-NZ" sz="1500" i="1" dirty="0"/>
              <a:t> vaccines.” </a:t>
            </a:r>
            <a:r>
              <a:rPr lang="en-US" sz="1500" dirty="0">
                <a:solidFill>
                  <a:schemeClr val="accent1"/>
                </a:solidFill>
              </a:rPr>
              <a:t>(</a:t>
            </a:r>
            <a:r>
              <a:rPr lang="en-US" sz="15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Herdman et al 2016</a:t>
            </a:r>
            <a:r>
              <a:rPr lang="en-US" sz="1500" dirty="0">
                <a:solidFill>
                  <a:schemeClr val="accent1"/>
                </a:solidFill>
              </a:rPr>
              <a:t>)</a:t>
            </a:r>
            <a:r>
              <a:rPr lang="en-NZ" sz="1500" i="1" dirty="0"/>
              <a:t> 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90E033-F772-08C5-3746-1A145DDC51A1}"/>
              </a:ext>
            </a:extLst>
          </p:cNvPr>
          <p:cNvSpPr txBox="1"/>
          <p:nvPr/>
        </p:nvSpPr>
        <p:spPr>
          <a:xfrm>
            <a:off x="5871279" y="3246687"/>
            <a:ext cx="3060345" cy="1015663"/>
          </a:xfrm>
          <a:prstGeom prst="rect">
            <a:avLst/>
          </a:prstGeom>
          <a:solidFill>
            <a:srgbClr val="397875"/>
          </a:solidFill>
        </p:spPr>
        <p:txBody>
          <a:bodyPr wrap="square" rtlCol="0">
            <a:spAutoFit/>
          </a:bodyPr>
          <a:lstStyle/>
          <a:p>
            <a:r>
              <a:rPr lang="en-NZ" sz="1500" i="1" dirty="0">
                <a:solidFill>
                  <a:schemeClr val="bg1"/>
                </a:solidFill>
              </a:rPr>
              <a:t>“…considerable gaps in the way (</a:t>
            </a:r>
            <a:r>
              <a:rPr lang="en-NZ" sz="1500" i="1" dirty="0" err="1">
                <a:solidFill>
                  <a:schemeClr val="bg1"/>
                </a:solidFill>
              </a:rPr>
              <a:t>pediatric</a:t>
            </a:r>
            <a:r>
              <a:rPr lang="en-NZ" sz="1500" i="1" dirty="0">
                <a:solidFill>
                  <a:schemeClr val="bg1"/>
                </a:solidFill>
              </a:rPr>
              <a:t>) valuation weights are used and reported in CEA” </a:t>
            </a:r>
            <a:r>
              <a:rPr lang="en-NZ" sz="15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Neppelenbroek et al 2023)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FFEDA5-5768-FDA6-B1A5-E0899AADD420}"/>
              </a:ext>
            </a:extLst>
          </p:cNvPr>
          <p:cNvSpPr txBox="1">
            <a:spLocks/>
          </p:cNvSpPr>
          <p:nvPr/>
        </p:nvSpPr>
        <p:spPr>
          <a:xfrm>
            <a:off x="174945" y="4350599"/>
            <a:ext cx="8787606" cy="46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4000" indent="-14400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rgbClr val="397875"/>
              </a:buClr>
              <a:buSzPct val="125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44000" indent="-14400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397875"/>
              </a:buClr>
              <a:buSzPct val="125000"/>
              <a:buFont typeface="Apple Symbols" panose="02000000000000000000" pitchFamily="2" charset="-79"/>
              <a:buChar char="⏤"/>
              <a:defRPr sz="7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397875"/>
              </a:buClr>
              <a:buSzPct val="125000"/>
              <a:buFont typeface="Wingdings" pitchFamily="2" charset="2"/>
              <a:buNone/>
              <a:defRPr sz="7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4000" indent="-14400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397875"/>
              </a:buClr>
              <a:buSzPct val="125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44000" indent="-14400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397875"/>
              </a:buClr>
              <a:buSzPct val="125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Avenir Book" panose="02000503020000020003" pitchFamily="2" charset="0"/>
              </a:rPr>
              <a:t>Growing awareness by HTA bodies – e.g. CADTH (2024), but just one HTA body (Netherlands) provides methods guidance on pediatric </a:t>
            </a:r>
            <a:r>
              <a:rPr lang="en-US" sz="1400" dirty="0" err="1">
                <a:latin typeface="Avenir Book" panose="02000503020000020003" pitchFamily="2" charset="0"/>
              </a:rPr>
              <a:t>HRQoL</a:t>
            </a:r>
            <a:endParaRPr lang="en-US" sz="1400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8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4DD7-0AF1-E1DF-5976-B0618913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06" y="580909"/>
            <a:ext cx="8127403" cy="4141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4. The questions we will address in this symposium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8C84C-6EF3-D3FD-D32B-3DBAE4258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63" y="1246954"/>
            <a:ext cx="8278772" cy="3217469"/>
          </a:xfrm>
        </p:spPr>
        <p:txBody>
          <a:bodyPr>
            <a:normAutofit fontScale="40000" lnSpcReduction="20000"/>
          </a:bodyPr>
          <a:lstStyle/>
          <a:p>
            <a:r>
              <a:rPr lang="en-GB" sz="40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</a:t>
            </a:r>
            <a:r>
              <a:rPr lang="en-GB" sz="4000" u="sng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barriers</a:t>
            </a:r>
            <a:r>
              <a:rPr lang="en-GB" sz="40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using existing age-appropriate </a:t>
            </a:r>
            <a:r>
              <a:rPr lang="en-GB" sz="40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HRQoL</a:t>
            </a:r>
            <a:r>
              <a:rPr lang="en-GB" sz="40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tools – and what methods gaps remain? </a:t>
            </a:r>
          </a:p>
          <a:p>
            <a:r>
              <a:rPr lang="en-GB" sz="40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do to </a:t>
            </a:r>
            <a:r>
              <a:rPr lang="en-GB" sz="4000" u="sng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the use </a:t>
            </a:r>
            <a:r>
              <a:rPr lang="en-GB" sz="40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age-appropriate PROs?</a:t>
            </a:r>
          </a:p>
          <a:p>
            <a:r>
              <a:rPr lang="en-GB" sz="40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How can we improve the </a:t>
            </a:r>
            <a:r>
              <a:rPr lang="en-GB" sz="40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evidence on </a:t>
            </a:r>
            <a:r>
              <a:rPr lang="en-GB" sz="40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HRQoL</a:t>
            </a:r>
            <a:r>
              <a:rPr lang="en-GB" sz="40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used to inform decision making concerning resource allocation child health? </a:t>
            </a:r>
          </a:p>
          <a:p>
            <a:endParaRPr lang="en-GB" sz="40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000" b="1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This symposium will present a range of perspectives on these questions, including reflections from HTA agencies, industry and methodological research.</a:t>
            </a:r>
            <a:endParaRPr lang="en-NZ" sz="4000" b="1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AAEC3-0343-9E27-F737-D2AF458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DA71-815D-944B-A78C-7E032F9B32F7}" type="slidenum">
              <a:rPr lang="nl-NL" smtClean="0"/>
              <a:t>6</a:t>
            </a:fld>
            <a:endParaRPr lang="nl-NL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EAED5C1-5A13-9498-F8EB-71729D79F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7542" y="4869656"/>
            <a:ext cx="5001768" cy="273844"/>
          </a:xfrm>
        </p:spPr>
        <p:txBody>
          <a:bodyPr/>
          <a:lstStyle/>
          <a:p>
            <a:r>
              <a:rPr lang="nl-NL" dirty="0"/>
              <a:t>ISPOR Europe 2024: Euroqol Symposium</a:t>
            </a:r>
          </a:p>
        </p:txBody>
      </p:sp>
    </p:spTree>
    <p:extLst>
      <p:ext uri="{BB962C8B-B14F-4D97-AF65-F5344CB8AC3E}">
        <p14:creationId xmlns:p14="http://schemas.microsoft.com/office/powerpoint/2010/main" val="342394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6699-BBBB-5EBC-63E0-1CB823B3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03" y="533291"/>
            <a:ext cx="6649974" cy="33605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Our speakers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C6670-5FCA-7E80-3958-F3A4465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DA71-815D-944B-A78C-7E032F9B32F7}" type="slidenum">
              <a:rPr lang="nl-NL" smtClean="0"/>
              <a:t>7</a:t>
            </a:fld>
            <a:endParaRPr lang="nl-NL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73C829-FE12-0FF2-B15C-A3B4063D6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06805"/>
              </p:ext>
            </p:extLst>
          </p:nvPr>
        </p:nvGraphicFramePr>
        <p:xfrm>
          <a:off x="1205800" y="1056707"/>
          <a:ext cx="6434984" cy="34829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8746">
                  <a:extLst>
                    <a:ext uri="{9D8B030D-6E8A-4147-A177-3AD203B41FA5}">
                      <a16:colId xmlns:a16="http://schemas.microsoft.com/office/drawing/2014/main" val="553962519"/>
                    </a:ext>
                  </a:extLst>
                </a:gridCol>
                <a:gridCol w="1608746">
                  <a:extLst>
                    <a:ext uri="{9D8B030D-6E8A-4147-A177-3AD203B41FA5}">
                      <a16:colId xmlns:a16="http://schemas.microsoft.com/office/drawing/2014/main" val="3324306124"/>
                    </a:ext>
                  </a:extLst>
                </a:gridCol>
                <a:gridCol w="1608746">
                  <a:extLst>
                    <a:ext uri="{9D8B030D-6E8A-4147-A177-3AD203B41FA5}">
                      <a16:colId xmlns:a16="http://schemas.microsoft.com/office/drawing/2014/main" val="1749521820"/>
                    </a:ext>
                  </a:extLst>
                </a:gridCol>
                <a:gridCol w="1608746">
                  <a:extLst>
                    <a:ext uri="{9D8B030D-6E8A-4147-A177-3AD203B41FA5}">
                      <a16:colId xmlns:a16="http://schemas.microsoft.com/office/drawing/2014/main" val="434918495"/>
                    </a:ext>
                  </a:extLst>
                </a:gridCol>
              </a:tblGrid>
              <a:tr h="153987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96889"/>
                  </a:ext>
                </a:extLst>
              </a:tr>
              <a:tr h="1539875">
                <a:tc>
                  <a:txBody>
                    <a:bodyPr/>
                    <a:lstStyle/>
                    <a:p>
                      <a:r>
                        <a:rPr lang="en-US" dirty="0" err="1"/>
                        <a:t>Koonal</a:t>
                      </a:r>
                      <a:r>
                        <a:rPr lang="en-US" dirty="0"/>
                        <a:t> Shah</a:t>
                      </a:r>
                    </a:p>
                    <a:p>
                      <a:r>
                        <a:rPr lang="en-US" dirty="0"/>
                        <a:t>NICE, UK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Saskia </a:t>
                      </a:r>
                      <a:r>
                        <a:rPr lang="en-US" dirty="0" err="1"/>
                        <a:t>Knies</a:t>
                      </a:r>
                      <a:endParaRPr lang="en-US" dirty="0"/>
                    </a:p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</a:rPr>
                        <a:t>National Health Care Institute, the Netherlands</a:t>
                      </a:r>
                      <a:r>
                        <a:rPr lang="en-NZ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Wendy Ungar</a:t>
                      </a:r>
                    </a:p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</a:rPr>
                        <a:t>The Hospital for Sick Children Research Institute, Canada</a:t>
                      </a:r>
                      <a:r>
                        <a:rPr lang="en-NZ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Fleur Chandler</a:t>
                      </a:r>
                    </a:p>
                    <a:p>
                      <a:pPr rtl="0" fontAlgn="base"/>
                      <a:r>
                        <a:rPr lang="en-US" dirty="0"/>
                        <a:t>Health Economist; </a:t>
                      </a:r>
                      <a:r>
                        <a:rPr lang="en-GB" sz="13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 of young adult with Duchenne Muscular Dystrophy</a:t>
                      </a:r>
                    </a:p>
                    <a:p>
                      <a:pPr rtl="0" fontAlgn="base"/>
                      <a:endParaRPr lang="en-US" sz="135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3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 Advisory Board Duchenne UK</a:t>
                      </a:r>
                      <a:endParaRPr lang="en-US" sz="135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046758"/>
                  </a:ext>
                </a:extLst>
              </a:tr>
            </a:tbl>
          </a:graphicData>
        </a:graphic>
      </p:graphicFrame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C1F890A-A9B2-E86E-5CF3-254D8F9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7542" y="4869656"/>
            <a:ext cx="5001768" cy="273844"/>
          </a:xfrm>
        </p:spPr>
        <p:txBody>
          <a:bodyPr/>
          <a:lstStyle/>
          <a:p>
            <a:r>
              <a:rPr lang="nl-NL" dirty="0"/>
              <a:t>ISPOR Europe 2024: Euroqol Symposium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90212-1AA0-4645-3ED9-F64846F27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60" y="1325477"/>
            <a:ext cx="863600" cy="1060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EBA8D-5FC7-9B9C-B1FB-B83C7162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28" y="1328975"/>
            <a:ext cx="882269" cy="954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8805B-B49D-9213-4165-4718C2BAE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517" y="1300536"/>
            <a:ext cx="979705" cy="1110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88EDE-0628-FBF6-48A7-CCF166DC5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24" y="1296725"/>
            <a:ext cx="995617" cy="11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5582"/>
      </p:ext>
    </p:extLst>
  </p:cSld>
  <p:clrMapOvr>
    <a:masterClrMapping/>
  </p:clrMapOvr>
</p:sld>
</file>

<file path=ppt/theme/theme1.xml><?xml version="1.0" encoding="utf-8"?>
<a:theme xmlns:a="http://schemas.openxmlformats.org/drawingml/2006/main" name="EuroQol Officethema 2024">
  <a:themeElements>
    <a:clrScheme name="">
      <a:dk1>
        <a:srgbClr val="00496D"/>
      </a:dk1>
      <a:lt1>
        <a:srgbClr val="FFFFFF"/>
      </a:lt1>
      <a:dk2>
        <a:srgbClr val="6AAA89"/>
      </a:dk2>
      <a:lt2>
        <a:srgbClr val="FFFFFF"/>
      </a:lt2>
      <a:accent1>
        <a:srgbClr val="00496D"/>
      </a:accent1>
      <a:accent2>
        <a:srgbClr val="397874"/>
      </a:accent2>
      <a:accent3>
        <a:srgbClr val="C89611"/>
      </a:accent3>
      <a:accent4>
        <a:srgbClr val="80A5B6"/>
      </a:accent4>
      <a:accent5>
        <a:srgbClr val="AFC8C8"/>
      </a:accent5>
      <a:accent6>
        <a:srgbClr val="E3CB89"/>
      </a:accent6>
      <a:hlink>
        <a:srgbClr val="FFFFFF"/>
      </a:hlink>
      <a:folHlink>
        <a:srgbClr val="FFFFFF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3" id="{3417EB97-E254-3A49-8915-19722FBA181B}" vid="{C0D3399F-F043-074F-9FA5-46AC0E51388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e201e0-7ba1-4fd0-b022-03ac33d052c0">
      <Terms xmlns="http://schemas.microsoft.com/office/infopath/2007/PartnerControls"/>
    </lcf76f155ced4ddcb4097134ff3c332f>
    <TaxCatchAll xmlns="e25f615b-eebd-4e2a-b1e3-b3bb6a0113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09F560-5471-432D-AD92-8C28464EEF4A}">
  <ds:schemaRefs>
    <ds:schemaRef ds:uri="http://schemas.microsoft.com/office/2006/metadata/properties"/>
    <ds:schemaRef ds:uri="http://schemas.microsoft.com/office/infopath/2007/PartnerControls"/>
    <ds:schemaRef ds:uri="d7e201e0-7ba1-4fd0-b022-03ac33d052c0"/>
    <ds:schemaRef ds:uri="e25f615b-eebd-4e2a-b1e3-b3bb6a011368"/>
  </ds:schemaRefs>
</ds:datastoreItem>
</file>

<file path=customXml/itemProps2.xml><?xml version="1.0" encoding="utf-8"?>
<ds:datastoreItem xmlns:ds="http://schemas.openxmlformats.org/officeDocument/2006/customXml" ds:itemID="{528636EE-0CDE-4EA8-AFFC-3581F8D5AC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53AD6-7B7C-4CE4-BA48-A0B5C878068E}"/>
</file>

<file path=docProps/app.xml><?xml version="1.0" encoding="utf-8"?>
<Properties xmlns="http://schemas.openxmlformats.org/officeDocument/2006/extended-properties" xmlns:vt="http://schemas.openxmlformats.org/officeDocument/2006/docPropsVTypes">
  <Template>EuroQol PPP 2024</Template>
  <TotalTime>9961</TotalTime>
  <Words>710</Words>
  <Application>Microsoft Macintosh PowerPoint</Application>
  <PresentationFormat>On-screen Show (16:9)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Apple Symbols</vt:lpstr>
      <vt:lpstr>Arial</vt:lpstr>
      <vt:lpstr>Avenir Book</vt:lpstr>
      <vt:lpstr>Calibri</vt:lpstr>
      <vt:lpstr>Courier New</vt:lpstr>
      <vt:lpstr>Open Sans</vt:lpstr>
      <vt:lpstr>Viga</vt:lpstr>
      <vt:lpstr>Wingdings</vt:lpstr>
      <vt:lpstr>EuroQol Officethema 2024</vt:lpstr>
      <vt:lpstr>PowerPoint Presentation</vt:lpstr>
      <vt:lpstr>Declarations</vt:lpstr>
      <vt:lpstr>1. Tools and evidence on measuring pediatric HRQoL</vt:lpstr>
      <vt:lpstr>2.  Growing evidence to support preference-weighting pediatric PROs</vt:lpstr>
      <vt:lpstr>3. Gaps &amp; weaknesses in evidence on pediatric HRQoL submitted to HTA. </vt:lpstr>
      <vt:lpstr>4. The questions we will address in this symposium</vt:lpstr>
      <vt:lpstr>Our speakers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van Reenen</dc:creator>
  <cp:lastModifiedBy>Nancy Devlin</cp:lastModifiedBy>
  <cp:revision>8</cp:revision>
  <dcterms:created xsi:type="dcterms:W3CDTF">2024-07-18T22:57:22Z</dcterms:created>
  <dcterms:modified xsi:type="dcterms:W3CDTF">2024-11-04T06:14:55Z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0x0101004E296E15BAF57041A774F4D5316366FF</vt:lpwstr>
  </property>
  <property fmtid="{D5CDD505-2E9C-101B-9397-08002B2CF9AE}" pid="3" name="MediaServiceImageTags">
    <vt:lpwstr/>
  </property>
</Properties>
</file>