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14"/>
  </p:notesMasterIdLst>
  <p:sldIdLst>
    <p:sldId id="274" r:id="rId4"/>
    <p:sldId id="295" r:id="rId5"/>
    <p:sldId id="294" r:id="rId6"/>
    <p:sldId id="287" r:id="rId7"/>
    <p:sldId id="289" r:id="rId8"/>
    <p:sldId id="290" r:id="rId9"/>
    <p:sldId id="297" r:id="rId10"/>
    <p:sldId id="285" r:id="rId11"/>
    <p:sldId id="293" r:id="rId12"/>
    <p:sldId id="296" r:id="rId1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6331"/>
  </p:normalViewPr>
  <p:slideViewPr>
    <p:cSldViewPr snapToGrid="0" snapToObjects="1">
      <p:cViewPr varScale="1">
        <p:scale>
          <a:sx n="162" d="100"/>
          <a:sy n="162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04-11-2024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331999"/>
            <a:ext cx="5328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376000"/>
            <a:ext cx="5328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2948356"/>
            <a:ext cx="1440000" cy="18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A16E4-0BC8-3E4D-9762-9FDB7E19FCC8}" type="datetime4">
              <a:rPr lang="nl-NL" smtClean="0"/>
              <a:t>4 november 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10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85786-0357-0944-A5BD-99D782D26D1B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68000" y="771181"/>
            <a:ext cx="3780000" cy="3764307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9918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843997-C1B3-9A41-B51C-34FDEAC8422A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4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11BA60-0280-F4D5-E8F3-BD0A244409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68000" y="432000"/>
            <a:ext cx="3780000" cy="68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000" y="1368000"/>
            <a:ext cx="3780000" cy="31680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6034A4-7239-0744-BE17-BD7864A12A30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2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020C-31DF-E94A-AD24-BDD07C7E3E04}" type="datetime4">
              <a:rPr lang="nl-NL" smtClean="0"/>
              <a:t>4 november 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F22EE8B9-EDFA-1147-A39D-22F2FE5523A3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FE228-3288-8ABC-C7B7-107292BD8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999" y="2018580"/>
            <a:ext cx="5399999" cy="10800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een quote toe te voegen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063A6F-6FB5-C97F-6ECD-01F94F799C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44000" y="3240000"/>
            <a:ext cx="5400000" cy="216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Klikken om de naam en functie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40566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6B23-3F3C-1A4A-AF21-F30D99128630}" type="datetime4">
              <a:rPr lang="nl-NL" smtClean="0"/>
              <a:t>4 november 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DFBE61-976E-9B5A-FA3B-CB443273E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00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B3F658-C291-1367-3C55-5359E58EF7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701841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CC074D-E6E8-D33B-A994-81D850AE6F8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827682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DC16BE8-3827-BE97-6BDD-A22EF6D691A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53523" y="3459296"/>
            <a:ext cx="1655999" cy="684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06488AA-690C-6EDB-03BE-7C1A06AB2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BEB4C90-7CE4-E3B5-9A31-202A3574DEE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2701841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8246CA8-5D8B-120F-FE84-218DBD2ADA1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27682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D1BF122-7FA3-B45D-3F80-5274054BC71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953523" y="1939125"/>
            <a:ext cx="1655999" cy="1152000"/>
          </a:xfrm>
          <a:prstGeom prst="rect">
            <a:avLst/>
          </a:prstGeom>
          <a:noFill/>
        </p:spPr>
        <p:txBody>
          <a:bodyPr lIns="72000" tIns="108000" r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403393B8-D93A-F2B7-1F15-940688EE3BC7}"/>
              </a:ext>
            </a:extLst>
          </p:cNvPr>
          <p:cNvCxnSpPr/>
          <p:nvPr userDrawn="1"/>
        </p:nvCxnSpPr>
        <p:spPr>
          <a:xfrm>
            <a:off x="2462270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B52757F-1383-A109-E20D-8A46E91812A4}"/>
              </a:ext>
            </a:extLst>
          </p:cNvPr>
          <p:cNvCxnSpPr/>
          <p:nvPr userDrawn="1"/>
        </p:nvCxnSpPr>
        <p:spPr>
          <a:xfrm>
            <a:off x="4588525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78888F2-C6B1-022D-355B-58124F57B0A3}"/>
              </a:ext>
            </a:extLst>
          </p:cNvPr>
          <p:cNvCxnSpPr/>
          <p:nvPr userDrawn="1"/>
        </p:nvCxnSpPr>
        <p:spPr>
          <a:xfrm>
            <a:off x="6714781" y="1740665"/>
            <a:ext cx="0" cy="2478795"/>
          </a:xfrm>
          <a:prstGeom prst="line">
            <a:avLst/>
          </a:prstGeom>
          <a:ln w="95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CB177050-9576-104A-A5C9-89C42E21D90D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1A3D370-444B-D656-68DF-ADD4FAE603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00" y="3960000"/>
            <a:ext cx="2949178" cy="5760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Klikken om de contactgegevens te bewerken</a:t>
            </a:r>
          </a:p>
        </p:txBody>
      </p:sp>
    </p:spTree>
    <p:extLst>
      <p:ext uri="{BB962C8B-B14F-4D97-AF65-F5344CB8AC3E}">
        <p14:creationId xmlns:p14="http://schemas.microsoft.com/office/powerpoint/2010/main" val="355394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448B-B934-2A42-BB93-3F7F74972D73}" type="datetime4">
              <a:rPr lang="nl-NL" smtClean="0"/>
              <a:t>4 november 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3AD0-09C8-0F45-AD98-EB75B87ED0AC}" type="datetime4">
              <a:rPr lang="nl-NL" smtClean="0"/>
              <a:t>4 november 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75CC-3157-114F-B97B-899C821DF1A1}" type="datetime4">
              <a:rPr lang="nl-NL" smtClean="0"/>
              <a:t>4 november 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BB591F36-399B-3A49-851B-474AA898E278}" type="datetime4">
              <a:rPr lang="nl-NL" smtClean="0"/>
              <a:t>4 november 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000" y="1368000"/>
            <a:ext cx="3600000" cy="792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000" y="2362589"/>
            <a:ext cx="3600000" cy="43200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68000" y="2880000"/>
            <a:ext cx="1440000" cy="180000"/>
          </a:xfrm>
        </p:spPr>
        <p:txBody>
          <a:bodyPr/>
          <a:lstStyle/>
          <a:p>
            <a:fld id="{42A6F32D-2F47-8542-89A7-5D7628AA9970}" type="datetime4">
              <a:rPr lang="nl-NL" smtClean="0"/>
              <a:t>4 november 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FDFCB2C-ABEC-656D-99CB-E8D43F3DCD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4572000"/>
              <a:gd name="connsiteY0" fmla="*/ 0 h 5143500"/>
              <a:gd name="connsiteX1" fmla="*/ 4395600 w 4572000"/>
              <a:gd name="connsiteY1" fmla="*/ 0 h 5143500"/>
              <a:gd name="connsiteX2" fmla="*/ 4395600 w 4572000"/>
              <a:gd name="connsiteY2" fmla="*/ 705600 h 5143500"/>
              <a:gd name="connsiteX3" fmla="*/ 4572000 w 4572000"/>
              <a:gd name="connsiteY3" fmla="*/ 705600 h 5143500"/>
              <a:gd name="connsiteX4" fmla="*/ 4572000 w 4572000"/>
              <a:gd name="connsiteY4" fmla="*/ 5143500 h 5143500"/>
              <a:gd name="connsiteX5" fmla="*/ 0 w 4572000"/>
              <a:gd name="connsiteY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5143500">
                <a:moveTo>
                  <a:pt x="0" y="0"/>
                </a:moveTo>
                <a:lnTo>
                  <a:pt x="4395600" y="0"/>
                </a:lnTo>
                <a:lnTo>
                  <a:pt x="4395600" y="705600"/>
                </a:lnTo>
                <a:lnTo>
                  <a:pt x="4572000" y="70560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3705D4-D04C-A432-0FAE-088D52959D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4536000"/>
            <a:ext cx="1332000" cy="18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anchor="b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53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5D00-8744-544D-8493-0B832952C928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28CF8CF-73AB-A5B7-D7A4-791FF601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0" y="2484000"/>
            <a:ext cx="3851999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395C38E6-E99A-8FA4-91A0-0118F249153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76263" y="1008000"/>
            <a:ext cx="3456000" cy="3456000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89B7C8B0-1268-3A4D-80E7-2DEFBC89CDCA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72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2" y="1944000"/>
            <a:ext cx="6623999" cy="1296000"/>
          </a:xfrm>
        </p:spPr>
        <p:txBody>
          <a:bodyPr anchor="t" anchorCtr="0"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000" y="5400000"/>
            <a:ext cx="1008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A02BAFE7-50DF-9446-A18D-31675ECBBD72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4000" y="5400000"/>
            <a:ext cx="468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6000" y="5400000"/>
            <a:ext cx="360000" cy="144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8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0BFB-AEA4-C14E-A3D8-21391C72EF66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3689-9B88-7D43-A11A-1342D38CF26A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9FC643-3EE8-08FE-7F26-84045871F1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52000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1" y="1368000"/>
            <a:ext cx="3780000" cy="316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4EC4-2374-EF47-BA70-ECF12C3CAD57}" type="datetime4">
              <a:rPr lang="nl-NL" smtClean="0"/>
              <a:t>4 november 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97B57B6B-3771-AAF4-94CF-98C9A8363F0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752000" y="1368425"/>
            <a:ext cx="3780000" cy="3167063"/>
          </a:xfrm>
        </p:spPr>
        <p:txBody>
          <a:bodyPr tIns="180000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om een grafiek toe te voegen</a:t>
            </a:r>
          </a:p>
        </p:txBody>
      </p:sp>
    </p:spTree>
    <p:extLst>
      <p:ext uri="{BB962C8B-B14F-4D97-AF65-F5344CB8AC3E}">
        <p14:creationId xmlns:p14="http://schemas.microsoft.com/office/powerpoint/2010/main" val="92026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32000"/>
            <a:ext cx="7200000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1" y="1368000"/>
            <a:ext cx="7200000" cy="31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4860000"/>
            <a:ext cx="100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50FC80-CF9B-CE43-895F-169CB93D0999}" type="datetime4">
              <a:rPr lang="nl-NL" smtClean="0"/>
              <a:t>4 november 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000" y="4860000"/>
            <a:ext cx="468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6000" y="4860000"/>
            <a:ext cx="36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7" r:id="rId3"/>
    <p:sldLayoutId id="2147483686" r:id="rId4"/>
    <p:sldLayoutId id="2147483675" r:id="rId5"/>
    <p:sldLayoutId id="2147483688" r:id="rId6"/>
    <p:sldLayoutId id="2147483674" r:id="rId7"/>
    <p:sldLayoutId id="2147483690" r:id="rId8"/>
    <p:sldLayoutId id="2147483691" r:id="rId9"/>
    <p:sldLayoutId id="2147483693" r:id="rId10"/>
    <p:sldLayoutId id="2147483694" r:id="rId11"/>
    <p:sldLayoutId id="2147483695" r:id="rId12"/>
    <p:sldLayoutId id="2147483681" r:id="rId13"/>
    <p:sldLayoutId id="2147483692" r:id="rId14"/>
    <p:sldLayoutId id="2147483676" r:id="rId15"/>
    <p:sldLayoutId id="2147483689" r:id="rId16"/>
    <p:sldLayoutId id="2147483678" r:id="rId17"/>
    <p:sldLayoutId id="2147483683" r:id="rId18"/>
    <p:sldLayoutId id="2147483679" r:id="rId19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Verdana" panose="020B0604030504040204" pitchFamily="34" charset="0"/>
        <a:buChar char="−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896000" y="891540"/>
            <a:ext cx="3600000" cy="87246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HRQoL</a:t>
            </a:r>
            <a:r>
              <a:rPr lang="en-US" dirty="0"/>
              <a:t> data from children and youth to strengthen HTA. </a:t>
            </a:r>
            <a:br>
              <a:rPr lang="en-US" dirty="0"/>
            </a:br>
            <a:r>
              <a:rPr lang="en-US" sz="1800" dirty="0"/>
              <a:t>Experiences from the National Health Care Institute </a:t>
            </a:r>
            <a:endParaRPr lang="nl-NL" sz="180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896000" y="3441989"/>
            <a:ext cx="3600000" cy="432000"/>
          </a:xfrm>
        </p:spPr>
        <p:txBody>
          <a:bodyPr/>
          <a:lstStyle/>
          <a:p>
            <a:r>
              <a:rPr lang="nl-NL" dirty="0"/>
              <a:t>Saskia Knies PhD</a:t>
            </a:r>
          </a:p>
          <a:p>
            <a:r>
              <a:rPr lang="nl-NL" dirty="0"/>
              <a:t>National Health Care </a:t>
            </a:r>
            <a:r>
              <a:rPr lang="nl-NL" dirty="0" err="1"/>
              <a:t>Institute</a:t>
            </a:r>
            <a:endParaRPr lang="nl-NL" dirty="0"/>
          </a:p>
          <a:p>
            <a:r>
              <a:rPr lang="nl-NL" dirty="0"/>
              <a:t>18 November 2024 </a:t>
            </a:r>
          </a:p>
          <a:p>
            <a:r>
              <a:rPr lang="nl-NL" dirty="0" err="1"/>
              <a:t>EuroQol</a:t>
            </a:r>
            <a:r>
              <a:rPr lang="nl-NL" dirty="0"/>
              <a:t> Symposium ISPOR Europe 2024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06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A5D153-838B-8A7B-B434-8C395D525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331999"/>
            <a:ext cx="5328000" cy="792000"/>
          </a:xfrm>
        </p:spPr>
        <p:txBody>
          <a:bodyPr/>
          <a:lstStyle/>
          <a:p>
            <a:r>
              <a:rPr lang="en-US" dirty="0"/>
              <a:t>Thank you for your attention 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FCBA96B7-FD3A-6441-BB23-4241E648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4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Disclaimer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GB" sz="1300" dirty="0"/>
              <a:t>Advisor working at National Health Care Institute with experience in pharmaceutical assessment and methods development with focus on use for policy/decision making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I am not a member of </a:t>
            </a:r>
            <a:r>
              <a:rPr lang="en-GB" sz="1300" dirty="0" err="1"/>
              <a:t>EuroQol</a:t>
            </a:r>
            <a:r>
              <a:rPr lang="en-GB" sz="1300" dirty="0"/>
              <a:t> group or received any funding from the </a:t>
            </a:r>
            <a:r>
              <a:rPr lang="en-GB" sz="1300" dirty="0" err="1"/>
              <a:t>EuroQol</a:t>
            </a:r>
            <a:r>
              <a:rPr lang="en-GB" sz="1300" dirty="0"/>
              <a:t> Group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69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32000"/>
            <a:ext cx="7524060" cy="684000"/>
          </a:xfrm>
        </p:spPr>
        <p:txBody>
          <a:bodyPr anchor="b">
            <a:normAutofit/>
          </a:bodyPr>
          <a:lstStyle/>
          <a:p>
            <a:r>
              <a:rPr lang="nl-NL" dirty="0" err="1"/>
              <a:t>Experienced</a:t>
            </a:r>
            <a:r>
              <a:rPr lang="nl-NL" dirty="0"/>
              <a:t> </a:t>
            </a:r>
            <a:r>
              <a:rPr lang="nl-NL" dirty="0" err="1"/>
              <a:t>problems</a:t>
            </a:r>
            <a:r>
              <a:rPr lang="nl-NL" dirty="0"/>
              <a:t>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Life 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000" y="1368000"/>
            <a:ext cx="4750380" cy="3168000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Quality of life (QoL) very relevant outcome measure for decision making 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Often no QoL data available from clinical trials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Not collected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Selection of patients e.g. patients without progress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Not validated or very specific disease related QoL instrument 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Additional issues QoL from children and youth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Expert opinion from caretakers and health professionals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Not always comparable instrument for adult population </a:t>
            </a:r>
          </a:p>
          <a:p>
            <a:pPr lvl="1">
              <a:lnSpc>
                <a:spcPct val="100000"/>
              </a:lnSpc>
            </a:pPr>
            <a:endParaRPr lang="nl-NL" sz="1100" dirty="0"/>
          </a:p>
          <a:p>
            <a:pPr marL="180000" lvl="1" indent="0">
              <a:lnSpc>
                <a:spcPct val="100000"/>
              </a:lnSpc>
              <a:buNone/>
            </a:pPr>
            <a:endParaRPr lang="nl-NL" sz="11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C13711-C32D-DD87-988D-F9A9E24C4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920" y="1368000"/>
            <a:ext cx="2273040" cy="31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54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1664A42-84E9-2406-9397-521221E3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0"/>
            <a:ext cx="3703319" cy="514349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8000" y="432000"/>
            <a:ext cx="3780000" cy="684000"/>
          </a:xfrm>
        </p:spPr>
        <p:txBody>
          <a:bodyPr anchor="b">
            <a:normAutofit/>
          </a:bodyPr>
          <a:lstStyle/>
          <a:p>
            <a:r>
              <a:rPr lang="nl-NL" dirty="0"/>
              <a:t>New health </a:t>
            </a:r>
            <a:r>
              <a:rPr lang="nl-NL" dirty="0" err="1"/>
              <a:t>economic</a:t>
            </a:r>
            <a:r>
              <a:rPr lang="nl-NL" dirty="0"/>
              <a:t> guideline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8000" y="1368000"/>
            <a:ext cx="3780000" cy="3168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300" dirty="0"/>
              <a:t>Update of Dutch health economic guideline published in January 2024</a:t>
            </a:r>
          </a:p>
          <a:p>
            <a:endParaRPr lang="en-GB" sz="1300" dirty="0"/>
          </a:p>
          <a:p>
            <a:pPr marL="0" indent="0">
              <a:buNone/>
            </a:pPr>
            <a:r>
              <a:rPr lang="en-GB" sz="1300" dirty="0"/>
              <a:t>October 2024 onwards: guideline mandatory for reimbursement dossiers from pharmaceutical industry </a:t>
            </a:r>
          </a:p>
          <a:p>
            <a:endParaRPr lang="en-GB" sz="1300" dirty="0"/>
          </a:p>
          <a:p>
            <a:pPr marL="0" indent="0">
              <a:buNone/>
            </a:pPr>
            <a:r>
              <a:rPr lang="en-GB" sz="1300" dirty="0"/>
              <a:t>Two types of changes: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Methodological changes</a:t>
            </a:r>
            <a:r>
              <a:rPr lang="en-GB" sz="1300" dirty="0"/>
              <a:t>, e.g. changes or new elements in reference case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More clarification or guidance, e.g. extrapolation or expert opinion/elicitation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EC497B0-A1F9-1777-01E5-407C5578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00" y="4860000"/>
            <a:ext cx="1008000" cy="14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86034A4-7239-0744-BE17-BD7864A12A30}" type="datetime4">
              <a:rPr lang="nl-NL" smtClean="0"/>
              <a:pPr>
                <a:spcAft>
                  <a:spcPts val="600"/>
                </a:spcAft>
              </a:pPr>
              <a:t>4 november 2024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87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734985"/>
            <a:ext cx="4396739" cy="548640"/>
          </a:xfrm>
        </p:spPr>
        <p:txBody>
          <a:bodyPr anchor="t">
            <a:normAutofit/>
          </a:bodyPr>
          <a:lstStyle/>
          <a:p>
            <a:r>
              <a:rPr lang="nl-NL" dirty="0" err="1"/>
              <a:t>Guidance</a:t>
            </a:r>
            <a:r>
              <a:rPr lang="nl-NL" dirty="0"/>
              <a:t> on </a:t>
            </a:r>
            <a:r>
              <a:rPr lang="nl-NL" dirty="0" err="1"/>
              <a:t>quality</a:t>
            </a:r>
            <a:r>
              <a:rPr lang="nl-NL" dirty="0"/>
              <a:t> of life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4572000" y="542924"/>
            <a:ext cx="4572000" cy="4057651"/>
          </a:xfrm>
          <a:prstGeom prst="rect">
            <a:avLst/>
          </a:prstGeom>
          <a:noFill/>
        </p:spPr>
      </p:pic>
      <p:sp>
        <p:nvSpPr>
          <p:cNvPr id="7" name="Tijdelijke aanduiding voor inhoud 6"/>
          <p:cNvSpPr>
            <a:spLocks noGrp="1"/>
          </p:cNvSpPr>
          <p:nvPr>
            <p:ph type="body" sz="half" idx="2"/>
          </p:nvPr>
        </p:nvSpPr>
        <p:spPr>
          <a:xfrm>
            <a:off x="228600" y="1543050"/>
            <a:ext cx="4290060" cy="2858691"/>
          </a:xfrm>
        </p:spPr>
        <p:txBody>
          <a:bodyPr anchor="t">
            <a:normAutofit/>
          </a:bodyPr>
          <a:lstStyle/>
          <a:p>
            <a:r>
              <a:rPr lang="en-GB" sz="1300" dirty="0"/>
              <a:t>Since 2016 EQ-5D-5L mandatory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Second choice EQ-5D-3L</a:t>
            </a:r>
          </a:p>
          <a:p>
            <a:pPr lvl="1"/>
            <a:endParaRPr lang="en-GB" sz="1300" dirty="0"/>
          </a:p>
          <a:p>
            <a:r>
              <a:rPr lang="en-GB" sz="1300" dirty="0"/>
              <a:t>Use of Dutch value sets </a:t>
            </a:r>
          </a:p>
          <a:p>
            <a:pPr lvl="1"/>
            <a:endParaRPr lang="en-GB" sz="1300" dirty="0"/>
          </a:p>
          <a:p>
            <a:r>
              <a:rPr lang="en-GB" sz="1300" dirty="0"/>
              <a:t>Children 8 to 12 years: EQ-5D-Y</a:t>
            </a:r>
          </a:p>
          <a:p>
            <a:endParaRPr lang="en-GB" sz="1300" dirty="0"/>
          </a:p>
          <a:p>
            <a:r>
              <a:rPr lang="en-GB" sz="1300" dirty="0"/>
              <a:t>Scenario analyses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Quality of life informal caregiver (EQ-5D-5L)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Other sources of quality of life data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7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6000" y="432000"/>
            <a:ext cx="7200000" cy="684000"/>
          </a:xfrm>
        </p:spPr>
        <p:txBody>
          <a:bodyPr anchor="b">
            <a:normAutofit/>
          </a:bodyPr>
          <a:lstStyle/>
          <a:p>
            <a:r>
              <a:rPr lang="nl-NL" dirty="0" err="1"/>
              <a:t>Collecting</a:t>
            </a:r>
            <a:r>
              <a:rPr lang="nl-NL" dirty="0"/>
              <a:t> </a:t>
            </a:r>
            <a:r>
              <a:rPr lang="nl-NL" dirty="0" err="1"/>
              <a:t>HRQoL</a:t>
            </a:r>
            <a:r>
              <a:rPr lang="nl-NL" dirty="0"/>
              <a:t> data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children</a:t>
            </a:r>
            <a:r>
              <a:rPr lang="nl-NL" dirty="0"/>
              <a:t> and </a:t>
            </a:r>
            <a:r>
              <a:rPr lang="nl-NL" dirty="0" err="1"/>
              <a:t>youth</a:t>
            </a:r>
            <a:r>
              <a:rPr lang="nl-NL" dirty="0"/>
              <a:t>   </a:t>
            </a:r>
          </a:p>
        </p:txBody>
      </p:sp>
      <p:pic>
        <p:nvPicPr>
          <p:cNvPr id="6" name="Afbeelding 1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01" y="2356650"/>
            <a:ext cx="3780000" cy="119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3"/>
          </p:nvPr>
        </p:nvSpPr>
        <p:spPr>
          <a:xfrm>
            <a:off x="4752000" y="1368000"/>
            <a:ext cx="4049100" cy="31680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1300" dirty="0"/>
              <a:t>Adult version too complicated for children</a:t>
            </a:r>
          </a:p>
          <a:p>
            <a:pPr marL="0" indent="0">
              <a:buNone/>
            </a:pPr>
            <a:r>
              <a:rPr lang="en-GB" sz="1300" dirty="0"/>
              <a:t>Measuring quality of life by person experiencing health problem </a:t>
            </a:r>
          </a:p>
          <a:p>
            <a:pPr marL="0" indent="0">
              <a:buNone/>
            </a:pPr>
            <a:endParaRPr lang="en-GB" sz="1300" dirty="0"/>
          </a:p>
          <a:p>
            <a:pPr marL="0" indent="0">
              <a:buNone/>
            </a:pPr>
            <a:r>
              <a:rPr lang="en-GB" sz="1300" dirty="0"/>
              <a:t>Advice given by </a:t>
            </a:r>
            <a:r>
              <a:rPr lang="en-GB" sz="1300" dirty="0" err="1"/>
              <a:t>EuroQol</a:t>
            </a:r>
            <a:r>
              <a:rPr lang="en-GB" sz="1300" dirty="0"/>
              <a:t> group: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&lt; 8 years: proxy versions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8 to 12 years: use EQ-5D-Y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12 to 15 years old: both adult and youth version can be used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&gt; 16 years: use adult version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71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BFA3B-79BB-621D-0070-98405D9C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309699" cy="1200150"/>
          </a:xfrm>
        </p:spPr>
        <p:txBody>
          <a:bodyPr anchor="t">
            <a:normAutofit/>
          </a:bodyPr>
          <a:lstStyle/>
          <a:p>
            <a:r>
              <a:rPr lang="nl-NL" dirty="0" err="1"/>
              <a:t>Why</a:t>
            </a:r>
            <a:r>
              <a:rPr lang="nl-NL" dirty="0"/>
              <a:t> these </a:t>
            </a:r>
            <a:r>
              <a:rPr lang="nl-NL" dirty="0" err="1"/>
              <a:t>recommendations</a:t>
            </a:r>
            <a:r>
              <a:rPr lang="nl-NL" dirty="0"/>
              <a:t>? </a:t>
            </a:r>
          </a:p>
        </p:txBody>
      </p:sp>
      <p:pic>
        <p:nvPicPr>
          <p:cNvPr id="14" name="Picture 7" descr="Different coloured question marks">
            <a:extLst>
              <a:ext uri="{FF2B5EF4-FFF2-40B4-BE49-F238E27FC236}">
                <a16:creationId xmlns:a16="http://schemas.microsoft.com/office/drawing/2014/main" id="{B10E7E9E-A6B2-3422-1AB0-3B88F9FD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07" r="26693"/>
          <a:stretch/>
        </p:blipFill>
        <p:spPr>
          <a:xfrm>
            <a:off x="4572000" y="10"/>
            <a:ext cx="4572000" cy="5143489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3B47C52-40C8-8F1F-88C9-EA2B5DFC0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309698" cy="2858691"/>
          </a:xfrm>
        </p:spPr>
        <p:txBody>
          <a:bodyPr/>
          <a:lstStyle/>
          <a:p>
            <a:r>
              <a:rPr lang="en-US" sz="1300" dirty="0"/>
              <a:t>Consistency</a:t>
            </a:r>
          </a:p>
          <a:p>
            <a:endParaRPr lang="en-US" sz="1300" dirty="0"/>
          </a:p>
          <a:p>
            <a:r>
              <a:rPr lang="en-US" sz="1300" dirty="0"/>
              <a:t>Available value sets in the Netherlands</a:t>
            </a:r>
          </a:p>
          <a:p>
            <a:endParaRPr lang="en-US" sz="1300" dirty="0"/>
          </a:p>
          <a:p>
            <a:r>
              <a:rPr lang="en-US" sz="1300" dirty="0"/>
              <a:t>Preferably no expert opinion </a:t>
            </a:r>
          </a:p>
          <a:p>
            <a:endParaRPr lang="en-US" sz="1300" dirty="0"/>
          </a:p>
          <a:p>
            <a:r>
              <a:rPr lang="en-US" sz="1300" dirty="0"/>
              <a:t>Generic instruments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4ACEFF-911B-F2DF-D854-2737ACC3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8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nd holding a pen shading number on a sheet">
            <a:extLst>
              <a:ext uri="{FF2B5EF4-FFF2-40B4-BE49-F238E27FC236}">
                <a16:creationId xmlns:a16="http://schemas.microsoft.com/office/drawing/2014/main" id="{D30B8DEF-A859-2BF3-F518-4781BD47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/>
          <a:stretch/>
        </p:blipFill>
        <p:spPr>
          <a:xfrm>
            <a:off x="4572000" y="10"/>
            <a:ext cx="4572000" cy="514348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940" y="432000"/>
            <a:ext cx="3780000" cy="684000"/>
          </a:xfrm>
        </p:spPr>
        <p:txBody>
          <a:bodyPr anchor="b">
            <a:normAutofit/>
          </a:bodyPr>
          <a:lstStyle/>
          <a:p>
            <a:r>
              <a:rPr lang="nl-NL" dirty="0" err="1"/>
              <a:t>Remaining</a:t>
            </a:r>
            <a:r>
              <a:rPr lang="nl-NL" dirty="0"/>
              <a:t> practical issues</a:t>
            </a:r>
          </a:p>
        </p:txBody>
      </p:sp>
      <p:sp>
        <p:nvSpPr>
          <p:cNvPr id="6" name="Tijdelijke aanduiding voor inhoud 7"/>
          <p:cNvSpPr>
            <a:spLocks noGrp="1"/>
          </p:cNvSpPr>
          <p:nvPr>
            <p:ph idx="1"/>
          </p:nvPr>
        </p:nvSpPr>
        <p:spPr>
          <a:xfrm>
            <a:off x="281940" y="1368000"/>
            <a:ext cx="4074061" cy="31680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When using which version?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Studies having children/youth and adults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All participants same version or different versions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Studies with longer follow-up starting with children/youth  </a:t>
            </a:r>
          </a:p>
          <a:p>
            <a:pPr>
              <a:lnSpc>
                <a:spcPct val="100000"/>
              </a:lnSpc>
            </a:pP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400" dirty="0"/>
              <a:t>Comparability value sets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EQ-5D-3L, EQ-5D-5L and EQ-5D-Y all have own value sets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Similar utilities for same health states?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if yes, no big problems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if not, how to deal with this, what is the ‘real’ utility </a:t>
            </a:r>
          </a:p>
          <a:p>
            <a:pPr lvl="1">
              <a:lnSpc>
                <a:spcPct val="100000"/>
              </a:lnSpc>
            </a:pPr>
            <a:endParaRPr lang="nl-NL" sz="10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96000" y="4860000"/>
            <a:ext cx="360000" cy="14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4F1411D-0280-154F-AEAC-4C20B7AA46B2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5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methodological</a:t>
            </a:r>
            <a:r>
              <a:rPr lang="nl-NL" dirty="0"/>
              <a:t> issues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76000" y="1368000"/>
            <a:ext cx="7919999" cy="3168000"/>
          </a:xfrm>
        </p:spPr>
        <p:txBody>
          <a:bodyPr/>
          <a:lstStyle/>
          <a:p>
            <a:pPr marL="0" indent="0">
              <a:buNone/>
            </a:pPr>
            <a:r>
              <a:rPr lang="en-GB" sz="1300" dirty="0"/>
              <a:t>Important to capture realistic QoL measurements of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Capturing deterioration and fluctuations in health and quality of life </a:t>
            </a:r>
          </a:p>
          <a:p>
            <a:endParaRPr lang="en-GB" sz="1300" dirty="0"/>
          </a:p>
          <a:p>
            <a:pPr marL="0" indent="0">
              <a:buNone/>
            </a:pPr>
            <a:r>
              <a:rPr lang="en-GB" sz="1300" dirty="0"/>
              <a:t>Fluctuating health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Not uncommon in diseases affecting children/youth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Unpredictable by episodic disorders, e.g. epilepsy and migraine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Sometimes predictable, e.g. adverse events/side effects</a:t>
            </a:r>
          </a:p>
          <a:p>
            <a:pPr lvl="1"/>
            <a:endParaRPr lang="en-GB" sz="1300" dirty="0"/>
          </a:p>
          <a:p>
            <a:pPr marL="0" indent="0">
              <a:buNone/>
            </a:pPr>
            <a:r>
              <a:rPr lang="en-GB" sz="1300" dirty="0"/>
              <a:t>Several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Timing of measurement (fixed or not)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Recall period (1 day or longer back)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300" dirty="0"/>
              <a:t>Worst days often missing</a:t>
            </a:r>
            <a:endParaRPr lang="nl-NL" sz="13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5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ZIN Kleuren">
      <a:dk1>
        <a:sysClr val="windowText" lastClr="000000"/>
      </a:dk1>
      <a:lt1>
        <a:sysClr val="window" lastClr="FFFFFF"/>
      </a:lt1>
      <a:dk2>
        <a:srgbClr val="275937"/>
      </a:dk2>
      <a:lt2>
        <a:srgbClr val="CCCCCC"/>
      </a:lt2>
      <a:accent1>
        <a:srgbClr val="39870C"/>
      </a:accent1>
      <a:accent2>
        <a:srgbClr val="42145F"/>
      </a:accent2>
      <a:accent3>
        <a:srgbClr val="FFB612"/>
      </a:accent3>
      <a:accent4>
        <a:srgbClr val="E17000"/>
      </a:accent4>
      <a:accent5>
        <a:srgbClr val="007BC7"/>
      </a:accent5>
      <a:accent6>
        <a:srgbClr val="D52B1E"/>
      </a:accent6>
      <a:hlink>
        <a:srgbClr val="275937"/>
      </a:hlink>
      <a:folHlink>
        <a:srgbClr val="275937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1" id="{1A69F7F0-1B9E-444F-ADAA-6CD522BCE8EB}" vid="{431262BD-8650-4BCE-BBD6-510F0C5AA2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96E15BAF57041A774F4D5316366FF" ma:contentTypeVersion="14" ma:contentTypeDescription="Create a new document." ma:contentTypeScope="" ma:versionID="5b3d31f9406923266e19a251e7e1925f">
  <xsd:schema xmlns:xsd="http://www.w3.org/2001/XMLSchema" xmlns:xs="http://www.w3.org/2001/XMLSchema" xmlns:p="http://schemas.microsoft.com/office/2006/metadata/properties" xmlns:ns2="d7e201e0-7ba1-4fd0-b022-03ac33d052c0" xmlns:ns3="e25f615b-eebd-4e2a-b1e3-b3bb6a011368" targetNamespace="http://schemas.microsoft.com/office/2006/metadata/properties" ma:root="true" ma:fieldsID="4218752b27ed29a11fa65fc7df10aeab" ns2:_="" ns3:_="">
    <xsd:import namespace="d7e201e0-7ba1-4fd0-b022-03ac33d052c0"/>
    <xsd:import namespace="e25f615b-eebd-4e2a-b1e3-b3bb6a011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201e0-7ba1-4fd0-b022-03ac33d0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2f27b-f989-48c3-999a-f20f870c1e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615b-eebd-4e2a-b1e3-b3bb6a0113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28c4e3b-88eb-4c14-8dcb-be66e22babc3}" ma:internalName="TaxCatchAll" ma:showField="CatchAllData" ma:web="e25f615b-eebd-4e2a-b1e3-b3bb6a011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B892D-6432-4A3A-94B4-5A14CDBD3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BBB34B-4FF8-4464-B536-F051505E3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201e0-7ba1-4fd0-b022-03ac33d052c0"/>
    <ds:schemaRef ds:uri="e25f615b-eebd-4e2a-b1e3-b3bb6a011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950</TotalTime>
  <Words>493</Words>
  <Application>Microsoft Macintosh PowerPoint</Application>
  <PresentationFormat>On-screen Show (16:9)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Office-thema</vt:lpstr>
      <vt:lpstr>Using HRQoL data from children and youth to strengthen HTA.  Experiences from the National Health Care Institute </vt:lpstr>
      <vt:lpstr>Disclaimer</vt:lpstr>
      <vt:lpstr>Experienced problems regarding Quality of Life data</vt:lpstr>
      <vt:lpstr>New health economic guideline </vt:lpstr>
      <vt:lpstr>Guidance on quality of life </vt:lpstr>
      <vt:lpstr>Collecting HRQoL data by children and youth   </vt:lpstr>
      <vt:lpstr>Why these recommendations? </vt:lpstr>
      <vt:lpstr>Remaining practical issues</vt:lpstr>
      <vt:lpstr>Some methodological issues </vt:lpstr>
      <vt:lpstr>Thank you for your attention </vt:lpstr>
    </vt:vector>
  </TitlesOfParts>
  <Manager/>
  <Company>Zorginstituut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Knies, S.</dc:creator>
  <cp:keywords/>
  <dc:description>ZIN presentatie - versie 1 - januari 2023
Ontwerp: Things To Make And Do
Template: Ton Persoon</dc:description>
  <cp:lastModifiedBy>Nancy Devlin</cp:lastModifiedBy>
  <cp:revision>170</cp:revision>
  <dcterms:created xsi:type="dcterms:W3CDTF">2024-08-30T09:56:37Z</dcterms:created>
  <dcterms:modified xsi:type="dcterms:W3CDTF">2024-11-04T06:21:50Z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20241023164051724</vt:lpwstr>
  </property>
</Properties>
</file>