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1" r:id="rId4"/>
  </p:sldMasterIdLst>
  <p:notesMasterIdLst>
    <p:notesMasterId r:id="rId21"/>
  </p:notesMasterIdLst>
  <p:handoutMasterIdLst>
    <p:handoutMasterId r:id="rId22"/>
  </p:handoutMasterIdLst>
  <p:sldIdLst>
    <p:sldId id="258" r:id="rId5"/>
    <p:sldId id="616" r:id="rId6"/>
    <p:sldId id="617" r:id="rId7"/>
    <p:sldId id="406" r:id="rId8"/>
    <p:sldId id="618" r:id="rId9"/>
    <p:sldId id="571" r:id="rId10"/>
    <p:sldId id="572" r:id="rId11"/>
    <p:sldId id="619" r:id="rId12"/>
    <p:sldId id="620" r:id="rId13"/>
    <p:sldId id="628" r:id="rId14"/>
    <p:sldId id="621" r:id="rId15"/>
    <p:sldId id="630" r:id="rId16"/>
    <p:sldId id="632" r:id="rId17"/>
    <p:sldId id="626" r:id="rId18"/>
    <p:sldId id="627" r:id="rId19"/>
    <p:sldId id="629" r:id="rId20"/>
  </p:sldIdLst>
  <p:sldSz cx="12192000" cy="6858000"/>
  <p:notesSz cx="7010400" cy="9296400"/>
  <p:embeddedFontLst>
    <p:embeddedFont>
      <p:font typeface="Consolas" panose="020B0609020204030204" pitchFamily="49" charset="0"/>
      <p:regular r:id="rId23"/>
      <p:bold r:id="rId24"/>
      <p:italic r:id="rId25"/>
      <p:boldItalic r:id="rId26"/>
    </p:embeddedFont>
    <p:embeddedFont>
      <p:font typeface="Corbel" panose="020B0503020204020204" pitchFamily="34" charset="0"/>
      <p:regular r:id="rId27"/>
      <p:bold r:id="rId28"/>
      <p:italic r:id="rId29"/>
      <p:boldItalic r:id="rId30"/>
    </p:embeddedFont>
    <p:embeddedFont>
      <p:font typeface="Wingdings 2" panose="05020102010507070707" pitchFamily="18" charset="2"/>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2BB4"/>
    <a:srgbClr val="48274D"/>
    <a:srgbClr val="9D68AC"/>
    <a:srgbClr val="FC1CD1"/>
    <a:srgbClr val="009A46"/>
    <a:srgbClr val="AC8300"/>
    <a:srgbClr val="FD87E7"/>
    <a:srgbClr val="B48900"/>
    <a:srgbClr val="E92909"/>
    <a:srgbClr val="472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3668" autoAdjust="0"/>
  </p:normalViewPr>
  <p:slideViewPr>
    <p:cSldViewPr>
      <p:cViewPr varScale="1">
        <p:scale>
          <a:sx n="73" d="100"/>
          <a:sy n="73" d="100"/>
        </p:scale>
        <p:origin x="792" y="5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62" d="100"/>
          <a:sy n="62" d="100"/>
        </p:scale>
        <p:origin x="3139"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Ungar" userId="fac4cfe0-3108-42e4-a889-cdc1aa98bb5b" providerId="ADAL" clId="{D6CA53A4-A48B-4566-B072-77227E6A2E5E}"/>
    <pc:docChg chg="undo custSel modSld">
      <pc:chgData name="Wendy Ungar" userId="fac4cfe0-3108-42e4-a889-cdc1aa98bb5b" providerId="ADAL" clId="{D6CA53A4-A48B-4566-B072-77227E6A2E5E}" dt="2024-10-22T17:18:55.305" v="180" actId="6549"/>
      <pc:docMkLst>
        <pc:docMk/>
      </pc:docMkLst>
      <pc:sldChg chg="modSp mod">
        <pc:chgData name="Wendy Ungar" userId="fac4cfe0-3108-42e4-a889-cdc1aa98bb5b" providerId="ADAL" clId="{D6CA53A4-A48B-4566-B072-77227E6A2E5E}" dt="2024-10-22T17:11:22.092" v="125" actId="20577"/>
        <pc:sldMkLst>
          <pc:docMk/>
          <pc:sldMk cId="0" sldId="406"/>
        </pc:sldMkLst>
        <pc:spChg chg="mod">
          <ac:chgData name="Wendy Ungar" userId="fac4cfe0-3108-42e4-a889-cdc1aa98bb5b" providerId="ADAL" clId="{D6CA53A4-A48B-4566-B072-77227E6A2E5E}" dt="2024-10-22T17:11:22.092" v="125" actId="20577"/>
          <ac:spMkLst>
            <pc:docMk/>
            <pc:sldMk cId="0" sldId="406"/>
            <ac:spMk id="41" creationId="{2D45B825-6600-47DC-8AF9-76F0361AA963}"/>
          </ac:spMkLst>
        </pc:spChg>
      </pc:sldChg>
      <pc:sldChg chg="modSp mod">
        <pc:chgData name="Wendy Ungar" userId="fac4cfe0-3108-42e4-a889-cdc1aa98bb5b" providerId="ADAL" clId="{D6CA53A4-A48B-4566-B072-77227E6A2E5E}" dt="2024-10-22T17:12:00.694" v="126" actId="1076"/>
        <pc:sldMkLst>
          <pc:docMk/>
          <pc:sldMk cId="639906994" sldId="572"/>
        </pc:sldMkLst>
        <pc:spChg chg="mod">
          <ac:chgData name="Wendy Ungar" userId="fac4cfe0-3108-42e4-a889-cdc1aa98bb5b" providerId="ADAL" clId="{D6CA53A4-A48B-4566-B072-77227E6A2E5E}" dt="2024-10-22T17:12:00.694" v="126" actId="1076"/>
          <ac:spMkLst>
            <pc:docMk/>
            <pc:sldMk cId="639906994" sldId="572"/>
            <ac:spMk id="6" creationId="{A8B8C475-2DCF-4215-8B50-C087984DBFE6}"/>
          </ac:spMkLst>
        </pc:spChg>
      </pc:sldChg>
      <pc:sldChg chg="modSp mod">
        <pc:chgData name="Wendy Ungar" userId="fac4cfe0-3108-42e4-a889-cdc1aa98bb5b" providerId="ADAL" clId="{D6CA53A4-A48B-4566-B072-77227E6A2E5E}" dt="2024-10-22T17:18:55.305" v="180" actId="6549"/>
        <pc:sldMkLst>
          <pc:docMk/>
          <pc:sldMk cId="840396914" sldId="616"/>
        </pc:sldMkLst>
        <pc:spChg chg="mod">
          <ac:chgData name="Wendy Ungar" userId="fac4cfe0-3108-42e4-a889-cdc1aa98bb5b" providerId="ADAL" clId="{D6CA53A4-A48B-4566-B072-77227E6A2E5E}" dt="2024-10-22T17:18:55.305" v="180" actId="6549"/>
          <ac:spMkLst>
            <pc:docMk/>
            <pc:sldMk cId="840396914" sldId="616"/>
            <ac:spMk id="3" creationId="{F1B6B1FC-9E93-636F-A994-D03DC03C827B}"/>
          </ac:spMkLst>
        </pc:spChg>
      </pc:sldChg>
      <pc:sldChg chg="addSp delSp modSp mod modNotesTx">
        <pc:chgData name="Wendy Ungar" userId="fac4cfe0-3108-42e4-a889-cdc1aa98bb5b" providerId="ADAL" clId="{D6CA53A4-A48B-4566-B072-77227E6A2E5E}" dt="2024-10-22T17:10:28.957" v="124" actId="255"/>
        <pc:sldMkLst>
          <pc:docMk/>
          <pc:sldMk cId="3995308342" sldId="617"/>
        </pc:sldMkLst>
        <pc:graphicFrameChg chg="mod">
          <ac:chgData name="Wendy Ungar" userId="fac4cfe0-3108-42e4-a889-cdc1aa98bb5b" providerId="ADAL" clId="{D6CA53A4-A48B-4566-B072-77227E6A2E5E}" dt="2024-10-22T17:03:43.990" v="73" actId="14100"/>
          <ac:graphicFrameMkLst>
            <pc:docMk/>
            <pc:sldMk cId="3995308342" sldId="617"/>
            <ac:graphicFrameMk id="3" creationId="{00000000-0008-0000-0100-000005000000}"/>
          </ac:graphicFrameMkLst>
        </pc:graphicFrameChg>
        <pc:graphicFrameChg chg="del mod">
          <ac:chgData name="Wendy Ungar" userId="fac4cfe0-3108-42e4-a889-cdc1aa98bb5b" providerId="ADAL" clId="{D6CA53A4-A48B-4566-B072-77227E6A2E5E}" dt="2024-10-22T16:58:37.845" v="13" actId="478"/>
          <ac:graphicFrameMkLst>
            <pc:docMk/>
            <pc:sldMk cId="3995308342" sldId="617"/>
            <ac:graphicFrameMk id="5" creationId="{00000000-0008-0000-0400-000003000000}"/>
          </ac:graphicFrameMkLst>
        </pc:graphicFrameChg>
        <pc:graphicFrameChg chg="add mod">
          <ac:chgData name="Wendy Ungar" userId="fac4cfe0-3108-42e4-a889-cdc1aa98bb5b" providerId="ADAL" clId="{D6CA53A4-A48B-4566-B072-77227E6A2E5E}" dt="2024-10-22T16:57:20.080" v="9"/>
          <ac:graphicFrameMkLst>
            <pc:docMk/>
            <pc:sldMk cId="3995308342" sldId="617"/>
            <ac:graphicFrameMk id="6" creationId="{19C7314C-EA28-25C7-0E79-01B26CA1E71D}"/>
          </ac:graphicFrameMkLst>
        </pc:graphicFrameChg>
        <pc:graphicFrameChg chg="add mod">
          <ac:chgData name="Wendy Ungar" userId="fac4cfe0-3108-42e4-a889-cdc1aa98bb5b" providerId="ADAL" clId="{D6CA53A4-A48B-4566-B072-77227E6A2E5E}" dt="2024-10-22T17:10:28.957" v="124" actId="255"/>
          <ac:graphicFrameMkLst>
            <pc:docMk/>
            <pc:sldMk cId="3995308342" sldId="617"/>
            <ac:graphicFrameMk id="7" creationId="{00000000-0008-0000-0400-000003000000}"/>
          </ac:graphicFrameMkLst>
        </pc:graphicFrameChg>
      </pc:sldChg>
      <pc:sldChg chg="modSp mod">
        <pc:chgData name="Wendy Ungar" userId="fac4cfe0-3108-42e4-a889-cdc1aa98bb5b" providerId="ADAL" clId="{D6CA53A4-A48B-4566-B072-77227E6A2E5E}" dt="2024-10-22T17:13:16.418" v="132" actId="20577"/>
        <pc:sldMkLst>
          <pc:docMk/>
          <pc:sldMk cId="2132501437" sldId="630"/>
        </pc:sldMkLst>
        <pc:spChg chg="mod">
          <ac:chgData name="Wendy Ungar" userId="fac4cfe0-3108-42e4-a889-cdc1aa98bb5b" providerId="ADAL" clId="{D6CA53A4-A48B-4566-B072-77227E6A2E5E}" dt="2024-10-22T17:12:58.610" v="127" actId="20577"/>
          <ac:spMkLst>
            <pc:docMk/>
            <pc:sldMk cId="2132501437" sldId="630"/>
            <ac:spMk id="2" creationId="{03EFF83A-99A0-5C9D-18B5-D6C25171AFF4}"/>
          </ac:spMkLst>
        </pc:spChg>
        <pc:spChg chg="mod">
          <ac:chgData name="Wendy Ungar" userId="fac4cfe0-3108-42e4-a889-cdc1aa98bb5b" providerId="ADAL" clId="{D6CA53A4-A48B-4566-B072-77227E6A2E5E}" dt="2024-10-22T17:13:16.418" v="132" actId="20577"/>
          <ac:spMkLst>
            <pc:docMk/>
            <pc:sldMk cId="2132501437" sldId="630"/>
            <ac:spMk id="3" creationId="{1BA30DF9-67FA-C41D-6CF0-790947BD81EC}"/>
          </ac:spMkLst>
        </pc:spChg>
      </pc:sldChg>
      <pc:sldChg chg="modSp mod">
        <pc:chgData name="Wendy Ungar" userId="fac4cfe0-3108-42e4-a889-cdc1aa98bb5b" providerId="ADAL" clId="{D6CA53A4-A48B-4566-B072-77227E6A2E5E}" dt="2024-10-22T17:14:35.314" v="140" actId="6549"/>
        <pc:sldMkLst>
          <pc:docMk/>
          <pc:sldMk cId="197301317" sldId="632"/>
        </pc:sldMkLst>
        <pc:spChg chg="mod">
          <ac:chgData name="Wendy Ungar" userId="fac4cfe0-3108-42e4-a889-cdc1aa98bb5b" providerId="ADAL" clId="{D6CA53A4-A48B-4566-B072-77227E6A2E5E}" dt="2024-10-22T17:13:53.769" v="133" actId="20577"/>
          <ac:spMkLst>
            <pc:docMk/>
            <pc:sldMk cId="197301317" sldId="632"/>
            <ac:spMk id="2" creationId="{03EFF83A-99A0-5C9D-18B5-D6C25171AFF4}"/>
          </ac:spMkLst>
        </pc:spChg>
        <pc:spChg chg="mod">
          <ac:chgData name="Wendy Ungar" userId="fac4cfe0-3108-42e4-a889-cdc1aa98bb5b" providerId="ADAL" clId="{D6CA53A4-A48B-4566-B072-77227E6A2E5E}" dt="2024-10-22T17:14:35.314" v="140" actId="6549"/>
          <ac:spMkLst>
            <pc:docMk/>
            <pc:sldMk cId="197301317" sldId="632"/>
            <ac:spMk id="3" creationId="{1BA30DF9-67FA-C41D-6CF0-790947BD81EC}"/>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arbon.research.sickkids.ca\task\PEDE%20Project\Database%20updates\PEDE%202020-2024\PEDE%202023\Trend%20data\PEDE%20trends%20data%201980-2023%20vw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rbon.research.sickkids.ca\task\PEDE%20Project\Database%20updates\PEDE%202020-2024\PEDE%202023\Trend%20data\PEDE%20trends%20data%201980-2023%20vw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CEA</c:v>
          </c:tx>
          <c:spPr>
            <a:ln w="22225">
              <a:solidFill>
                <a:schemeClr val="tx2">
                  <a:lumMod val="75000"/>
                </a:schemeClr>
              </a:solidFill>
            </a:ln>
          </c:spPr>
          <c:marker>
            <c:symbol val="none"/>
          </c:marker>
          <c:xVal>
            <c:numRef>
              <c:f>'Data summary'!$A$3:$A$46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xVal>
          <c:yVal>
            <c:numRef>
              <c:f>'Data summary'!$E$3:$E$46</c:f>
              <c:numCache>
                <c:formatCode>0</c:formatCode>
                <c:ptCount val="44"/>
                <c:pt idx="0">
                  <c:v>3</c:v>
                </c:pt>
                <c:pt idx="1">
                  <c:v>8</c:v>
                </c:pt>
                <c:pt idx="2">
                  <c:v>7</c:v>
                </c:pt>
                <c:pt idx="3">
                  <c:v>4</c:v>
                </c:pt>
                <c:pt idx="4">
                  <c:v>10</c:v>
                </c:pt>
                <c:pt idx="5">
                  <c:v>14</c:v>
                </c:pt>
                <c:pt idx="6">
                  <c:v>19</c:v>
                </c:pt>
                <c:pt idx="7">
                  <c:v>16</c:v>
                </c:pt>
                <c:pt idx="8">
                  <c:v>7</c:v>
                </c:pt>
                <c:pt idx="9">
                  <c:v>11</c:v>
                </c:pt>
                <c:pt idx="10">
                  <c:v>18</c:v>
                </c:pt>
                <c:pt idx="11">
                  <c:v>24</c:v>
                </c:pt>
                <c:pt idx="12">
                  <c:v>27</c:v>
                </c:pt>
                <c:pt idx="13">
                  <c:v>42</c:v>
                </c:pt>
                <c:pt idx="14">
                  <c:v>46</c:v>
                </c:pt>
                <c:pt idx="15">
                  <c:v>68</c:v>
                </c:pt>
                <c:pt idx="16">
                  <c:v>54</c:v>
                </c:pt>
                <c:pt idx="17">
                  <c:v>78</c:v>
                </c:pt>
                <c:pt idx="18">
                  <c:v>83</c:v>
                </c:pt>
                <c:pt idx="19">
                  <c:v>65</c:v>
                </c:pt>
                <c:pt idx="20">
                  <c:v>113</c:v>
                </c:pt>
                <c:pt idx="21">
                  <c:v>83</c:v>
                </c:pt>
                <c:pt idx="22">
                  <c:v>103</c:v>
                </c:pt>
                <c:pt idx="23">
                  <c:v>76</c:v>
                </c:pt>
                <c:pt idx="24">
                  <c:v>88</c:v>
                </c:pt>
                <c:pt idx="25">
                  <c:v>114</c:v>
                </c:pt>
                <c:pt idx="26">
                  <c:v>91</c:v>
                </c:pt>
                <c:pt idx="27">
                  <c:v>99</c:v>
                </c:pt>
                <c:pt idx="28">
                  <c:v>90</c:v>
                </c:pt>
                <c:pt idx="29">
                  <c:v>39</c:v>
                </c:pt>
                <c:pt idx="30">
                  <c:v>31</c:v>
                </c:pt>
                <c:pt idx="31">
                  <c:v>42</c:v>
                </c:pt>
                <c:pt idx="32">
                  <c:v>53</c:v>
                </c:pt>
                <c:pt idx="33">
                  <c:v>65</c:v>
                </c:pt>
                <c:pt idx="34">
                  <c:v>83</c:v>
                </c:pt>
                <c:pt idx="35">
                  <c:v>110</c:v>
                </c:pt>
                <c:pt idx="36">
                  <c:v>67</c:v>
                </c:pt>
                <c:pt idx="37">
                  <c:v>91</c:v>
                </c:pt>
                <c:pt idx="38">
                  <c:v>121</c:v>
                </c:pt>
                <c:pt idx="39">
                  <c:v>134</c:v>
                </c:pt>
                <c:pt idx="40">
                  <c:v>107</c:v>
                </c:pt>
                <c:pt idx="41">
                  <c:v>139</c:v>
                </c:pt>
                <c:pt idx="42">
                  <c:v>143</c:v>
                </c:pt>
                <c:pt idx="43">
                  <c:v>176</c:v>
                </c:pt>
              </c:numCache>
            </c:numRef>
          </c:yVal>
          <c:smooth val="1"/>
          <c:extLst>
            <c:ext xmlns:c16="http://schemas.microsoft.com/office/drawing/2014/chart" uri="{C3380CC4-5D6E-409C-BE32-E72D297353CC}">
              <c16:uniqueId val="{00000000-0066-466E-8E5D-FA9CA4FADC20}"/>
            </c:ext>
          </c:extLst>
        </c:ser>
        <c:ser>
          <c:idx val="3"/>
          <c:order val="1"/>
          <c:tx>
            <c:v>CUA</c:v>
          </c:tx>
          <c:spPr>
            <a:ln w="22225">
              <a:solidFill>
                <a:srgbClr val="00B050"/>
              </a:solidFill>
            </a:ln>
          </c:spPr>
          <c:marker>
            <c:symbol val="none"/>
          </c:marker>
          <c:xVal>
            <c:numRef>
              <c:f>'Data summary'!$A$3:$A$46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xVal>
          <c:yVal>
            <c:numRef>
              <c:f>'Data summary'!$F$3:$F$46</c:f>
              <c:numCache>
                <c:formatCode>0</c:formatCode>
                <c:ptCount val="44"/>
                <c:pt idx="0">
                  <c:v>0</c:v>
                </c:pt>
                <c:pt idx="1">
                  <c:v>0</c:v>
                </c:pt>
                <c:pt idx="2">
                  <c:v>0</c:v>
                </c:pt>
                <c:pt idx="3">
                  <c:v>1</c:v>
                </c:pt>
                <c:pt idx="4">
                  <c:v>1</c:v>
                </c:pt>
                <c:pt idx="5">
                  <c:v>0</c:v>
                </c:pt>
                <c:pt idx="6">
                  <c:v>0</c:v>
                </c:pt>
                <c:pt idx="7">
                  <c:v>1</c:v>
                </c:pt>
                <c:pt idx="8">
                  <c:v>0</c:v>
                </c:pt>
                <c:pt idx="9">
                  <c:v>1</c:v>
                </c:pt>
                <c:pt idx="10">
                  <c:v>1</c:v>
                </c:pt>
                <c:pt idx="11">
                  <c:v>2</c:v>
                </c:pt>
                <c:pt idx="13">
                  <c:v>3</c:v>
                </c:pt>
                <c:pt idx="14">
                  <c:v>2</c:v>
                </c:pt>
                <c:pt idx="15">
                  <c:v>8</c:v>
                </c:pt>
                <c:pt idx="16">
                  <c:v>4</c:v>
                </c:pt>
                <c:pt idx="17">
                  <c:v>1</c:v>
                </c:pt>
                <c:pt idx="18">
                  <c:v>6</c:v>
                </c:pt>
                <c:pt idx="19">
                  <c:v>4</c:v>
                </c:pt>
                <c:pt idx="20">
                  <c:v>10</c:v>
                </c:pt>
                <c:pt idx="21">
                  <c:v>10</c:v>
                </c:pt>
                <c:pt idx="22">
                  <c:v>8</c:v>
                </c:pt>
                <c:pt idx="23">
                  <c:v>15</c:v>
                </c:pt>
                <c:pt idx="24">
                  <c:v>33</c:v>
                </c:pt>
                <c:pt idx="25">
                  <c:v>28</c:v>
                </c:pt>
                <c:pt idx="26">
                  <c:v>29</c:v>
                </c:pt>
                <c:pt idx="27">
                  <c:v>48</c:v>
                </c:pt>
                <c:pt idx="28">
                  <c:v>63</c:v>
                </c:pt>
                <c:pt idx="29">
                  <c:v>74</c:v>
                </c:pt>
                <c:pt idx="30">
                  <c:v>73</c:v>
                </c:pt>
                <c:pt idx="31">
                  <c:v>70</c:v>
                </c:pt>
                <c:pt idx="32">
                  <c:v>66</c:v>
                </c:pt>
                <c:pt idx="33">
                  <c:v>73</c:v>
                </c:pt>
                <c:pt idx="34">
                  <c:v>54</c:v>
                </c:pt>
                <c:pt idx="35">
                  <c:v>92</c:v>
                </c:pt>
                <c:pt idx="36">
                  <c:v>80</c:v>
                </c:pt>
                <c:pt idx="37">
                  <c:v>92</c:v>
                </c:pt>
                <c:pt idx="38">
                  <c:v>102</c:v>
                </c:pt>
                <c:pt idx="39">
                  <c:v>109</c:v>
                </c:pt>
                <c:pt idx="40">
                  <c:v>143</c:v>
                </c:pt>
                <c:pt idx="41">
                  <c:v>163</c:v>
                </c:pt>
                <c:pt idx="42">
                  <c:v>172</c:v>
                </c:pt>
                <c:pt idx="43">
                  <c:v>190</c:v>
                </c:pt>
              </c:numCache>
            </c:numRef>
          </c:yVal>
          <c:smooth val="1"/>
          <c:extLst>
            <c:ext xmlns:c16="http://schemas.microsoft.com/office/drawing/2014/chart" uri="{C3380CC4-5D6E-409C-BE32-E72D297353CC}">
              <c16:uniqueId val="{00000001-0066-466E-8E5D-FA9CA4FADC20}"/>
            </c:ext>
          </c:extLst>
        </c:ser>
        <c:ser>
          <c:idx val="0"/>
          <c:order val="2"/>
          <c:tx>
            <c:v>CBA</c:v>
          </c:tx>
          <c:spPr>
            <a:ln w="22225">
              <a:solidFill>
                <a:srgbClr val="FF0000"/>
              </a:solidFill>
            </a:ln>
          </c:spPr>
          <c:marker>
            <c:symbol val="none"/>
          </c:marker>
          <c:xVal>
            <c:numRef>
              <c:f>'Data summary'!$A$3:$A$46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xVal>
          <c:yVal>
            <c:numRef>
              <c:f>'Data summary'!$G$3:$G$46</c:f>
              <c:numCache>
                <c:formatCode>0</c:formatCode>
                <c:ptCount val="44"/>
                <c:pt idx="0">
                  <c:v>3</c:v>
                </c:pt>
                <c:pt idx="1">
                  <c:v>4</c:v>
                </c:pt>
                <c:pt idx="2">
                  <c:v>5</c:v>
                </c:pt>
                <c:pt idx="3">
                  <c:v>3</c:v>
                </c:pt>
                <c:pt idx="4">
                  <c:v>4</c:v>
                </c:pt>
                <c:pt idx="5">
                  <c:v>7</c:v>
                </c:pt>
                <c:pt idx="6">
                  <c:v>2</c:v>
                </c:pt>
                <c:pt idx="7">
                  <c:v>6</c:v>
                </c:pt>
                <c:pt idx="8">
                  <c:v>2</c:v>
                </c:pt>
                <c:pt idx="9">
                  <c:v>3</c:v>
                </c:pt>
                <c:pt idx="10">
                  <c:v>7</c:v>
                </c:pt>
                <c:pt idx="11">
                  <c:v>2</c:v>
                </c:pt>
                <c:pt idx="12">
                  <c:v>4</c:v>
                </c:pt>
                <c:pt idx="13">
                  <c:v>7</c:v>
                </c:pt>
                <c:pt idx="14">
                  <c:v>4</c:v>
                </c:pt>
                <c:pt idx="15">
                  <c:v>8</c:v>
                </c:pt>
                <c:pt idx="16">
                  <c:v>10</c:v>
                </c:pt>
                <c:pt idx="17">
                  <c:v>6</c:v>
                </c:pt>
                <c:pt idx="18">
                  <c:v>16</c:v>
                </c:pt>
                <c:pt idx="19">
                  <c:v>13</c:v>
                </c:pt>
                <c:pt idx="20">
                  <c:v>5</c:v>
                </c:pt>
                <c:pt idx="21">
                  <c:v>4</c:v>
                </c:pt>
                <c:pt idx="22">
                  <c:v>11</c:v>
                </c:pt>
                <c:pt idx="23">
                  <c:v>7</c:v>
                </c:pt>
                <c:pt idx="24">
                  <c:v>10</c:v>
                </c:pt>
                <c:pt idx="25">
                  <c:v>6</c:v>
                </c:pt>
                <c:pt idx="26">
                  <c:v>16</c:v>
                </c:pt>
                <c:pt idx="27">
                  <c:v>4</c:v>
                </c:pt>
                <c:pt idx="28">
                  <c:v>2</c:v>
                </c:pt>
                <c:pt idx="29">
                  <c:v>9</c:v>
                </c:pt>
                <c:pt idx="30">
                  <c:v>5</c:v>
                </c:pt>
                <c:pt idx="31">
                  <c:v>1</c:v>
                </c:pt>
                <c:pt idx="32">
                  <c:v>2</c:v>
                </c:pt>
                <c:pt idx="33">
                  <c:v>5</c:v>
                </c:pt>
                <c:pt idx="34">
                  <c:v>7</c:v>
                </c:pt>
                <c:pt idx="35">
                  <c:v>1</c:v>
                </c:pt>
                <c:pt idx="36">
                  <c:v>10</c:v>
                </c:pt>
                <c:pt idx="37">
                  <c:v>7</c:v>
                </c:pt>
                <c:pt idx="38">
                  <c:v>11</c:v>
                </c:pt>
                <c:pt idx="39">
                  <c:v>10</c:v>
                </c:pt>
                <c:pt idx="40">
                  <c:v>3</c:v>
                </c:pt>
                <c:pt idx="41">
                  <c:v>3</c:v>
                </c:pt>
                <c:pt idx="42">
                  <c:v>6</c:v>
                </c:pt>
                <c:pt idx="43">
                  <c:v>14</c:v>
                </c:pt>
              </c:numCache>
            </c:numRef>
          </c:yVal>
          <c:smooth val="1"/>
          <c:extLst>
            <c:ext xmlns:c16="http://schemas.microsoft.com/office/drawing/2014/chart" uri="{C3380CC4-5D6E-409C-BE32-E72D297353CC}">
              <c16:uniqueId val="{00000002-0066-466E-8E5D-FA9CA4FADC20}"/>
            </c:ext>
          </c:extLst>
        </c:ser>
        <c:ser>
          <c:idx val="2"/>
          <c:order val="3"/>
          <c:tx>
            <c:v>CMA</c:v>
          </c:tx>
          <c:spPr>
            <a:ln w="25400" cap="flat" cmpd="sng" algn="ctr">
              <a:solidFill>
                <a:schemeClr val="accent6"/>
              </a:solidFill>
              <a:prstDash val="solid"/>
            </a:ln>
            <a:effectLst/>
          </c:spPr>
          <c:marker>
            <c:symbol val="none"/>
          </c:marker>
          <c:xVal>
            <c:numRef>
              <c:f>'Data summary'!$A$3:$A$46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xVal>
          <c:yVal>
            <c:numRef>
              <c:f>'Data summary'!$H$3:$H$46</c:f>
              <c:numCache>
                <c:formatCode>0</c:formatCode>
                <c:ptCount val="44"/>
                <c:pt idx="0">
                  <c:v>2</c:v>
                </c:pt>
                <c:pt idx="1">
                  <c:v>0</c:v>
                </c:pt>
                <c:pt idx="2">
                  <c:v>3</c:v>
                </c:pt>
                <c:pt idx="3">
                  <c:v>0</c:v>
                </c:pt>
                <c:pt idx="4">
                  <c:v>3</c:v>
                </c:pt>
                <c:pt idx="5">
                  <c:v>1</c:v>
                </c:pt>
                <c:pt idx="6">
                  <c:v>0</c:v>
                </c:pt>
                <c:pt idx="7">
                  <c:v>1</c:v>
                </c:pt>
                <c:pt idx="8">
                  <c:v>0</c:v>
                </c:pt>
                <c:pt idx="9">
                  <c:v>1</c:v>
                </c:pt>
                <c:pt idx="10">
                  <c:v>0</c:v>
                </c:pt>
                <c:pt idx="11">
                  <c:v>0</c:v>
                </c:pt>
                <c:pt idx="12">
                  <c:v>2</c:v>
                </c:pt>
                <c:pt idx="13">
                  <c:v>2</c:v>
                </c:pt>
                <c:pt idx="14">
                  <c:v>4</c:v>
                </c:pt>
                <c:pt idx="15">
                  <c:v>4</c:v>
                </c:pt>
                <c:pt idx="16">
                  <c:v>5</c:v>
                </c:pt>
                <c:pt idx="17">
                  <c:v>10</c:v>
                </c:pt>
                <c:pt idx="18">
                  <c:v>10</c:v>
                </c:pt>
                <c:pt idx="19">
                  <c:v>5</c:v>
                </c:pt>
                <c:pt idx="20">
                  <c:v>4</c:v>
                </c:pt>
                <c:pt idx="21">
                  <c:v>11</c:v>
                </c:pt>
                <c:pt idx="22">
                  <c:v>4</c:v>
                </c:pt>
                <c:pt idx="23">
                  <c:v>6</c:v>
                </c:pt>
                <c:pt idx="24">
                  <c:v>4</c:v>
                </c:pt>
                <c:pt idx="25">
                  <c:v>3</c:v>
                </c:pt>
                <c:pt idx="26">
                  <c:v>3</c:v>
                </c:pt>
                <c:pt idx="27">
                  <c:v>1</c:v>
                </c:pt>
                <c:pt idx="28">
                  <c:v>4</c:v>
                </c:pt>
                <c:pt idx="29">
                  <c:v>3</c:v>
                </c:pt>
                <c:pt idx="30">
                  <c:v>1</c:v>
                </c:pt>
                <c:pt idx="31">
                  <c:v>0</c:v>
                </c:pt>
                <c:pt idx="32">
                  <c:v>1</c:v>
                </c:pt>
                <c:pt idx="33">
                  <c:v>0</c:v>
                </c:pt>
                <c:pt idx="34">
                  <c:v>3</c:v>
                </c:pt>
                <c:pt idx="35">
                  <c:v>1</c:v>
                </c:pt>
                <c:pt idx="36">
                  <c:v>1</c:v>
                </c:pt>
                <c:pt idx="37">
                  <c:v>0</c:v>
                </c:pt>
                <c:pt idx="38">
                  <c:v>0</c:v>
                </c:pt>
                <c:pt idx="39">
                  <c:v>2</c:v>
                </c:pt>
                <c:pt idx="40">
                  <c:v>1</c:v>
                </c:pt>
                <c:pt idx="41">
                  <c:v>3</c:v>
                </c:pt>
                <c:pt idx="42">
                  <c:v>1</c:v>
                </c:pt>
                <c:pt idx="43">
                  <c:v>4</c:v>
                </c:pt>
              </c:numCache>
            </c:numRef>
          </c:yVal>
          <c:smooth val="1"/>
          <c:extLst>
            <c:ext xmlns:c16="http://schemas.microsoft.com/office/drawing/2014/chart" uri="{C3380CC4-5D6E-409C-BE32-E72D297353CC}">
              <c16:uniqueId val="{00000003-0066-466E-8E5D-FA9CA4FADC20}"/>
            </c:ext>
          </c:extLst>
        </c:ser>
        <c:dLbls>
          <c:showLegendKey val="0"/>
          <c:showVal val="0"/>
          <c:showCatName val="0"/>
          <c:showSerName val="0"/>
          <c:showPercent val="0"/>
          <c:showBubbleSize val="0"/>
        </c:dLbls>
        <c:axId val="457073200"/>
        <c:axId val="457073592"/>
      </c:scatterChart>
      <c:valAx>
        <c:axId val="457073200"/>
        <c:scaling>
          <c:orientation val="minMax"/>
          <c:max val="2022"/>
          <c:min val="1980"/>
        </c:scaling>
        <c:delete val="0"/>
        <c:axPos val="b"/>
        <c:numFmt formatCode="General" sourceLinked="1"/>
        <c:majorTickMark val="out"/>
        <c:minorTickMark val="none"/>
        <c:tickLblPos val="low"/>
        <c:txPr>
          <a:bodyPr/>
          <a:lstStyle/>
          <a:p>
            <a:pPr>
              <a:defRPr sz="1050"/>
            </a:pPr>
            <a:endParaRPr lang="en-US"/>
          </a:p>
        </c:txPr>
        <c:crossAx val="457073592"/>
        <c:crosses val="autoZero"/>
        <c:crossBetween val="midCat"/>
        <c:majorUnit val="4"/>
      </c:valAx>
      <c:valAx>
        <c:axId val="457073592"/>
        <c:scaling>
          <c:orientation val="minMax"/>
          <c:max val="180"/>
          <c:min val="0"/>
        </c:scaling>
        <c:delete val="0"/>
        <c:axPos val="l"/>
        <c:majorGridlines/>
        <c:title>
          <c:tx>
            <c:rich>
              <a:bodyPr rot="-5400000" vert="horz"/>
              <a:lstStyle/>
              <a:p>
                <a:pPr>
                  <a:defRPr sz="1200"/>
                </a:pPr>
                <a:r>
                  <a:rPr lang="en-US" sz="1200"/>
                  <a:t>Number of Records</a:t>
                </a:r>
              </a:p>
            </c:rich>
          </c:tx>
          <c:layout>
            <c:manualLayout>
              <c:xMode val="edge"/>
              <c:yMode val="edge"/>
              <c:x val="1.4330385624873813E-2"/>
              <c:y val="0.32430485515153296"/>
            </c:manualLayout>
          </c:layout>
          <c:overlay val="0"/>
        </c:title>
        <c:numFmt formatCode="0" sourceLinked="1"/>
        <c:majorTickMark val="out"/>
        <c:minorTickMark val="none"/>
        <c:tickLblPos val="nextTo"/>
        <c:txPr>
          <a:bodyPr/>
          <a:lstStyle/>
          <a:p>
            <a:pPr>
              <a:defRPr sz="1100"/>
            </a:pPr>
            <a:endParaRPr lang="en-US"/>
          </a:p>
        </c:txPr>
        <c:crossAx val="457073200"/>
        <c:crossesAt val="1980"/>
        <c:crossBetween val="midCat"/>
      </c:valAx>
    </c:plotArea>
    <c:plotVisOnly val="1"/>
    <c:dispBlanksAs val="zero"/>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8698340673517E-2"/>
          <c:y val="0.12696301043764879"/>
          <c:w val="0.84261221584590063"/>
          <c:h val="0.76653848501495447"/>
        </c:manualLayout>
      </c:layout>
      <c:barChart>
        <c:barDir val="col"/>
        <c:grouping val="clustered"/>
        <c:varyColors val="0"/>
        <c:ser>
          <c:idx val="0"/>
          <c:order val="0"/>
          <c:tx>
            <c:strRef>
              <c:f>'age groups'!$J$2</c:f>
              <c:strCache>
                <c:ptCount val="1"/>
                <c:pt idx="0">
                  <c:v>CBA</c:v>
                </c:pt>
              </c:strCache>
            </c:strRef>
          </c:tx>
          <c:spPr>
            <a:solidFill>
              <a:srgbClr val="FF0000"/>
            </a:solidFill>
          </c:spPr>
          <c:invertIfNegative val="0"/>
          <c:cat>
            <c:strRef>
              <c:f>'age groups'!$I$3:$I$8</c:f>
              <c:strCache>
                <c:ptCount val="6"/>
                <c:pt idx="0">
                  <c:v>perinate</c:v>
                </c:pt>
                <c:pt idx="1">
                  <c:v>neonate</c:v>
                </c:pt>
                <c:pt idx="2">
                  <c:v>infant</c:v>
                </c:pt>
                <c:pt idx="3">
                  <c:v>child</c:v>
                </c:pt>
                <c:pt idx="4">
                  <c:v>adolescent</c:v>
                </c:pt>
                <c:pt idx="5">
                  <c:v>adult</c:v>
                </c:pt>
              </c:strCache>
            </c:strRef>
          </c:cat>
          <c:val>
            <c:numRef>
              <c:f>'age groups'!$J$3:$J$8</c:f>
              <c:numCache>
                <c:formatCode>General</c:formatCode>
                <c:ptCount val="6"/>
                <c:pt idx="0">
                  <c:v>67</c:v>
                </c:pt>
                <c:pt idx="1">
                  <c:v>62</c:v>
                </c:pt>
                <c:pt idx="2">
                  <c:v>56</c:v>
                </c:pt>
                <c:pt idx="3">
                  <c:v>132</c:v>
                </c:pt>
                <c:pt idx="4">
                  <c:v>60</c:v>
                </c:pt>
                <c:pt idx="5">
                  <c:v>25</c:v>
                </c:pt>
              </c:numCache>
            </c:numRef>
          </c:val>
          <c:extLst>
            <c:ext xmlns:c16="http://schemas.microsoft.com/office/drawing/2014/chart" uri="{C3380CC4-5D6E-409C-BE32-E72D297353CC}">
              <c16:uniqueId val="{00000000-98BC-4353-8CE0-CFB25967AF4C}"/>
            </c:ext>
          </c:extLst>
        </c:ser>
        <c:ser>
          <c:idx val="1"/>
          <c:order val="1"/>
          <c:tx>
            <c:strRef>
              <c:f>'age groups'!$K$2</c:f>
              <c:strCache>
                <c:ptCount val="1"/>
                <c:pt idx="0">
                  <c:v>CEA</c:v>
                </c:pt>
              </c:strCache>
            </c:strRef>
          </c:tx>
          <c:spPr>
            <a:solidFill>
              <a:srgbClr val="FFFF00"/>
            </a:solidFill>
          </c:spPr>
          <c:invertIfNegative val="0"/>
          <c:cat>
            <c:strRef>
              <c:f>'age groups'!$I$3:$I$8</c:f>
              <c:strCache>
                <c:ptCount val="6"/>
                <c:pt idx="0">
                  <c:v>perinate</c:v>
                </c:pt>
                <c:pt idx="1">
                  <c:v>neonate</c:v>
                </c:pt>
                <c:pt idx="2">
                  <c:v>infant</c:v>
                </c:pt>
                <c:pt idx="3">
                  <c:v>child</c:v>
                </c:pt>
                <c:pt idx="4">
                  <c:v>adolescent</c:v>
                </c:pt>
                <c:pt idx="5">
                  <c:v>adult</c:v>
                </c:pt>
              </c:strCache>
            </c:strRef>
          </c:cat>
          <c:val>
            <c:numRef>
              <c:f>'age groups'!$K$3:$K$8</c:f>
              <c:numCache>
                <c:formatCode>General</c:formatCode>
                <c:ptCount val="6"/>
                <c:pt idx="0">
                  <c:v>416</c:v>
                </c:pt>
                <c:pt idx="1">
                  <c:v>688</c:v>
                </c:pt>
                <c:pt idx="2">
                  <c:v>639</c:v>
                </c:pt>
                <c:pt idx="3">
                  <c:v>1508</c:v>
                </c:pt>
                <c:pt idx="4">
                  <c:v>722</c:v>
                </c:pt>
                <c:pt idx="5">
                  <c:v>300</c:v>
                </c:pt>
              </c:numCache>
            </c:numRef>
          </c:val>
          <c:extLst>
            <c:ext xmlns:c16="http://schemas.microsoft.com/office/drawing/2014/chart" uri="{C3380CC4-5D6E-409C-BE32-E72D297353CC}">
              <c16:uniqueId val="{00000001-98BC-4353-8CE0-CFB25967AF4C}"/>
            </c:ext>
          </c:extLst>
        </c:ser>
        <c:ser>
          <c:idx val="2"/>
          <c:order val="2"/>
          <c:tx>
            <c:strRef>
              <c:f>'age groups'!$L$2</c:f>
              <c:strCache>
                <c:ptCount val="1"/>
                <c:pt idx="0">
                  <c:v>CMA</c:v>
                </c:pt>
              </c:strCache>
            </c:strRef>
          </c:tx>
          <c:invertIfNegative val="0"/>
          <c:cat>
            <c:strRef>
              <c:f>'age groups'!$I$3:$I$8</c:f>
              <c:strCache>
                <c:ptCount val="6"/>
                <c:pt idx="0">
                  <c:v>perinate</c:v>
                </c:pt>
                <c:pt idx="1">
                  <c:v>neonate</c:v>
                </c:pt>
                <c:pt idx="2">
                  <c:v>infant</c:v>
                </c:pt>
                <c:pt idx="3">
                  <c:v>child</c:v>
                </c:pt>
                <c:pt idx="4">
                  <c:v>adolescent</c:v>
                </c:pt>
                <c:pt idx="5">
                  <c:v>adult</c:v>
                </c:pt>
              </c:strCache>
            </c:strRef>
          </c:cat>
          <c:val>
            <c:numRef>
              <c:f>'age groups'!$L$3:$L$8</c:f>
              <c:numCache>
                <c:formatCode>General</c:formatCode>
                <c:ptCount val="6"/>
                <c:pt idx="0">
                  <c:v>13</c:v>
                </c:pt>
                <c:pt idx="1">
                  <c:v>19</c:v>
                </c:pt>
                <c:pt idx="2">
                  <c:v>33</c:v>
                </c:pt>
                <c:pt idx="3">
                  <c:v>68</c:v>
                </c:pt>
                <c:pt idx="4">
                  <c:v>24</c:v>
                </c:pt>
                <c:pt idx="5">
                  <c:v>5</c:v>
                </c:pt>
              </c:numCache>
            </c:numRef>
          </c:val>
          <c:extLst>
            <c:ext xmlns:c16="http://schemas.microsoft.com/office/drawing/2014/chart" uri="{C3380CC4-5D6E-409C-BE32-E72D297353CC}">
              <c16:uniqueId val="{00000002-98BC-4353-8CE0-CFB25967AF4C}"/>
            </c:ext>
          </c:extLst>
        </c:ser>
        <c:ser>
          <c:idx val="3"/>
          <c:order val="3"/>
          <c:tx>
            <c:strRef>
              <c:f>'age groups'!$M$2</c:f>
              <c:strCache>
                <c:ptCount val="1"/>
                <c:pt idx="0">
                  <c:v>CUA</c:v>
                </c:pt>
              </c:strCache>
            </c:strRef>
          </c:tx>
          <c:spPr>
            <a:solidFill>
              <a:srgbClr val="00B050"/>
            </a:solidFill>
          </c:spPr>
          <c:invertIfNegative val="0"/>
          <c:cat>
            <c:strRef>
              <c:f>'age groups'!$I$3:$I$8</c:f>
              <c:strCache>
                <c:ptCount val="6"/>
                <c:pt idx="0">
                  <c:v>perinate</c:v>
                </c:pt>
                <c:pt idx="1">
                  <c:v>neonate</c:v>
                </c:pt>
                <c:pt idx="2">
                  <c:v>infant</c:v>
                </c:pt>
                <c:pt idx="3">
                  <c:v>child</c:v>
                </c:pt>
                <c:pt idx="4">
                  <c:v>adolescent</c:v>
                </c:pt>
                <c:pt idx="5">
                  <c:v>adult</c:v>
                </c:pt>
              </c:strCache>
            </c:strRef>
          </c:cat>
          <c:val>
            <c:numRef>
              <c:f>'age groups'!$M$3:$M$8</c:f>
              <c:numCache>
                <c:formatCode>General</c:formatCode>
                <c:ptCount val="6"/>
                <c:pt idx="0">
                  <c:v>181</c:v>
                </c:pt>
                <c:pt idx="1">
                  <c:v>380</c:v>
                </c:pt>
                <c:pt idx="2">
                  <c:v>432</c:v>
                </c:pt>
                <c:pt idx="3">
                  <c:v>1060</c:v>
                </c:pt>
                <c:pt idx="4">
                  <c:v>505</c:v>
                </c:pt>
                <c:pt idx="5">
                  <c:v>247</c:v>
                </c:pt>
              </c:numCache>
            </c:numRef>
          </c:val>
          <c:extLst>
            <c:ext xmlns:c16="http://schemas.microsoft.com/office/drawing/2014/chart" uri="{C3380CC4-5D6E-409C-BE32-E72D297353CC}">
              <c16:uniqueId val="{00000003-98BC-4353-8CE0-CFB25967AF4C}"/>
            </c:ext>
          </c:extLst>
        </c:ser>
        <c:dLbls>
          <c:showLegendKey val="0"/>
          <c:showVal val="0"/>
          <c:showCatName val="0"/>
          <c:showSerName val="0"/>
          <c:showPercent val="0"/>
          <c:showBubbleSize val="0"/>
        </c:dLbls>
        <c:gapWidth val="150"/>
        <c:axId val="558359448"/>
        <c:axId val="558359840"/>
      </c:barChart>
      <c:catAx>
        <c:axId val="558359448"/>
        <c:scaling>
          <c:orientation val="minMax"/>
        </c:scaling>
        <c:delete val="0"/>
        <c:axPos val="b"/>
        <c:numFmt formatCode="General" sourceLinked="0"/>
        <c:majorTickMark val="none"/>
        <c:minorTickMark val="none"/>
        <c:tickLblPos val="nextTo"/>
        <c:txPr>
          <a:bodyPr/>
          <a:lstStyle/>
          <a:p>
            <a:pPr>
              <a:defRPr sz="1400"/>
            </a:pPr>
            <a:endParaRPr lang="en-US"/>
          </a:p>
        </c:txPr>
        <c:crossAx val="558359840"/>
        <c:crosses val="autoZero"/>
        <c:auto val="1"/>
        <c:lblAlgn val="ctr"/>
        <c:lblOffset val="100"/>
        <c:noMultiLvlLbl val="0"/>
      </c:catAx>
      <c:valAx>
        <c:axId val="558359840"/>
        <c:scaling>
          <c:orientation val="minMax"/>
        </c:scaling>
        <c:delete val="0"/>
        <c:axPos val="l"/>
        <c:majorGridlines/>
        <c:title>
          <c:tx>
            <c:rich>
              <a:bodyPr/>
              <a:lstStyle/>
              <a:p>
                <a:pPr>
                  <a:defRPr sz="1200"/>
                </a:pPr>
                <a:r>
                  <a:rPr lang="en-US" sz="1200"/>
                  <a:t>Number of Analyses</a:t>
                </a:r>
              </a:p>
            </c:rich>
          </c:tx>
          <c:overlay val="0"/>
        </c:title>
        <c:numFmt formatCode="General"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558359448"/>
        <c:crosses val="autoZero"/>
        <c:crossBetween val="between"/>
      </c:valAx>
    </c:plotArea>
    <c:legend>
      <c:legendPos val="r"/>
      <c:layout>
        <c:manualLayout>
          <c:xMode val="edge"/>
          <c:yMode val="edge"/>
          <c:x val="0.10435645857207254"/>
          <c:y val="9.9522981138985528E-2"/>
          <c:w val="0.21815616797900264"/>
          <c:h val="0.372370695657194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F7BBE-06F0-4B0D-AC75-F5303A352C21}" type="doc">
      <dgm:prSet loTypeId="urn:microsoft.com/office/officeart/2005/8/layout/equation1" loCatId="process" qsTypeId="urn:microsoft.com/office/officeart/2005/8/quickstyle/simple5" qsCatId="simple" csTypeId="urn:microsoft.com/office/officeart/2005/8/colors/accent6_4" csCatId="accent6" phldr="1"/>
      <dgm:spPr/>
    </dgm:pt>
    <dgm:pt modelId="{24303BE3-D9F5-49A7-9E85-A337D8E9F16C}">
      <dgm:prSet phldrT="[Text]" custT="1"/>
      <dgm:spPr>
        <a:solidFill>
          <a:schemeClr val="accent4"/>
        </a:solidFill>
      </dgm:spPr>
      <dgm:t>
        <a:bodyPr/>
        <a:lstStyle/>
        <a:p>
          <a:r>
            <a:rPr lang="en-US" sz="1600" dirty="0">
              <a:solidFill>
                <a:schemeClr val="tx1"/>
              </a:solidFill>
            </a:rPr>
            <a:t>Direct disease effects</a:t>
          </a:r>
        </a:p>
      </dgm:t>
    </dgm:pt>
    <dgm:pt modelId="{CD7A58C7-F53A-4D6A-A177-0986B76AC5A8}" type="parTrans" cxnId="{9AD5F0B2-BFAB-47AE-AD83-7451307D8C7F}">
      <dgm:prSet/>
      <dgm:spPr/>
      <dgm:t>
        <a:bodyPr/>
        <a:lstStyle/>
        <a:p>
          <a:endParaRPr lang="en-US" sz="2000"/>
        </a:p>
      </dgm:t>
    </dgm:pt>
    <dgm:pt modelId="{6653A5B3-1C85-4A4C-B40A-590773689C0A}" type="sibTrans" cxnId="{9AD5F0B2-BFAB-47AE-AD83-7451307D8C7F}">
      <dgm:prSet custT="1"/>
      <dgm:spPr/>
      <dgm:t>
        <a:bodyPr/>
        <a:lstStyle/>
        <a:p>
          <a:endParaRPr lang="en-US" sz="1200"/>
        </a:p>
      </dgm:t>
    </dgm:pt>
    <dgm:pt modelId="{65BA98C3-4C69-45CE-9735-1A3C02E28EEB}">
      <dgm:prSet phldrT="[Text]" custT="1"/>
      <dgm:spPr>
        <a:solidFill>
          <a:schemeClr val="accent6">
            <a:lumMod val="75000"/>
          </a:schemeClr>
        </a:solidFill>
      </dgm:spPr>
      <dgm:t>
        <a:bodyPr/>
        <a:lstStyle/>
        <a:p>
          <a:r>
            <a:rPr lang="en-US" sz="1600" dirty="0"/>
            <a:t>Child health state utility</a:t>
          </a:r>
        </a:p>
      </dgm:t>
    </dgm:pt>
    <dgm:pt modelId="{F22A98EA-3171-498C-8A66-D96002473D47}" type="parTrans" cxnId="{49C5B5D8-D6F5-489C-874B-98DA8B033245}">
      <dgm:prSet/>
      <dgm:spPr/>
      <dgm:t>
        <a:bodyPr/>
        <a:lstStyle/>
        <a:p>
          <a:endParaRPr lang="en-US" sz="2000"/>
        </a:p>
      </dgm:t>
    </dgm:pt>
    <dgm:pt modelId="{F0AC849E-A10A-4A2B-991E-93937D1BC444}" type="sibTrans" cxnId="{49C5B5D8-D6F5-489C-874B-98DA8B033245}">
      <dgm:prSet/>
      <dgm:spPr/>
      <dgm:t>
        <a:bodyPr/>
        <a:lstStyle/>
        <a:p>
          <a:endParaRPr lang="en-US" sz="2000"/>
        </a:p>
      </dgm:t>
    </dgm:pt>
    <dgm:pt modelId="{2FBB32AC-2225-47CD-9BF8-5AEBD588E7B1}">
      <dgm:prSet custT="1"/>
      <dgm:spPr>
        <a:solidFill>
          <a:schemeClr val="accent4"/>
        </a:solidFill>
      </dgm:spPr>
      <dgm:t>
        <a:bodyPr/>
        <a:lstStyle/>
        <a:p>
          <a:r>
            <a:rPr lang="en-US" sz="1600" dirty="0">
              <a:solidFill>
                <a:schemeClr val="tx1"/>
              </a:solidFill>
            </a:rPr>
            <a:t>Indirect effect of family member’s </a:t>
          </a:r>
          <a:r>
            <a:rPr lang="en-US" sz="1600" dirty="0" err="1">
              <a:solidFill>
                <a:schemeClr val="tx1"/>
              </a:solidFill>
            </a:rPr>
            <a:t>HRQoL</a:t>
          </a:r>
          <a:r>
            <a:rPr lang="en-US" sz="1600" dirty="0">
              <a:solidFill>
                <a:schemeClr val="tx1"/>
              </a:solidFill>
            </a:rPr>
            <a:t> on patient’s utility</a:t>
          </a:r>
        </a:p>
      </dgm:t>
    </dgm:pt>
    <dgm:pt modelId="{A1E5F54A-5671-47C8-ABED-0C235AE5EEFC}" type="parTrans" cxnId="{074E5EBE-345E-4012-BDEB-7B92848118DD}">
      <dgm:prSet/>
      <dgm:spPr/>
      <dgm:t>
        <a:bodyPr/>
        <a:lstStyle/>
        <a:p>
          <a:endParaRPr lang="en-US" sz="2000"/>
        </a:p>
      </dgm:t>
    </dgm:pt>
    <dgm:pt modelId="{CE77483D-9E51-4FA8-B7DD-E1204333651A}" type="sibTrans" cxnId="{074E5EBE-345E-4012-BDEB-7B92848118DD}">
      <dgm:prSet custT="1"/>
      <dgm:spPr/>
      <dgm:t>
        <a:bodyPr/>
        <a:lstStyle/>
        <a:p>
          <a:endParaRPr lang="en-US" sz="1200"/>
        </a:p>
      </dgm:t>
    </dgm:pt>
    <dgm:pt modelId="{375F79AD-8EBF-42BD-BA44-431C34C2E121}">
      <dgm:prSet custT="1"/>
      <dgm:spPr>
        <a:solidFill>
          <a:schemeClr val="accent4"/>
        </a:solidFill>
      </dgm:spPr>
      <dgm:t>
        <a:bodyPr/>
        <a:lstStyle/>
        <a:p>
          <a:r>
            <a:rPr lang="en-US" sz="1600" dirty="0">
              <a:solidFill>
                <a:schemeClr val="tx1"/>
              </a:solidFill>
            </a:rPr>
            <a:t>direct effect of child’s state on family members’ utilities</a:t>
          </a:r>
        </a:p>
      </dgm:t>
    </dgm:pt>
    <dgm:pt modelId="{EC397974-C58C-4A60-9756-D0529EAE4B9F}" type="parTrans" cxnId="{71FAB7C5-BF95-4E35-B0A3-C12C73D6CC65}">
      <dgm:prSet/>
      <dgm:spPr/>
      <dgm:t>
        <a:bodyPr/>
        <a:lstStyle/>
        <a:p>
          <a:endParaRPr lang="en-US" sz="2000"/>
        </a:p>
      </dgm:t>
    </dgm:pt>
    <dgm:pt modelId="{9E5A3C2D-17B2-40CD-AC60-2EDA71F30767}" type="sibTrans" cxnId="{71FAB7C5-BF95-4E35-B0A3-C12C73D6CC65}">
      <dgm:prSet custT="1"/>
      <dgm:spPr/>
      <dgm:t>
        <a:bodyPr/>
        <a:lstStyle/>
        <a:p>
          <a:endParaRPr lang="en-US" sz="1200"/>
        </a:p>
      </dgm:t>
    </dgm:pt>
    <dgm:pt modelId="{49624432-32CC-4EA8-A8E9-0C09A6C38DE2}" type="pres">
      <dgm:prSet presAssocID="{C4AF7BBE-06F0-4B0D-AC75-F5303A352C21}" presName="linearFlow" presStyleCnt="0">
        <dgm:presLayoutVars>
          <dgm:dir/>
          <dgm:resizeHandles val="exact"/>
        </dgm:presLayoutVars>
      </dgm:prSet>
      <dgm:spPr/>
    </dgm:pt>
    <dgm:pt modelId="{27BC375E-0FB1-499F-9947-3900F59FDDAF}" type="pres">
      <dgm:prSet presAssocID="{24303BE3-D9F5-49A7-9E85-A337D8E9F16C}" presName="node" presStyleLbl="node1" presStyleIdx="0" presStyleCnt="4" custLinFactX="156601" custLinFactNeighborX="200000" custLinFactNeighborY="1277">
        <dgm:presLayoutVars>
          <dgm:bulletEnabled val="1"/>
        </dgm:presLayoutVars>
      </dgm:prSet>
      <dgm:spPr/>
    </dgm:pt>
    <dgm:pt modelId="{410070BF-79AB-449C-90F8-66FF760C4839}" type="pres">
      <dgm:prSet presAssocID="{6653A5B3-1C85-4A4C-B40A-590773689C0A}" presName="spacerL" presStyleCnt="0"/>
      <dgm:spPr/>
    </dgm:pt>
    <dgm:pt modelId="{F6E77DB8-0FCE-4043-99AE-7C9464920855}" type="pres">
      <dgm:prSet presAssocID="{6653A5B3-1C85-4A4C-B40A-590773689C0A}" presName="sibTrans" presStyleLbl="sibTrans2D1" presStyleIdx="0" presStyleCnt="3" custLinFactX="505406" custLinFactNeighborX="600000" custLinFactNeighborY="5498"/>
      <dgm:spPr/>
    </dgm:pt>
    <dgm:pt modelId="{ADED2A18-4467-4B13-81FB-01A4B6D7F1EA}" type="pres">
      <dgm:prSet presAssocID="{6653A5B3-1C85-4A4C-B40A-590773689C0A}" presName="spacerR" presStyleCnt="0"/>
      <dgm:spPr/>
    </dgm:pt>
    <dgm:pt modelId="{5C5D6A58-B3D1-4577-B999-7A5A0AD93C9D}" type="pres">
      <dgm:prSet presAssocID="{375F79AD-8EBF-42BD-BA44-431C34C2E121}" presName="node" presStyleLbl="node1" presStyleIdx="1" presStyleCnt="4" custLinFactX="149585" custLinFactNeighborX="200000" custLinFactNeighborY="3189">
        <dgm:presLayoutVars>
          <dgm:bulletEnabled val="1"/>
        </dgm:presLayoutVars>
      </dgm:prSet>
      <dgm:spPr/>
    </dgm:pt>
    <dgm:pt modelId="{501D5D78-5B17-418E-8D9A-4E2F684D3F80}" type="pres">
      <dgm:prSet presAssocID="{9E5A3C2D-17B2-40CD-AC60-2EDA71F30767}" presName="spacerL" presStyleCnt="0"/>
      <dgm:spPr/>
    </dgm:pt>
    <dgm:pt modelId="{4F1CB2E1-B248-4FFB-AAED-477BC73C52BF}" type="pres">
      <dgm:prSet presAssocID="{9E5A3C2D-17B2-40CD-AC60-2EDA71F30767}" presName="sibTrans" presStyleLbl="sibTrans2D1" presStyleIdx="1" presStyleCnt="3"/>
      <dgm:spPr/>
    </dgm:pt>
    <dgm:pt modelId="{540602C4-8ECD-4B01-8A91-7DB8331A4101}" type="pres">
      <dgm:prSet presAssocID="{9E5A3C2D-17B2-40CD-AC60-2EDA71F30767}" presName="spacerR" presStyleCnt="0"/>
      <dgm:spPr/>
    </dgm:pt>
    <dgm:pt modelId="{D4B6F18B-2AA9-4B80-849E-D13C49521721}" type="pres">
      <dgm:prSet presAssocID="{2FBB32AC-2225-47CD-9BF8-5AEBD588E7B1}" presName="node" presStyleLbl="node1" presStyleIdx="2" presStyleCnt="4" custLinFactX="152137" custLinFactNeighborX="200000" custLinFactNeighborY="5102">
        <dgm:presLayoutVars>
          <dgm:bulletEnabled val="1"/>
        </dgm:presLayoutVars>
      </dgm:prSet>
      <dgm:spPr/>
    </dgm:pt>
    <dgm:pt modelId="{A7DFA10A-B89A-4B8F-BF44-4D9491AF9298}" type="pres">
      <dgm:prSet presAssocID="{CE77483D-9E51-4FA8-B7DD-E1204333651A}" presName="spacerL" presStyleCnt="0"/>
      <dgm:spPr/>
    </dgm:pt>
    <dgm:pt modelId="{EFF30A79-A100-4772-AF1F-48FA1D69A847}" type="pres">
      <dgm:prSet presAssocID="{CE77483D-9E51-4FA8-B7DD-E1204333651A}" presName="sibTrans" presStyleLbl="sibTrans2D1" presStyleIdx="2" presStyleCnt="3" custLinFactX="-515303" custLinFactNeighborX="-600000" custLinFactNeighborY="5499"/>
      <dgm:spPr/>
    </dgm:pt>
    <dgm:pt modelId="{FFF0FA74-2209-4AAB-9632-CE61C4F34CDB}" type="pres">
      <dgm:prSet presAssocID="{CE77483D-9E51-4FA8-B7DD-E1204333651A}" presName="spacerR" presStyleCnt="0"/>
      <dgm:spPr/>
    </dgm:pt>
    <dgm:pt modelId="{FEBD0835-A58D-4D8A-A1FB-B44D4B815828}" type="pres">
      <dgm:prSet presAssocID="{65BA98C3-4C69-45CE-9735-1A3C02E28EEB}" presName="node" presStyleLbl="node1" presStyleIdx="3" presStyleCnt="4" custLinFactX="-476740" custLinFactNeighborX="-500000" custLinFactNeighborY="-1817">
        <dgm:presLayoutVars>
          <dgm:bulletEnabled val="1"/>
        </dgm:presLayoutVars>
      </dgm:prSet>
      <dgm:spPr/>
    </dgm:pt>
  </dgm:ptLst>
  <dgm:cxnLst>
    <dgm:cxn modelId="{34965902-5BF2-4234-84E9-C530DD8EBB52}" type="presOf" srcId="{CE77483D-9E51-4FA8-B7DD-E1204333651A}" destId="{EFF30A79-A100-4772-AF1F-48FA1D69A847}" srcOrd="0" destOrd="0" presId="urn:microsoft.com/office/officeart/2005/8/layout/equation1"/>
    <dgm:cxn modelId="{D83A1462-53D1-4BC5-9DC6-D8AF2FBD9DC3}" type="presOf" srcId="{65BA98C3-4C69-45CE-9735-1A3C02E28EEB}" destId="{FEBD0835-A58D-4D8A-A1FB-B44D4B815828}" srcOrd="0" destOrd="0" presId="urn:microsoft.com/office/officeart/2005/8/layout/equation1"/>
    <dgm:cxn modelId="{591C2452-AF57-4A24-88C7-CB342C21E63E}" type="presOf" srcId="{9E5A3C2D-17B2-40CD-AC60-2EDA71F30767}" destId="{4F1CB2E1-B248-4FFB-AAED-477BC73C52BF}" srcOrd="0" destOrd="0" presId="urn:microsoft.com/office/officeart/2005/8/layout/equation1"/>
    <dgm:cxn modelId="{F0DB3075-8D14-4D3D-9486-77EB176AF2AF}" type="presOf" srcId="{C4AF7BBE-06F0-4B0D-AC75-F5303A352C21}" destId="{49624432-32CC-4EA8-A8E9-0C09A6C38DE2}" srcOrd="0" destOrd="0" presId="urn:microsoft.com/office/officeart/2005/8/layout/equation1"/>
    <dgm:cxn modelId="{D6B6E956-B0D1-483E-8874-CF20643CF992}" type="presOf" srcId="{2FBB32AC-2225-47CD-9BF8-5AEBD588E7B1}" destId="{D4B6F18B-2AA9-4B80-849E-D13C49521721}" srcOrd="0" destOrd="0" presId="urn:microsoft.com/office/officeart/2005/8/layout/equation1"/>
    <dgm:cxn modelId="{B0A4A591-08D4-42FD-B326-C5D28AFE7111}" type="presOf" srcId="{6653A5B3-1C85-4A4C-B40A-590773689C0A}" destId="{F6E77DB8-0FCE-4043-99AE-7C9464920855}" srcOrd="0" destOrd="0" presId="urn:microsoft.com/office/officeart/2005/8/layout/equation1"/>
    <dgm:cxn modelId="{9AD5F0B2-BFAB-47AE-AD83-7451307D8C7F}" srcId="{C4AF7BBE-06F0-4B0D-AC75-F5303A352C21}" destId="{24303BE3-D9F5-49A7-9E85-A337D8E9F16C}" srcOrd="0" destOrd="0" parTransId="{CD7A58C7-F53A-4D6A-A177-0986B76AC5A8}" sibTransId="{6653A5B3-1C85-4A4C-B40A-590773689C0A}"/>
    <dgm:cxn modelId="{074E5EBE-345E-4012-BDEB-7B92848118DD}" srcId="{C4AF7BBE-06F0-4B0D-AC75-F5303A352C21}" destId="{2FBB32AC-2225-47CD-9BF8-5AEBD588E7B1}" srcOrd="2" destOrd="0" parTransId="{A1E5F54A-5671-47C8-ABED-0C235AE5EEFC}" sibTransId="{CE77483D-9E51-4FA8-B7DD-E1204333651A}"/>
    <dgm:cxn modelId="{40C98BBF-3D84-4E5A-B0F3-E33170867758}" type="presOf" srcId="{375F79AD-8EBF-42BD-BA44-431C34C2E121}" destId="{5C5D6A58-B3D1-4577-B999-7A5A0AD93C9D}" srcOrd="0" destOrd="0" presId="urn:microsoft.com/office/officeart/2005/8/layout/equation1"/>
    <dgm:cxn modelId="{71FAB7C5-BF95-4E35-B0A3-C12C73D6CC65}" srcId="{C4AF7BBE-06F0-4B0D-AC75-F5303A352C21}" destId="{375F79AD-8EBF-42BD-BA44-431C34C2E121}" srcOrd="1" destOrd="0" parTransId="{EC397974-C58C-4A60-9756-D0529EAE4B9F}" sibTransId="{9E5A3C2D-17B2-40CD-AC60-2EDA71F30767}"/>
    <dgm:cxn modelId="{49C5B5D8-D6F5-489C-874B-98DA8B033245}" srcId="{C4AF7BBE-06F0-4B0D-AC75-F5303A352C21}" destId="{65BA98C3-4C69-45CE-9735-1A3C02E28EEB}" srcOrd="3" destOrd="0" parTransId="{F22A98EA-3171-498C-8A66-D96002473D47}" sibTransId="{F0AC849E-A10A-4A2B-991E-93937D1BC444}"/>
    <dgm:cxn modelId="{E6A998F4-476A-46EE-8E81-B3DF24F60293}" type="presOf" srcId="{24303BE3-D9F5-49A7-9E85-A337D8E9F16C}" destId="{27BC375E-0FB1-499F-9947-3900F59FDDAF}" srcOrd="0" destOrd="0" presId="urn:microsoft.com/office/officeart/2005/8/layout/equation1"/>
    <dgm:cxn modelId="{667AF56F-13EC-4DAD-99A3-AB576786B11D}" type="presParOf" srcId="{49624432-32CC-4EA8-A8E9-0C09A6C38DE2}" destId="{27BC375E-0FB1-499F-9947-3900F59FDDAF}" srcOrd="0" destOrd="0" presId="urn:microsoft.com/office/officeart/2005/8/layout/equation1"/>
    <dgm:cxn modelId="{CAFDD2FB-8A03-4878-B710-2F03959D19D3}" type="presParOf" srcId="{49624432-32CC-4EA8-A8E9-0C09A6C38DE2}" destId="{410070BF-79AB-449C-90F8-66FF760C4839}" srcOrd="1" destOrd="0" presId="urn:microsoft.com/office/officeart/2005/8/layout/equation1"/>
    <dgm:cxn modelId="{E0A6E0AA-55EA-4143-9B1A-E3EF0A10963B}" type="presParOf" srcId="{49624432-32CC-4EA8-A8E9-0C09A6C38DE2}" destId="{F6E77DB8-0FCE-4043-99AE-7C9464920855}" srcOrd="2" destOrd="0" presId="urn:microsoft.com/office/officeart/2005/8/layout/equation1"/>
    <dgm:cxn modelId="{3AF424DD-30EA-4BE5-9D4C-34BF9AB763F6}" type="presParOf" srcId="{49624432-32CC-4EA8-A8E9-0C09A6C38DE2}" destId="{ADED2A18-4467-4B13-81FB-01A4B6D7F1EA}" srcOrd="3" destOrd="0" presId="urn:microsoft.com/office/officeart/2005/8/layout/equation1"/>
    <dgm:cxn modelId="{28D97120-1689-4B3D-81FF-1DCB29278582}" type="presParOf" srcId="{49624432-32CC-4EA8-A8E9-0C09A6C38DE2}" destId="{5C5D6A58-B3D1-4577-B999-7A5A0AD93C9D}" srcOrd="4" destOrd="0" presId="urn:microsoft.com/office/officeart/2005/8/layout/equation1"/>
    <dgm:cxn modelId="{D7A85342-EF82-459A-BB4F-3E1D39DEEF4D}" type="presParOf" srcId="{49624432-32CC-4EA8-A8E9-0C09A6C38DE2}" destId="{501D5D78-5B17-418E-8D9A-4E2F684D3F80}" srcOrd="5" destOrd="0" presId="urn:microsoft.com/office/officeart/2005/8/layout/equation1"/>
    <dgm:cxn modelId="{E972C151-6429-420C-9915-4300AA28A003}" type="presParOf" srcId="{49624432-32CC-4EA8-A8E9-0C09A6C38DE2}" destId="{4F1CB2E1-B248-4FFB-AAED-477BC73C52BF}" srcOrd="6" destOrd="0" presId="urn:microsoft.com/office/officeart/2005/8/layout/equation1"/>
    <dgm:cxn modelId="{FDBD0C8C-3313-4A6C-BBBF-8195250FFD0A}" type="presParOf" srcId="{49624432-32CC-4EA8-A8E9-0C09A6C38DE2}" destId="{540602C4-8ECD-4B01-8A91-7DB8331A4101}" srcOrd="7" destOrd="0" presId="urn:microsoft.com/office/officeart/2005/8/layout/equation1"/>
    <dgm:cxn modelId="{A01C70B8-5D2F-43BE-B3D4-305BF40874FA}" type="presParOf" srcId="{49624432-32CC-4EA8-A8E9-0C09A6C38DE2}" destId="{D4B6F18B-2AA9-4B80-849E-D13C49521721}" srcOrd="8" destOrd="0" presId="urn:microsoft.com/office/officeart/2005/8/layout/equation1"/>
    <dgm:cxn modelId="{FB5996EB-85C8-4CBF-A34F-F70D1BE1D3C5}" type="presParOf" srcId="{49624432-32CC-4EA8-A8E9-0C09A6C38DE2}" destId="{A7DFA10A-B89A-4B8F-BF44-4D9491AF9298}" srcOrd="9" destOrd="0" presId="urn:microsoft.com/office/officeart/2005/8/layout/equation1"/>
    <dgm:cxn modelId="{EC24A532-A039-4E9A-83CF-9213076BD3C6}" type="presParOf" srcId="{49624432-32CC-4EA8-A8E9-0C09A6C38DE2}" destId="{EFF30A79-A100-4772-AF1F-48FA1D69A847}" srcOrd="10" destOrd="0" presId="urn:microsoft.com/office/officeart/2005/8/layout/equation1"/>
    <dgm:cxn modelId="{1453DE6C-106C-44C8-A768-CB7338E56D0E}" type="presParOf" srcId="{49624432-32CC-4EA8-A8E9-0C09A6C38DE2}" destId="{FFF0FA74-2209-4AAB-9632-CE61C4F34CDB}" srcOrd="11" destOrd="0" presId="urn:microsoft.com/office/officeart/2005/8/layout/equation1"/>
    <dgm:cxn modelId="{7A4A0F94-6DD2-4DC0-880D-2B2303911C96}" type="presParOf" srcId="{49624432-32CC-4EA8-A8E9-0C09A6C38DE2}" destId="{FEBD0835-A58D-4D8A-A1FB-B44D4B815828}"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D9ABCA-551E-4A9F-9088-AC65E9880D9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CA"/>
        </a:p>
      </dgm:t>
    </dgm:pt>
    <dgm:pt modelId="{5F04C32A-6495-4D4A-B6D4-B9562067166E}">
      <dgm:prSet phldrT="[Text]" custT="1"/>
      <dgm:spPr/>
      <dgm:t>
        <a:bodyPr/>
        <a:lstStyle/>
        <a:p>
          <a:pPr>
            <a:buFont typeface="Arial" panose="020B0604020202020204" pitchFamily="34" charset="0"/>
            <a:buChar char="•"/>
          </a:pPr>
          <a:r>
            <a:rPr lang="en-US" sz="2000" b="1" dirty="0"/>
            <a:t>Child’s health state utility reduced by disutility of caregiving  (NICE </a:t>
          </a:r>
          <a:r>
            <a:rPr lang="en-CA" sz="2000" b="1" dirty="0"/>
            <a:t>HST8, </a:t>
          </a:r>
          <a:r>
            <a:rPr lang="en-US" sz="2000" b="1" dirty="0"/>
            <a:t>2018)</a:t>
          </a:r>
          <a:endParaRPr lang="en-CA" sz="2000" b="1" dirty="0"/>
        </a:p>
      </dgm:t>
    </dgm:pt>
    <dgm:pt modelId="{D6BC06C9-1F15-447B-A9E7-DC8C56E53180}" type="parTrans" cxnId="{FA91FE36-AF59-4D5C-AD9C-D3E46DBB7D17}">
      <dgm:prSet/>
      <dgm:spPr/>
      <dgm:t>
        <a:bodyPr/>
        <a:lstStyle/>
        <a:p>
          <a:endParaRPr lang="en-CA" b="1"/>
        </a:p>
      </dgm:t>
    </dgm:pt>
    <dgm:pt modelId="{96B84C9C-1E98-47D2-B029-DDE4532BC3F6}" type="sibTrans" cxnId="{FA91FE36-AF59-4D5C-AD9C-D3E46DBB7D17}">
      <dgm:prSet/>
      <dgm:spPr/>
      <dgm:t>
        <a:bodyPr/>
        <a:lstStyle/>
        <a:p>
          <a:endParaRPr lang="en-CA" b="1"/>
        </a:p>
      </dgm:t>
    </dgm:pt>
    <dgm:pt modelId="{559F88DF-3725-4126-B1AD-7D09673396B5}">
      <dgm:prSet phldrT="[Text]" custT="1"/>
      <dgm:spPr/>
      <dgm:t>
        <a:bodyPr/>
        <a:lstStyle/>
        <a:p>
          <a:pPr>
            <a:buFont typeface="Arial" panose="020B0604020202020204" pitchFamily="34" charset="0"/>
            <a:buChar char="•"/>
          </a:pPr>
          <a:r>
            <a:rPr lang="en-US" sz="2000" b="1" dirty="0"/>
            <a:t>Child’s health state utility reduced by disutility of parent/caregiver, with models including both child and caregiver health states (NICE, HST2 2015)</a:t>
          </a:r>
          <a:endParaRPr lang="en-CA" sz="2000" b="1" dirty="0"/>
        </a:p>
      </dgm:t>
    </dgm:pt>
    <dgm:pt modelId="{9B58DB70-EBDF-4C90-B7F9-CB66ACB72A6D}" type="parTrans" cxnId="{9041CD5B-F95F-420C-930F-2CFD5EACC6DD}">
      <dgm:prSet/>
      <dgm:spPr/>
      <dgm:t>
        <a:bodyPr/>
        <a:lstStyle/>
        <a:p>
          <a:endParaRPr lang="en-CA" b="1"/>
        </a:p>
      </dgm:t>
    </dgm:pt>
    <dgm:pt modelId="{BDC5CA14-AE44-4A20-8740-87FB43DFB56C}" type="sibTrans" cxnId="{9041CD5B-F95F-420C-930F-2CFD5EACC6DD}">
      <dgm:prSet/>
      <dgm:spPr/>
      <dgm:t>
        <a:bodyPr/>
        <a:lstStyle/>
        <a:p>
          <a:endParaRPr lang="en-CA" b="1"/>
        </a:p>
      </dgm:t>
    </dgm:pt>
    <dgm:pt modelId="{7BE6EB1A-5EF2-4B7A-BDF5-A32E8C765434}">
      <dgm:prSet phldrT="[Text]" custT="1"/>
      <dgm:spPr/>
      <dgm:t>
        <a:bodyPr/>
        <a:lstStyle/>
        <a:p>
          <a:r>
            <a:rPr lang="en-US" sz="2000" b="1" dirty="0"/>
            <a:t>QALYs calculated and reported separately for children and family members (Chatterton 2019)</a:t>
          </a:r>
          <a:endParaRPr lang="en-CA" sz="2000" b="1" dirty="0"/>
        </a:p>
      </dgm:t>
    </dgm:pt>
    <dgm:pt modelId="{85F9AA53-5222-44E4-BE38-6FF3BA3196FD}" type="parTrans" cxnId="{2E02B7CF-BC96-4EBC-AC49-B10BC655BA7C}">
      <dgm:prSet/>
      <dgm:spPr/>
      <dgm:t>
        <a:bodyPr/>
        <a:lstStyle/>
        <a:p>
          <a:endParaRPr lang="en-CA" b="1"/>
        </a:p>
      </dgm:t>
    </dgm:pt>
    <dgm:pt modelId="{9CF27A83-DE8B-4A30-ACBB-4D0970CBC38E}" type="sibTrans" cxnId="{2E02B7CF-BC96-4EBC-AC49-B10BC655BA7C}">
      <dgm:prSet/>
      <dgm:spPr/>
      <dgm:t>
        <a:bodyPr/>
        <a:lstStyle/>
        <a:p>
          <a:endParaRPr lang="en-CA" b="1"/>
        </a:p>
      </dgm:t>
    </dgm:pt>
    <dgm:pt modelId="{109ABE5C-7A77-487B-885B-88363525C9A0}">
      <dgm:prSet custT="1"/>
      <dgm:spPr/>
      <dgm:t>
        <a:bodyPr/>
        <a:lstStyle/>
        <a:p>
          <a:r>
            <a:rPr lang="en-US" sz="2000" b="1" dirty="0"/>
            <a:t>QALYs calculated and reported separately for children and family members and also summed </a:t>
          </a:r>
          <a:r>
            <a:rPr lang="en-CA" sz="2000" b="1" dirty="0"/>
            <a:t>(</a:t>
          </a:r>
          <a:r>
            <a:rPr lang="en-CA" sz="2000" b="1" dirty="0" err="1"/>
            <a:t>Tubeuf</a:t>
          </a:r>
          <a:r>
            <a:rPr lang="en-CA" sz="2000" b="1" dirty="0"/>
            <a:t> 2019)</a:t>
          </a:r>
        </a:p>
      </dgm:t>
    </dgm:pt>
    <dgm:pt modelId="{616B14E6-79BE-4090-91D5-BA33542DEB80}" type="parTrans" cxnId="{703FC285-E6A7-4F83-8977-F544FA82D6C0}">
      <dgm:prSet/>
      <dgm:spPr/>
      <dgm:t>
        <a:bodyPr/>
        <a:lstStyle/>
        <a:p>
          <a:endParaRPr lang="en-CA" b="1"/>
        </a:p>
      </dgm:t>
    </dgm:pt>
    <dgm:pt modelId="{B3295E20-B06B-4328-B64F-89A0E8E59E17}" type="sibTrans" cxnId="{703FC285-E6A7-4F83-8977-F544FA82D6C0}">
      <dgm:prSet/>
      <dgm:spPr/>
      <dgm:t>
        <a:bodyPr/>
        <a:lstStyle/>
        <a:p>
          <a:endParaRPr lang="en-CA" b="1"/>
        </a:p>
      </dgm:t>
    </dgm:pt>
    <dgm:pt modelId="{7046AC6D-4574-4684-B43E-F0A2C4DBCD73}">
      <dgm:prSet/>
      <dgm:spPr/>
      <dgm:t>
        <a:bodyPr/>
        <a:lstStyle/>
        <a:p>
          <a:r>
            <a:rPr lang="en-US" b="1" dirty="0"/>
            <a:t>Family perspective via discrete choice experiments with attributes reflecting family effects</a:t>
          </a:r>
          <a:endParaRPr lang="en-CA" b="1" dirty="0"/>
        </a:p>
      </dgm:t>
    </dgm:pt>
    <dgm:pt modelId="{8F32BCFD-169E-4FEB-9F99-5FFF3EF6ABEC}" type="parTrans" cxnId="{4013B76D-C8A0-445D-8608-89480F101C4E}">
      <dgm:prSet/>
      <dgm:spPr/>
      <dgm:t>
        <a:bodyPr/>
        <a:lstStyle/>
        <a:p>
          <a:endParaRPr lang="en-CA" b="1"/>
        </a:p>
      </dgm:t>
    </dgm:pt>
    <dgm:pt modelId="{F5F9185F-39DB-4A31-A42E-1678C5BE7139}" type="sibTrans" cxnId="{4013B76D-C8A0-445D-8608-89480F101C4E}">
      <dgm:prSet/>
      <dgm:spPr/>
      <dgm:t>
        <a:bodyPr/>
        <a:lstStyle/>
        <a:p>
          <a:endParaRPr lang="en-CA" b="1"/>
        </a:p>
      </dgm:t>
    </dgm:pt>
    <dgm:pt modelId="{B798F156-872A-438B-9579-400BA303850D}" type="pres">
      <dgm:prSet presAssocID="{8ED9ABCA-551E-4A9F-9088-AC65E9880D9E}" presName="outerComposite" presStyleCnt="0">
        <dgm:presLayoutVars>
          <dgm:chMax val="5"/>
          <dgm:dir/>
          <dgm:resizeHandles val="exact"/>
        </dgm:presLayoutVars>
      </dgm:prSet>
      <dgm:spPr/>
    </dgm:pt>
    <dgm:pt modelId="{8D331A6D-E7DF-4FFA-B25B-2808776E800B}" type="pres">
      <dgm:prSet presAssocID="{8ED9ABCA-551E-4A9F-9088-AC65E9880D9E}" presName="dummyMaxCanvas" presStyleCnt="0">
        <dgm:presLayoutVars/>
      </dgm:prSet>
      <dgm:spPr/>
    </dgm:pt>
    <dgm:pt modelId="{84272D89-5866-44DD-BAA5-419AF231089A}" type="pres">
      <dgm:prSet presAssocID="{8ED9ABCA-551E-4A9F-9088-AC65E9880D9E}" presName="FiveNodes_1" presStyleLbl="node1" presStyleIdx="0" presStyleCnt="5">
        <dgm:presLayoutVars>
          <dgm:bulletEnabled val="1"/>
        </dgm:presLayoutVars>
      </dgm:prSet>
      <dgm:spPr/>
    </dgm:pt>
    <dgm:pt modelId="{67BE251E-6D2E-4A6D-8D31-38A8F3EB602C}" type="pres">
      <dgm:prSet presAssocID="{8ED9ABCA-551E-4A9F-9088-AC65E9880D9E}" presName="FiveNodes_2" presStyleLbl="node1" presStyleIdx="1" presStyleCnt="5" custScaleY="113654">
        <dgm:presLayoutVars>
          <dgm:bulletEnabled val="1"/>
        </dgm:presLayoutVars>
      </dgm:prSet>
      <dgm:spPr/>
    </dgm:pt>
    <dgm:pt modelId="{D6079BE0-06B1-4436-BFB2-982B32A26620}" type="pres">
      <dgm:prSet presAssocID="{8ED9ABCA-551E-4A9F-9088-AC65E9880D9E}" presName="FiveNodes_3" presStyleLbl="node1" presStyleIdx="2" presStyleCnt="5">
        <dgm:presLayoutVars>
          <dgm:bulletEnabled val="1"/>
        </dgm:presLayoutVars>
      </dgm:prSet>
      <dgm:spPr/>
    </dgm:pt>
    <dgm:pt modelId="{A6051881-8E67-460B-A15A-7F5A09CDF8F0}" type="pres">
      <dgm:prSet presAssocID="{8ED9ABCA-551E-4A9F-9088-AC65E9880D9E}" presName="FiveNodes_4" presStyleLbl="node1" presStyleIdx="3" presStyleCnt="5">
        <dgm:presLayoutVars>
          <dgm:bulletEnabled val="1"/>
        </dgm:presLayoutVars>
      </dgm:prSet>
      <dgm:spPr/>
    </dgm:pt>
    <dgm:pt modelId="{EAE4EC2A-54AF-4F34-ABA4-703D09947572}" type="pres">
      <dgm:prSet presAssocID="{8ED9ABCA-551E-4A9F-9088-AC65E9880D9E}" presName="FiveNodes_5" presStyleLbl="node1" presStyleIdx="4" presStyleCnt="5">
        <dgm:presLayoutVars>
          <dgm:bulletEnabled val="1"/>
        </dgm:presLayoutVars>
      </dgm:prSet>
      <dgm:spPr/>
    </dgm:pt>
    <dgm:pt modelId="{F00D7CEB-EA5B-4802-AA67-4F502442747A}" type="pres">
      <dgm:prSet presAssocID="{8ED9ABCA-551E-4A9F-9088-AC65E9880D9E}" presName="FiveConn_1-2" presStyleLbl="fgAccFollowNode1" presStyleIdx="0" presStyleCnt="4">
        <dgm:presLayoutVars>
          <dgm:bulletEnabled val="1"/>
        </dgm:presLayoutVars>
      </dgm:prSet>
      <dgm:spPr/>
    </dgm:pt>
    <dgm:pt modelId="{8F3FE9A5-8984-4392-B484-E8B8E9F54DEC}" type="pres">
      <dgm:prSet presAssocID="{8ED9ABCA-551E-4A9F-9088-AC65E9880D9E}" presName="FiveConn_2-3" presStyleLbl="fgAccFollowNode1" presStyleIdx="1" presStyleCnt="4">
        <dgm:presLayoutVars>
          <dgm:bulletEnabled val="1"/>
        </dgm:presLayoutVars>
      </dgm:prSet>
      <dgm:spPr/>
    </dgm:pt>
    <dgm:pt modelId="{18430749-C5CC-48BC-9988-D8429CC0ACA8}" type="pres">
      <dgm:prSet presAssocID="{8ED9ABCA-551E-4A9F-9088-AC65E9880D9E}" presName="FiveConn_3-4" presStyleLbl="fgAccFollowNode1" presStyleIdx="2" presStyleCnt="4">
        <dgm:presLayoutVars>
          <dgm:bulletEnabled val="1"/>
        </dgm:presLayoutVars>
      </dgm:prSet>
      <dgm:spPr/>
    </dgm:pt>
    <dgm:pt modelId="{2D89D482-977B-4DD8-8169-BD4D8D4301F5}" type="pres">
      <dgm:prSet presAssocID="{8ED9ABCA-551E-4A9F-9088-AC65E9880D9E}" presName="FiveConn_4-5" presStyleLbl="fgAccFollowNode1" presStyleIdx="3" presStyleCnt="4" custAng="12580930" custFlipVert="1" custFlipHor="1" custScaleX="123138" custScaleY="207395" custLinFactNeighborX="25062" custLinFactNeighborY="83539">
        <dgm:presLayoutVars>
          <dgm:bulletEnabled val="1"/>
        </dgm:presLayoutVars>
      </dgm:prSet>
      <dgm:spPr>
        <a:prstGeom prst="curvedLeftArrow">
          <a:avLst/>
        </a:prstGeom>
      </dgm:spPr>
    </dgm:pt>
    <dgm:pt modelId="{245F3E62-814C-4E26-991D-B4EBCA2F822E}" type="pres">
      <dgm:prSet presAssocID="{8ED9ABCA-551E-4A9F-9088-AC65E9880D9E}" presName="FiveNodes_1_text" presStyleLbl="node1" presStyleIdx="4" presStyleCnt="5">
        <dgm:presLayoutVars>
          <dgm:bulletEnabled val="1"/>
        </dgm:presLayoutVars>
      </dgm:prSet>
      <dgm:spPr/>
    </dgm:pt>
    <dgm:pt modelId="{04266B26-EB19-45AC-B1F0-5EA0A975D563}" type="pres">
      <dgm:prSet presAssocID="{8ED9ABCA-551E-4A9F-9088-AC65E9880D9E}" presName="FiveNodes_2_text" presStyleLbl="node1" presStyleIdx="4" presStyleCnt="5">
        <dgm:presLayoutVars>
          <dgm:bulletEnabled val="1"/>
        </dgm:presLayoutVars>
      </dgm:prSet>
      <dgm:spPr/>
    </dgm:pt>
    <dgm:pt modelId="{77E98EE6-6949-4013-87BE-DEAF7590A40B}" type="pres">
      <dgm:prSet presAssocID="{8ED9ABCA-551E-4A9F-9088-AC65E9880D9E}" presName="FiveNodes_3_text" presStyleLbl="node1" presStyleIdx="4" presStyleCnt="5">
        <dgm:presLayoutVars>
          <dgm:bulletEnabled val="1"/>
        </dgm:presLayoutVars>
      </dgm:prSet>
      <dgm:spPr/>
    </dgm:pt>
    <dgm:pt modelId="{E9696B8B-9D85-4E92-85D8-498CA77D651D}" type="pres">
      <dgm:prSet presAssocID="{8ED9ABCA-551E-4A9F-9088-AC65E9880D9E}" presName="FiveNodes_4_text" presStyleLbl="node1" presStyleIdx="4" presStyleCnt="5">
        <dgm:presLayoutVars>
          <dgm:bulletEnabled val="1"/>
        </dgm:presLayoutVars>
      </dgm:prSet>
      <dgm:spPr/>
    </dgm:pt>
    <dgm:pt modelId="{51E7504B-9D95-4273-9030-9FFE2F8F13C3}" type="pres">
      <dgm:prSet presAssocID="{8ED9ABCA-551E-4A9F-9088-AC65E9880D9E}" presName="FiveNodes_5_text" presStyleLbl="node1" presStyleIdx="4" presStyleCnt="5">
        <dgm:presLayoutVars>
          <dgm:bulletEnabled val="1"/>
        </dgm:presLayoutVars>
      </dgm:prSet>
      <dgm:spPr/>
    </dgm:pt>
  </dgm:ptLst>
  <dgm:cxnLst>
    <dgm:cxn modelId="{24EC3E06-726D-4C63-A26B-9F94A9BD38A0}" type="presOf" srcId="{5F04C32A-6495-4D4A-B6D4-B9562067166E}" destId="{84272D89-5866-44DD-BAA5-419AF231089A}" srcOrd="0" destOrd="0" presId="urn:microsoft.com/office/officeart/2005/8/layout/vProcess5"/>
    <dgm:cxn modelId="{77640616-DF37-4380-A97E-4103041B7ADA}" type="presOf" srcId="{7046AC6D-4574-4684-B43E-F0A2C4DBCD73}" destId="{51E7504B-9D95-4273-9030-9FFE2F8F13C3}" srcOrd="1" destOrd="0" presId="urn:microsoft.com/office/officeart/2005/8/layout/vProcess5"/>
    <dgm:cxn modelId="{1A7A4C30-DC9F-4BA6-9A21-C67F305AFA72}" type="presOf" srcId="{9CF27A83-DE8B-4A30-ACBB-4D0970CBC38E}" destId="{18430749-C5CC-48BC-9988-D8429CC0ACA8}" srcOrd="0" destOrd="0" presId="urn:microsoft.com/office/officeart/2005/8/layout/vProcess5"/>
    <dgm:cxn modelId="{AD268A30-8626-483A-8E89-EECB04E9ABC4}" type="presOf" srcId="{559F88DF-3725-4126-B1AD-7D09673396B5}" destId="{04266B26-EB19-45AC-B1F0-5EA0A975D563}" srcOrd="1" destOrd="0" presId="urn:microsoft.com/office/officeart/2005/8/layout/vProcess5"/>
    <dgm:cxn modelId="{FA91FE36-AF59-4D5C-AD9C-D3E46DBB7D17}" srcId="{8ED9ABCA-551E-4A9F-9088-AC65E9880D9E}" destId="{5F04C32A-6495-4D4A-B6D4-B9562067166E}" srcOrd="0" destOrd="0" parTransId="{D6BC06C9-1F15-447B-A9E7-DC8C56E53180}" sibTransId="{96B84C9C-1E98-47D2-B029-DDE4532BC3F6}"/>
    <dgm:cxn modelId="{FEC71439-046A-423D-AA06-4527FD035BA9}" type="presOf" srcId="{7046AC6D-4574-4684-B43E-F0A2C4DBCD73}" destId="{EAE4EC2A-54AF-4F34-ABA4-703D09947572}" srcOrd="0" destOrd="0" presId="urn:microsoft.com/office/officeart/2005/8/layout/vProcess5"/>
    <dgm:cxn modelId="{F05E3D39-8359-423C-90B3-CED22AD911ED}" type="presOf" srcId="{BDC5CA14-AE44-4A20-8740-87FB43DFB56C}" destId="{8F3FE9A5-8984-4392-B484-E8B8E9F54DEC}" srcOrd="0" destOrd="0" presId="urn:microsoft.com/office/officeart/2005/8/layout/vProcess5"/>
    <dgm:cxn modelId="{9041CD5B-F95F-420C-930F-2CFD5EACC6DD}" srcId="{8ED9ABCA-551E-4A9F-9088-AC65E9880D9E}" destId="{559F88DF-3725-4126-B1AD-7D09673396B5}" srcOrd="1" destOrd="0" parTransId="{9B58DB70-EBDF-4C90-B7F9-CB66ACB72A6D}" sibTransId="{BDC5CA14-AE44-4A20-8740-87FB43DFB56C}"/>
    <dgm:cxn modelId="{9D906F62-D361-41F1-AEEC-A1CB845C4F60}" type="presOf" srcId="{109ABE5C-7A77-487B-885B-88363525C9A0}" destId="{E9696B8B-9D85-4E92-85D8-498CA77D651D}" srcOrd="1" destOrd="0" presId="urn:microsoft.com/office/officeart/2005/8/layout/vProcess5"/>
    <dgm:cxn modelId="{4013B76D-C8A0-445D-8608-89480F101C4E}" srcId="{8ED9ABCA-551E-4A9F-9088-AC65E9880D9E}" destId="{7046AC6D-4574-4684-B43E-F0A2C4DBCD73}" srcOrd="4" destOrd="0" parTransId="{8F32BCFD-169E-4FEB-9F99-5FFF3EF6ABEC}" sibTransId="{F5F9185F-39DB-4A31-A42E-1678C5BE7139}"/>
    <dgm:cxn modelId="{21364A7D-1E43-443F-9794-2B8B9E499245}" type="presOf" srcId="{559F88DF-3725-4126-B1AD-7D09673396B5}" destId="{67BE251E-6D2E-4A6D-8D31-38A8F3EB602C}" srcOrd="0" destOrd="0" presId="urn:microsoft.com/office/officeart/2005/8/layout/vProcess5"/>
    <dgm:cxn modelId="{EE757E7E-0C22-4AB4-A1C4-E5E725BD2D9A}" type="presOf" srcId="{7BE6EB1A-5EF2-4B7A-BDF5-A32E8C765434}" destId="{77E98EE6-6949-4013-87BE-DEAF7590A40B}" srcOrd="1" destOrd="0" presId="urn:microsoft.com/office/officeart/2005/8/layout/vProcess5"/>
    <dgm:cxn modelId="{703FC285-E6A7-4F83-8977-F544FA82D6C0}" srcId="{8ED9ABCA-551E-4A9F-9088-AC65E9880D9E}" destId="{109ABE5C-7A77-487B-885B-88363525C9A0}" srcOrd="3" destOrd="0" parTransId="{616B14E6-79BE-4090-91D5-BA33542DEB80}" sibTransId="{B3295E20-B06B-4328-B64F-89A0E8E59E17}"/>
    <dgm:cxn modelId="{C9BC589A-A966-4398-AC7D-AB9747439714}" type="presOf" srcId="{5F04C32A-6495-4D4A-B6D4-B9562067166E}" destId="{245F3E62-814C-4E26-991D-B4EBCA2F822E}" srcOrd="1" destOrd="0" presId="urn:microsoft.com/office/officeart/2005/8/layout/vProcess5"/>
    <dgm:cxn modelId="{383F44B8-DAF6-47B4-87F8-FD148E5E8193}" type="presOf" srcId="{8ED9ABCA-551E-4A9F-9088-AC65E9880D9E}" destId="{B798F156-872A-438B-9579-400BA303850D}" srcOrd="0" destOrd="0" presId="urn:microsoft.com/office/officeart/2005/8/layout/vProcess5"/>
    <dgm:cxn modelId="{2E02B7CF-BC96-4EBC-AC49-B10BC655BA7C}" srcId="{8ED9ABCA-551E-4A9F-9088-AC65E9880D9E}" destId="{7BE6EB1A-5EF2-4B7A-BDF5-A32E8C765434}" srcOrd="2" destOrd="0" parTransId="{85F9AA53-5222-44E4-BE38-6FF3BA3196FD}" sibTransId="{9CF27A83-DE8B-4A30-ACBB-4D0970CBC38E}"/>
    <dgm:cxn modelId="{AECA66D3-ADC5-45B1-9CDC-3F925FE2413E}" type="presOf" srcId="{B3295E20-B06B-4328-B64F-89A0E8E59E17}" destId="{2D89D482-977B-4DD8-8169-BD4D8D4301F5}" srcOrd="0" destOrd="0" presId="urn:microsoft.com/office/officeart/2005/8/layout/vProcess5"/>
    <dgm:cxn modelId="{EA0C85D8-4D11-42FD-882C-18CCE265CB99}" type="presOf" srcId="{96B84C9C-1E98-47D2-B029-DDE4532BC3F6}" destId="{F00D7CEB-EA5B-4802-AA67-4F502442747A}" srcOrd="0" destOrd="0" presId="urn:microsoft.com/office/officeart/2005/8/layout/vProcess5"/>
    <dgm:cxn modelId="{C652DCD8-3E7B-4A11-9FE9-50C8074ED378}" type="presOf" srcId="{7BE6EB1A-5EF2-4B7A-BDF5-A32E8C765434}" destId="{D6079BE0-06B1-4436-BFB2-982B32A26620}" srcOrd="0" destOrd="0" presId="urn:microsoft.com/office/officeart/2005/8/layout/vProcess5"/>
    <dgm:cxn modelId="{55F5ACDF-3D21-4FBA-8E15-78D85C6205EE}" type="presOf" srcId="{109ABE5C-7A77-487B-885B-88363525C9A0}" destId="{A6051881-8E67-460B-A15A-7F5A09CDF8F0}" srcOrd="0" destOrd="0" presId="urn:microsoft.com/office/officeart/2005/8/layout/vProcess5"/>
    <dgm:cxn modelId="{7F7F5667-AAB1-45D5-9131-F19C1AD0226C}" type="presParOf" srcId="{B798F156-872A-438B-9579-400BA303850D}" destId="{8D331A6D-E7DF-4FFA-B25B-2808776E800B}" srcOrd="0" destOrd="0" presId="urn:microsoft.com/office/officeart/2005/8/layout/vProcess5"/>
    <dgm:cxn modelId="{C4A93DEB-4A77-4F8F-B9F1-EA21641BFC50}" type="presParOf" srcId="{B798F156-872A-438B-9579-400BA303850D}" destId="{84272D89-5866-44DD-BAA5-419AF231089A}" srcOrd="1" destOrd="0" presId="urn:microsoft.com/office/officeart/2005/8/layout/vProcess5"/>
    <dgm:cxn modelId="{430DA1E1-1A92-49FD-8A6E-0B840C14474F}" type="presParOf" srcId="{B798F156-872A-438B-9579-400BA303850D}" destId="{67BE251E-6D2E-4A6D-8D31-38A8F3EB602C}" srcOrd="2" destOrd="0" presId="urn:microsoft.com/office/officeart/2005/8/layout/vProcess5"/>
    <dgm:cxn modelId="{F434D052-6372-4D6E-A991-C6D501E9BCD4}" type="presParOf" srcId="{B798F156-872A-438B-9579-400BA303850D}" destId="{D6079BE0-06B1-4436-BFB2-982B32A26620}" srcOrd="3" destOrd="0" presId="urn:microsoft.com/office/officeart/2005/8/layout/vProcess5"/>
    <dgm:cxn modelId="{A7E759FF-8A5E-4216-8612-9C86DBC9B777}" type="presParOf" srcId="{B798F156-872A-438B-9579-400BA303850D}" destId="{A6051881-8E67-460B-A15A-7F5A09CDF8F0}" srcOrd="4" destOrd="0" presId="urn:microsoft.com/office/officeart/2005/8/layout/vProcess5"/>
    <dgm:cxn modelId="{158B584C-5252-4EE7-A2DE-D2EE55B05C67}" type="presParOf" srcId="{B798F156-872A-438B-9579-400BA303850D}" destId="{EAE4EC2A-54AF-4F34-ABA4-703D09947572}" srcOrd="5" destOrd="0" presId="urn:microsoft.com/office/officeart/2005/8/layout/vProcess5"/>
    <dgm:cxn modelId="{C011BAC7-A1D8-4354-909B-CB375D65D8BA}" type="presParOf" srcId="{B798F156-872A-438B-9579-400BA303850D}" destId="{F00D7CEB-EA5B-4802-AA67-4F502442747A}" srcOrd="6" destOrd="0" presId="urn:microsoft.com/office/officeart/2005/8/layout/vProcess5"/>
    <dgm:cxn modelId="{7AEFC5A4-FC47-40BA-B247-F62221D5AF83}" type="presParOf" srcId="{B798F156-872A-438B-9579-400BA303850D}" destId="{8F3FE9A5-8984-4392-B484-E8B8E9F54DEC}" srcOrd="7" destOrd="0" presId="urn:microsoft.com/office/officeart/2005/8/layout/vProcess5"/>
    <dgm:cxn modelId="{F62008E8-FA0A-4BC0-BDFF-0645D3684590}" type="presParOf" srcId="{B798F156-872A-438B-9579-400BA303850D}" destId="{18430749-C5CC-48BC-9988-D8429CC0ACA8}" srcOrd="8" destOrd="0" presId="urn:microsoft.com/office/officeart/2005/8/layout/vProcess5"/>
    <dgm:cxn modelId="{E29903A8-3460-4C44-A57D-A0014F285FB2}" type="presParOf" srcId="{B798F156-872A-438B-9579-400BA303850D}" destId="{2D89D482-977B-4DD8-8169-BD4D8D4301F5}" srcOrd="9" destOrd="0" presId="urn:microsoft.com/office/officeart/2005/8/layout/vProcess5"/>
    <dgm:cxn modelId="{916B1BCD-EDE1-4CB7-A2F1-FBDB49B5618C}" type="presParOf" srcId="{B798F156-872A-438B-9579-400BA303850D}" destId="{245F3E62-814C-4E26-991D-B4EBCA2F822E}" srcOrd="10" destOrd="0" presId="urn:microsoft.com/office/officeart/2005/8/layout/vProcess5"/>
    <dgm:cxn modelId="{1333A640-C589-4640-8CD7-F9C39B4E4CCA}" type="presParOf" srcId="{B798F156-872A-438B-9579-400BA303850D}" destId="{04266B26-EB19-45AC-B1F0-5EA0A975D563}" srcOrd="11" destOrd="0" presId="urn:microsoft.com/office/officeart/2005/8/layout/vProcess5"/>
    <dgm:cxn modelId="{B7F6F0DD-6281-4E37-9832-CF17A917F0B6}" type="presParOf" srcId="{B798F156-872A-438B-9579-400BA303850D}" destId="{77E98EE6-6949-4013-87BE-DEAF7590A40B}" srcOrd="12" destOrd="0" presId="urn:microsoft.com/office/officeart/2005/8/layout/vProcess5"/>
    <dgm:cxn modelId="{095906E4-82B3-47F2-AED0-5596FFC92021}" type="presParOf" srcId="{B798F156-872A-438B-9579-400BA303850D}" destId="{E9696B8B-9D85-4E92-85D8-498CA77D651D}" srcOrd="13" destOrd="0" presId="urn:microsoft.com/office/officeart/2005/8/layout/vProcess5"/>
    <dgm:cxn modelId="{CB72903C-1E99-4C93-94FF-EF8C58BB19B3}" type="presParOf" srcId="{B798F156-872A-438B-9579-400BA303850D}" destId="{51E7504B-9D95-4273-9030-9FFE2F8F13C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C375E-0FB1-499F-9947-3900F59FDDAF}">
      <dsp:nvSpPr>
        <dsp:cNvPr id="0" name=""/>
        <dsp:cNvSpPr/>
      </dsp:nvSpPr>
      <dsp:spPr>
        <a:xfrm>
          <a:off x="2921391" y="402517"/>
          <a:ext cx="1686706" cy="1686706"/>
        </a:xfrm>
        <a:prstGeom prst="ellipse">
          <a:avLst/>
        </a:prstGeom>
        <a:solidFill>
          <a:schemeClr val="accent4"/>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Direct disease effects</a:t>
          </a:r>
        </a:p>
      </dsp:txBody>
      <dsp:txXfrm>
        <a:off x="3168403" y="649529"/>
        <a:ext cx="1192682" cy="1192682"/>
      </dsp:txXfrm>
    </dsp:sp>
    <dsp:sp modelId="{F6E77DB8-0FCE-4043-99AE-7C9464920855}">
      <dsp:nvSpPr>
        <dsp:cNvPr id="0" name=""/>
        <dsp:cNvSpPr/>
      </dsp:nvSpPr>
      <dsp:spPr>
        <a:xfrm>
          <a:off x="7595836" y="788973"/>
          <a:ext cx="978289" cy="978289"/>
        </a:xfrm>
        <a:prstGeom prst="mathPlus">
          <a:avLst/>
        </a:prstGeom>
        <a:gradFill rotWithShape="0">
          <a:gsLst>
            <a:gs pos="0">
              <a:schemeClr val="accent6">
                <a:shade val="90000"/>
                <a:hueOff val="0"/>
                <a:satOff val="0"/>
                <a:lumOff val="0"/>
                <a:alphaOff val="0"/>
                <a:shade val="63000"/>
                <a:satMod val="165000"/>
              </a:schemeClr>
            </a:gs>
            <a:gs pos="30000">
              <a:schemeClr val="accent6">
                <a:shade val="90000"/>
                <a:hueOff val="0"/>
                <a:satOff val="0"/>
                <a:lumOff val="0"/>
                <a:alphaOff val="0"/>
                <a:shade val="58000"/>
                <a:satMod val="165000"/>
              </a:schemeClr>
            </a:gs>
            <a:gs pos="75000">
              <a:schemeClr val="accent6">
                <a:shade val="90000"/>
                <a:hueOff val="0"/>
                <a:satOff val="0"/>
                <a:lumOff val="0"/>
                <a:alphaOff val="0"/>
                <a:shade val="30000"/>
                <a:satMod val="175000"/>
              </a:schemeClr>
            </a:gs>
            <a:gs pos="100000">
              <a:schemeClr val="accent6">
                <a:shade val="90000"/>
                <a:hueOff val="0"/>
                <a:satOff val="0"/>
                <a:lumOff val="0"/>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9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725508" y="1163071"/>
        <a:ext cx="718945" cy="230093"/>
      </dsp:txXfrm>
    </dsp:sp>
    <dsp:sp modelId="{5C5D6A58-B3D1-4577-B999-7A5A0AD93C9D}">
      <dsp:nvSpPr>
        <dsp:cNvPr id="0" name=""/>
        <dsp:cNvSpPr/>
      </dsp:nvSpPr>
      <dsp:spPr>
        <a:xfrm>
          <a:off x="5741969" y="434767"/>
          <a:ext cx="1686706" cy="1686706"/>
        </a:xfrm>
        <a:prstGeom prst="ellipse">
          <a:avLst/>
        </a:prstGeom>
        <a:solidFill>
          <a:schemeClr val="accent4"/>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203816"/>
              <a:satOff val="-785"/>
              <a:lumOff val="2095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direct effect of child’s state on family members’ utilities</a:t>
          </a:r>
        </a:p>
      </dsp:txBody>
      <dsp:txXfrm>
        <a:off x="5988981" y="681779"/>
        <a:ext cx="1192682" cy="1192682"/>
      </dsp:txXfrm>
    </dsp:sp>
    <dsp:sp modelId="{4F1CB2E1-B248-4FFB-AAED-477BC73C52BF}">
      <dsp:nvSpPr>
        <dsp:cNvPr id="0" name=""/>
        <dsp:cNvSpPr/>
      </dsp:nvSpPr>
      <dsp:spPr>
        <a:xfrm>
          <a:off x="4768655" y="735186"/>
          <a:ext cx="978289" cy="978289"/>
        </a:xfrm>
        <a:prstGeom prst="mathPlus">
          <a:avLst/>
        </a:prstGeom>
        <a:gradFill rotWithShape="0">
          <a:gsLst>
            <a:gs pos="0">
              <a:schemeClr val="accent6">
                <a:shade val="90000"/>
                <a:hueOff val="-284049"/>
                <a:satOff val="-3700"/>
                <a:lumOff val="20881"/>
                <a:alphaOff val="0"/>
                <a:shade val="63000"/>
                <a:satMod val="165000"/>
              </a:schemeClr>
            </a:gs>
            <a:gs pos="30000">
              <a:schemeClr val="accent6">
                <a:shade val="90000"/>
                <a:hueOff val="-284049"/>
                <a:satOff val="-3700"/>
                <a:lumOff val="20881"/>
                <a:alphaOff val="0"/>
                <a:shade val="58000"/>
                <a:satMod val="165000"/>
              </a:schemeClr>
            </a:gs>
            <a:gs pos="75000">
              <a:schemeClr val="accent6">
                <a:shade val="90000"/>
                <a:hueOff val="-284049"/>
                <a:satOff val="-3700"/>
                <a:lumOff val="20881"/>
                <a:alphaOff val="0"/>
                <a:shade val="30000"/>
                <a:satMod val="175000"/>
              </a:schemeClr>
            </a:gs>
            <a:gs pos="100000">
              <a:schemeClr val="accent6">
                <a:shade val="90000"/>
                <a:hueOff val="-284049"/>
                <a:satOff val="-3700"/>
                <a:lumOff val="20881"/>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90000"/>
              <a:hueOff val="-284049"/>
              <a:satOff val="-3700"/>
              <a:lumOff val="2088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98327" y="1109284"/>
        <a:ext cx="718945" cy="230093"/>
      </dsp:txXfrm>
    </dsp:sp>
    <dsp:sp modelId="{D4B6F18B-2AA9-4B80-849E-D13C49521721}">
      <dsp:nvSpPr>
        <dsp:cNvPr id="0" name=""/>
        <dsp:cNvSpPr/>
      </dsp:nvSpPr>
      <dsp:spPr>
        <a:xfrm>
          <a:off x="8723930" y="467034"/>
          <a:ext cx="1686706" cy="1686706"/>
        </a:xfrm>
        <a:prstGeom prst="ellipse">
          <a:avLst/>
        </a:prstGeom>
        <a:solidFill>
          <a:schemeClr val="accent4"/>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407632"/>
              <a:satOff val="-1571"/>
              <a:lumOff val="4190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Indirect effect of family member’s </a:t>
          </a:r>
          <a:r>
            <a:rPr lang="en-US" sz="1600" kern="1200" dirty="0" err="1">
              <a:solidFill>
                <a:schemeClr val="tx1"/>
              </a:solidFill>
            </a:rPr>
            <a:t>HRQoL</a:t>
          </a:r>
          <a:r>
            <a:rPr lang="en-US" sz="1600" kern="1200" dirty="0">
              <a:solidFill>
                <a:schemeClr val="tx1"/>
              </a:solidFill>
            </a:rPr>
            <a:t> on patient’s utility</a:t>
          </a:r>
        </a:p>
      </dsp:txBody>
      <dsp:txXfrm>
        <a:off x="8970942" y="714046"/>
        <a:ext cx="1192682" cy="1192682"/>
      </dsp:txXfrm>
    </dsp:sp>
    <dsp:sp modelId="{EFF30A79-A100-4772-AF1F-48FA1D69A847}">
      <dsp:nvSpPr>
        <dsp:cNvPr id="0" name=""/>
        <dsp:cNvSpPr/>
      </dsp:nvSpPr>
      <dsp:spPr>
        <a:xfrm>
          <a:off x="1844652" y="788982"/>
          <a:ext cx="978289" cy="978289"/>
        </a:xfrm>
        <a:prstGeom prst="mathEqual">
          <a:avLst/>
        </a:prstGeom>
        <a:gradFill rotWithShape="0">
          <a:gsLst>
            <a:gs pos="0">
              <a:schemeClr val="accent6">
                <a:shade val="90000"/>
                <a:hueOff val="-284049"/>
                <a:satOff val="-3700"/>
                <a:lumOff val="20881"/>
                <a:alphaOff val="0"/>
                <a:shade val="63000"/>
                <a:satMod val="165000"/>
              </a:schemeClr>
            </a:gs>
            <a:gs pos="30000">
              <a:schemeClr val="accent6">
                <a:shade val="90000"/>
                <a:hueOff val="-284049"/>
                <a:satOff val="-3700"/>
                <a:lumOff val="20881"/>
                <a:alphaOff val="0"/>
                <a:shade val="58000"/>
                <a:satMod val="165000"/>
              </a:schemeClr>
            </a:gs>
            <a:gs pos="75000">
              <a:schemeClr val="accent6">
                <a:shade val="90000"/>
                <a:hueOff val="-284049"/>
                <a:satOff val="-3700"/>
                <a:lumOff val="20881"/>
                <a:alphaOff val="0"/>
                <a:shade val="30000"/>
                <a:satMod val="175000"/>
              </a:schemeClr>
            </a:gs>
            <a:gs pos="100000">
              <a:schemeClr val="accent6">
                <a:shade val="90000"/>
                <a:hueOff val="-284049"/>
                <a:satOff val="-3700"/>
                <a:lumOff val="20881"/>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90000"/>
              <a:hueOff val="-284049"/>
              <a:satOff val="-3700"/>
              <a:lumOff val="2088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974324" y="990510"/>
        <a:ext cx="718945" cy="575233"/>
      </dsp:txXfrm>
    </dsp:sp>
    <dsp:sp modelId="{FEBD0835-A58D-4D8A-A1FB-B44D4B815828}">
      <dsp:nvSpPr>
        <dsp:cNvPr id="0" name=""/>
        <dsp:cNvSpPr/>
      </dsp:nvSpPr>
      <dsp:spPr>
        <a:xfrm>
          <a:off x="96815" y="350330"/>
          <a:ext cx="1686706" cy="1686706"/>
        </a:xfrm>
        <a:prstGeom prst="ellipse">
          <a:avLst/>
        </a:prstGeom>
        <a:solidFill>
          <a:schemeClr val="accent6">
            <a:lumMod val="75000"/>
          </a:schemeClr>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6">
              <a:shade val="50000"/>
              <a:hueOff val="-203816"/>
              <a:satOff val="-785"/>
              <a:lumOff val="2095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Child health state utility</a:t>
          </a:r>
        </a:p>
      </dsp:txBody>
      <dsp:txXfrm>
        <a:off x="343827" y="597342"/>
        <a:ext cx="1192682" cy="1192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72D89-5866-44DD-BAA5-419AF231089A}">
      <dsp:nvSpPr>
        <dsp:cNvPr id="0" name=""/>
        <dsp:cNvSpPr/>
      </dsp:nvSpPr>
      <dsp:spPr>
        <a:xfrm>
          <a:off x="0" y="0"/>
          <a:ext cx="8097012" cy="7832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1" kern="1200" dirty="0"/>
            <a:t>Child’s health state utility reduced by disutility of caregiving  (NICE </a:t>
          </a:r>
          <a:r>
            <a:rPr lang="en-CA" sz="2000" b="1" kern="1200" dirty="0"/>
            <a:t>HST8, </a:t>
          </a:r>
          <a:r>
            <a:rPr lang="en-US" sz="2000" b="1" kern="1200" dirty="0"/>
            <a:t>2018)</a:t>
          </a:r>
          <a:endParaRPr lang="en-CA" sz="2000" b="1" kern="1200" dirty="0"/>
        </a:p>
      </dsp:txBody>
      <dsp:txXfrm>
        <a:off x="22940" y="22940"/>
        <a:ext cx="7160195" cy="737360"/>
      </dsp:txXfrm>
    </dsp:sp>
    <dsp:sp modelId="{67BE251E-6D2E-4A6D-8D31-38A8F3EB602C}">
      <dsp:nvSpPr>
        <dsp:cNvPr id="0" name=""/>
        <dsp:cNvSpPr/>
      </dsp:nvSpPr>
      <dsp:spPr>
        <a:xfrm>
          <a:off x="604647" y="838552"/>
          <a:ext cx="8097012" cy="890184"/>
        </a:xfrm>
        <a:prstGeom prst="roundRect">
          <a:avLst>
            <a:gd name="adj" fmla="val 10000"/>
          </a:avLst>
        </a:prstGeom>
        <a:solidFill>
          <a:schemeClr val="accent5">
            <a:hueOff val="-3439287"/>
            <a:satOff val="7926"/>
            <a:lumOff val="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1" kern="1200" dirty="0"/>
            <a:t>Child’s health state utility reduced by disutility of parent/caregiver, with models including both child and caregiver health states (NICE, HST2 2015)</a:t>
          </a:r>
          <a:endParaRPr lang="en-CA" sz="2000" b="1" kern="1200" dirty="0"/>
        </a:p>
      </dsp:txBody>
      <dsp:txXfrm>
        <a:off x="630720" y="864625"/>
        <a:ext cx="6931112" cy="838038"/>
      </dsp:txXfrm>
    </dsp:sp>
    <dsp:sp modelId="{D6079BE0-06B1-4436-BFB2-982B32A26620}">
      <dsp:nvSpPr>
        <dsp:cNvPr id="0" name=""/>
        <dsp:cNvSpPr/>
      </dsp:nvSpPr>
      <dsp:spPr>
        <a:xfrm>
          <a:off x="1209293" y="1784048"/>
          <a:ext cx="8097012" cy="783240"/>
        </a:xfrm>
        <a:prstGeom prst="roundRect">
          <a:avLst>
            <a:gd name="adj" fmla="val 10000"/>
          </a:avLst>
        </a:prstGeom>
        <a:solidFill>
          <a:schemeClr val="accent5">
            <a:hueOff val="-6878575"/>
            <a:satOff val="15851"/>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QALYs calculated and reported separately for children and family members (Chatterton 2019)</a:t>
          </a:r>
          <a:endParaRPr lang="en-CA" sz="2000" b="1" kern="1200" dirty="0"/>
        </a:p>
      </dsp:txBody>
      <dsp:txXfrm>
        <a:off x="1232233" y="1806988"/>
        <a:ext cx="6937378" cy="737360"/>
      </dsp:txXfrm>
    </dsp:sp>
    <dsp:sp modelId="{A6051881-8E67-460B-A15A-7F5A09CDF8F0}">
      <dsp:nvSpPr>
        <dsp:cNvPr id="0" name=""/>
        <dsp:cNvSpPr/>
      </dsp:nvSpPr>
      <dsp:spPr>
        <a:xfrm>
          <a:off x="1813940" y="2676072"/>
          <a:ext cx="8097012" cy="783240"/>
        </a:xfrm>
        <a:prstGeom prst="roundRect">
          <a:avLst>
            <a:gd name="adj" fmla="val 10000"/>
          </a:avLst>
        </a:prstGeom>
        <a:solidFill>
          <a:schemeClr val="accent5">
            <a:hueOff val="-10317862"/>
            <a:satOff val="23777"/>
            <a:lumOff val="1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QALYs calculated and reported separately for children and family members and also summed </a:t>
          </a:r>
          <a:r>
            <a:rPr lang="en-CA" sz="2000" b="1" kern="1200" dirty="0"/>
            <a:t>(</a:t>
          </a:r>
          <a:r>
            <a:rPr lang="en-CA" sz="2000" b="1" kern="1200" dirty="0" err="1"/>
            <a:t>Tubeuf</a:t>
          </a:r>
          <a:r>
            <a:rPr lang="en-CA" sz="2000" b="1" kern="1200" dirty="0"/>
            <a:t> 2019)</a:t>
          </a:r>
        </a:p>
      </dsp:txBody>
      <dsp:txXfrm>
        <a:off x="1836880" y="2699012"/>
        <a:ext cx="6937378" cy="737360"/>
      </dsp:txXfrm>
    </dsp:sp>
    <dsp:sp modelId="{EAE4EC2A-54AF-4F34-ABA4-703D09947572}">
      <dsp:nvSpPr>
        <dsp:cNvPr id="0" name=""/>
        <dsp:cNvSpPr/>
      </dsp:nvSpPr>
      <dsp:spPr>
        <a:xfrm>
          <a:off x="2418587" y="3568097"/>
          <a:ext cx="8097012" cy="783240"/>
        </a:xfrm>
        <a:prstGeom prst="roundRect">
          <a:avLst>
            <a:gd name="adj" fmla="val 10000"/>
          </a:avLst>
        </a:prstGeom>
        <a:solidFill>
          <a:schemeClr val="accent5">
            <a:hueOff val="-13757150"/>
            <a:satOff val="31702"/>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Family perspective via discrete choice experiments with attributes reflecting family effects</a:t>
          </a:r>
          <a:endParaRPr lang="en-CA" sz="2000" b="1" kern="1200" dirty="0"/>
        </a:p>
      </dsp:txBody>
      <dsp:txXfrm>
        <a:off x="2441527" y="3591037"/>
        <a:ext cx="6937378" cy="737360"/>
      </dsp:txXfrm>
    </dsp:sp>
    <dsp:sp modelId="{F00D7CEB-EA5B-4802-AA67-4F502442747A}">
      <dsp:nvSpPr>
        <dsp:cNvPr id="0" name=""/>
        <dsp:cNvSpPr/>
      </dsp:nvSpPr>
      <dsp:spPr>
        <a:xfrm>
          <a:off x="7587905" y="572200"/>
          <a:ext cx="509106" cy="50910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CA" sz="2300" b="1" kern="1200"/>
        </a:p>
      </dsp:txBody>
      <dsp:txXfrm>
        <a:off x="7702454" y="572200"/>
        <a:ext cx="280008" cy="383102"/>
      </dsp:txXfrm>
    </dsp:sp>
    <dsp:sp modelId="{8F3FE9A5-8984-4392-B484-E8B8E9F54DEC}">
      <dsp:nvSpPr>
        <dsp:cNvPr id="0" name=""/>
        <dsp:cNvSpPr/>
      </dsp:nvSpPr>
      <dsp:spPr>
        <a:xfrm>
          <a:off x="8192552" y="1464225"/>
          <a:ext cx="509106" cy="509106"/>
        </a:xfrm>
        <a:prstGeom prst="downArrow">
          <a:avLst>
            <a:gd name="adj1" fmla="val 55000"/>
            <a:gd name="adj2" fmla="val 45000"/>
          </a:avLst>
        </a:prstGeom>
        <a:solidFill>
          <a:schemeClr val="accent5">
            <a:tint val="40000"/>
            <a:alpha val="90000"/>
            <a:hueOff val="-4655142"/>
            <a:satOff val="9247"/>
            <a:lumOff val="55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CA" sz="2300" b="1" kern="1200"/>
        </a:p>
      </dsp:txBody>
      <dsp:txXfrm>
        <a:off x="8307101" y="1464225"/>
        <a:ext cx="280008" cy="383102"/>
      </dsp:txXfrm>
    </dsp:sp>
    <dsp:sp modelId="{18430749-C5CC-48BC-9988-D8429CC0ACA8}">
      <dsp:nvSpPr>
        <dsp:cNvPr id="0" name=""/>
        <dsp:cNvSpPr/>
      </dsp:nvSpPr>
      <dsp:spPr>
        <a:xfrm>
          <a:off x="8797199" y="2343195"/>
          <a:ext cx="509106" cy="509106"/>
        </a:xfrm>
        <a:prstGeom prst="downArrow">
          <a:avLst>
            <a:gd name="adj1" fmla="val 55000"/>
            <a:gd name="adj2" fmla="val 45000"/>
          </a:avLst>
        </a:prstGeom>
        <a:solidFill>
          <a:schemeClr val="accent5">
            <a:tint val="40000"/>
            <a:alpha val="90000"/>
            <a:hueOff val="-9310283"/>
            <a:satOff val="18494"/>
            <a:lumOff val="110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CA" sz="2300" b="1" kern="1200"/>
        </a:p>
      </dsp:txBody>
      <dsp:txXfrm>
        <a:off x="8911748" y="2343195"/>
        <a:ext cx="280008" cy="383102"/>
      </dsp:txXfrm>
    </dsp:sp>
    <dsp:sp modelId="{2D89D482-977B-4DD8-8169-BD4D8D4301F5}">
      <dsp:nvSpPr>
        <dsp:cNvPr id="0" name=""/>
        <dsp:cNvSpPr/>
      </dsp:nvSpPr>
      <dsp:spPr>
        <a:xfrm rot="12580930" flipH="1" flipV="1">
          <a:off x="9470540" y="3209530"/>
          <a:ext cx="626903" cy="1055861"/>
        </a:xfrm>
        <a:prstGeom prst="curvedLeftArrow">
          <a:avLst/>
        </a:prstGeom>
        <a:solidFill>
          <a:schemeClr val="accent5">
            <a:tint val="40000"/>
            <a:alpha val="90000"/>
            <a:hueOff val="-13965425"/>
            <a:satOff val="27741"/>
            <a:lumOff val="165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CA" sz="3400" b="1" kern="1200"/>
        </a:p>
      </dsp:txBody>
      <dsp:txXfrm rot="-10800000">
        <a:off x="9470540" y="3209530"/>
        <a:ext cx="626903" cy="105586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67360" y="0"/>
            <a:ext cx="5666740" cy="464820"/>
          </a:xfrm>
          <a:prstGeom prst="rect">
            <a:avLst/>
          </a:prstGeom>
        </p:spPr>
        <p:txBody>
          <a:bodyPr vert="horz" lIns="92279" tIns="46139" rIns="92279" bIns="46139" rtlCol="0"/>
          <a:lstStyle>
            <a:lvl1pPr algn="r">
              <a:defRPr sz="1300"/>
            </a:lvl1pPr>
          </a:lstStyle>
          <a:p>
            <a:pPr algn="l"/>
            <a:r>
              <a:rPr lang="en-US" sz="1200" dirty="0"/>
              <a:t>Novel Strategies for Assessing Preferences for Pediatric Health States</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2279" tIns="46139" rIns="92279" bIns="46139" rtlCol="0" anchor="b"/>
          <a:lstStyle>
            <a:lvl1pPr algn="l">
              <a:defRPr sz="1300"/>
            </a:lvl1pPr>
          </a:lstStyle>
          <a:p>
            <a:endParaRPr lang="en-US" dirty="0"/>
          </a:p>
          <a:p>
            <a:endParaRPr lang="en-US" dirty="0"/>
          </a:p>
          <a:p>
            <a:r>
              <a:rPr lang="en-US" dirty="0"/>
              <a:t>ISPOR May 2024</a:t>
            </a:r>
          </a:p>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79" tIns="46139" rIns="92279" bIns="46139" rtlCol="0" anchor="b"/>
          <a:lstStyle>
            <a:lvl1pPr algn="r">
              <a:defRPr sz="1300"/>
            </a:lvl1pPr>
          </a:lstStyle>
          <a:p>
            <a:fld id="{5C5323B3-11C0-4C4E-8E57-9FCCDEA1372B}" type="slidenum">
              <a:rPr lang="en-US" smtClean="0"/>
              <a:t>‹#›</a:t>
            </a:fld>
            <a:endParaRPr lang="en-US"/>
          </a:p>
        </p:txBody>
      </p:sp>
    </p:spTree>
    <p:extLst>
      <p:ext uri="{BB962C8B-B14F-4D97-AF65-F5344CB8AC3E}">
        <p14:creationId xmlns:p14="http://schemas.microsoft.com/office/powerpoint/2010/main" val="1583982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79" tIns="46139" rIns="92279" bIns="46139" rtlCol="0"/>
          <a:lstStyle>
            <a:lvl1pPr algn="l">
              <a:defRPr sz="13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2279" tIns="46139" rIns="92279" bIns="46139" rtlCol="0"/>
          <a:lstStyle>
            <a:lvl1pPr algn="r">
              <a:defRPr sz="1300"/>
            </a:lvl1pPr>
          </a:lstStyle>
          <a:p>
            <a:fld id="{5F03C9C7-0D01-4096-9757-63C2F6EEB14F}" type="datetimeFigureOut">
              <a:rPr lang="en-CA" smtClean="0"/>
              <a:pPr/>
              <a:t>2024-10-22</a:t>
            </a:fld>
            <a:endParaRPr lang="en-CA"/>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92279" tIns="46139" rIns="92279" bIns="4613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79" tIns="46139" rIns="92279" bIns="4613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2279" tIns="46139" rIns="92279" bIns="46139" rtlCol="0" anchor="b"/>
          <a:lstStyle>
            <a:lvl1pPr algn="l">
              <a:defRPr sz="13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79" tIns="46139" rIns="92279" bIns="46139" rtlCol="0" anchor="b"/>
          <a:lstStyle>
            <a:lvl1pPr algn="r">
              <a:defRPr sz="1300"/>
            </a:lvl1pPr>
          </a:lstStyle>
          <a:p>
            <a:fld id="{72BB74C1-7FFB-4909-B1D4-F5B221222226}" type="slidenum">
              <a:rPr lang="en-CA" smtClean="0"/>
              <a:pPr/>
              <a:t>‹#›</a:t>
            </a:fld>
            <a:endParaRPr lang="en-CA"/>
          </a:p>
        </p:txBody>
      </p:sp>
    </p:spTree>
    <p:extLst>
      <p:ext uri="{BB962C8B-B14F-4D97-AF65-F5344CB8AC3E}">
        <p14:creationId xmlns:p14="http://schemas.microsoft.com/office/powerpoint/2010/main" val="232420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419100" y="703263"/>
            <a:ext cx="6172200" cy="3473450"/>
          </a:xfrm>
          <a:ln cap="flat"/>
        </p:spPr>
      </p:sp>
      <p:sp>
        <p:nvSpPr>
          <p:cNvPr id="39939"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1832 CUAs / 5083 = 36%</a:t>
            </a:r>
          </a:p>
          <a:p>
            <a:r>
              <a:rPr lang="en-US" sz="1000" dirty="0"/>
              <a:t>n= 7642 separate age-group-specific analyses</a:t>
            </a:r>
          </a:p>
          <a:p>
            <a:r>
              <a:rPr lang="en-US" sz="1000" dirty="0"/>
              <a:t>2805 CUAs / 7642  = 37%</a:t>
            </a:r>
          </a:p>
          <a:p>
            <a:r>
              <a:rPr lang="en-US" sz="1000" dirty="0">
                <a:solidFill>
                  <a:srgbClr val="000000"/>
                </a:solidFill>
              </a:rPr>
              <a:t>Distribution of 2805 CUAs:</a:t>
            </a:r>
          </a:p>
          <a:p>
            <a:r>
              <a:rPr lang="en-US" sz="1000" dirty="0">
                <a:solidFill>
                  <a:srgbClr val="000000"/>
                </a:solidFill>
              </a:rPr>
              <a:t>perinate</a:t>
            </a:r>
            <a:r>
              <a:rPr lang="en-US" sz="1000" dirty="0"/>
              <a:t> 	6%</a:t>
            </a:r>
          </a:p>
          <a:p>
            <a:r>
              <a:rPr lang="en-US" sz="1000" dirty="0">
                <a:solidFill>
                  <a:srgbClr val="000000"/>
                </a:solidFill>
              </a:rPr>
              <a:t>neonate</a:t>
            </a:r>
            <a:r>
              <a:rPr lang="en-US" sz="1000" dirty="0"/>
              <a:t> 	14%</a:t>
            </a:r>
          </a:p>
          <a:p>
            <a:r>
              <a:rPr lang="en-US" sz="1000" dirty="0">
                <a:solidFill>
                  <a:srgbClr val="000000"/>
                </a:solidFill>
              </a:rPr>
              <a:t>infant</a:t>
            </a:r>
            <a:r>
              <a:rPr lang="en-US" sz="1000" dirty="0"/>
              <a:t> 	15% </a:t>
            </a:r>
            <a:r>
              <a:rPr lang="en-US" sz="1000" dirty="0">
                <a:sym typeface="Wingdings" panose="05000000000000000000" pitchFamily="2" charset="2"/>
              </a:rPr>
              <a:t>    6+14+15 = 35%</a:t>
            </a:r>
            <a:endParaRPr lang="en-US" sz="1000" dirty="0"/>
          </a:p>
          <a:p>
            <a:r>
              <a:rPr lang="en-US" sz="1000" dirty="0">
                <a:solidFill>
                  <a:srgbClr val="000000"/>
                </a:solidFill>
              </a:rPr>
              <a:t>child</a:t>
            </a:r>
            <a:r>
              <a:rPr lang="en-US" sz="1000" dirty="0"/>
              <a:t> 	38%</a:t>
            </a:r>
          </a:p>
          <a:p>
            <a:r>
              <a:rPr lang="en-US" sz="1000" dirty="0">
                <a:solidFill>
                  <a:srgbClr val="000000"/>
                </a:solidFill>
              </a:rPr>
              <a:t>adolescent</a:t>
            </a:r>
            <a:r>
              <a:rPr lang="en-US" sz="1000" dirty="0"/>
              <a:t> 	18%</a:t>
            </a:r>
          </a:p>
          <a:p>
            <a:r>
              <a:rPr lang="en-US" sz="1000" dirty="0">
                <a:solidFill>
                  <a:srgbClr val="000000"/>
                </a:solidFill>
              </a:rPr>
              <a:t>adult</a:t>
            </a:r>
            <a:r>
              <a:rPr lang="en-US" sz="1000" dirty="0"/>
              <a:t> 	9%</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2BB74C1-7FFB-4909-B1D4-F5B221222226}" type="slidenum">
              <a:rPr lang="en-CA" smtClean="0"/>
              <a:pPr/>
              <a:t>3</a:t>
            </a:fld>
            <a:endParaRPr lang="en-CA"/>
          </a:p>
        </p:txBody>
      </p:sp>
    </p:spTree>
    <p:extLst>
      <p:ext uri="{BB962C8B-B14F-4D97-AF65-F5344CB8AC3E}">
        <p14:creationId xmlns:p14="http://schemas.microsoft.com/office/powerpoint/2010/main" val="163911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Joseph Kwon,</a:t>
            </a:r>
            <a:r>
              <a:rPr lang="en-CA" baseline="0" dirty="0"/>
              <a:t> University of Warwick</a:t>
            </a:r>
            <a:endParaRPr lang="en-CA" dirty="0"/>
          </a:p>
        </p:txBody>
      </p:sp>
      <p:sp>
        <p:nvSpPr>
          <p:cNvPr id="4" name="Slide Number Placeholder 3"/>
          <p:cNvSpPr>
            <a:spLocks noGrp="1"/>
          </p:cNvSpPr>
          <p:nvPr>
            <p:ph type="sldNum" sz="quarter" idx="10"/>
          </p:nvPr>
        </p:nvSpPr>
        <p:spPr/>
        <p:txBody>
          <a:bodyPr/>
          <a:lstStyle/>
          <a:p>
            <a:fld id="{72BB74C1-7FFB-4909-B1D4-F5B221222226}" type="slidenum">
              <a:rPr lang="en-CA" smtClean="0"/>
              <a:pPr/>
              <a:t>4</a:t>
            </a:fld>
            <a:endParaRPr lang="en-CA"/>
          </a:p>
        </p:txBody>
      </p:sp>
    </p:spTree>
    <p:extLst>
      <p:ext uri="{BB962C8B-B14F-4D97-AF65-F5344CB8AC3E}">
        <p14:creationId xmlns:p14="http://schemas.microsoft.com/office/powerpoint/2010/main" val="303859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BF43FE-8288-43A1-B621-08CB2C86C9AF}" type="slidenum">
              <a:rPr lang="en-US" smtClean="0"/>
              <a:t>6</a:t>
            </a:fld>
            <a:endParaRPr lang="en-US"/>
          </a:p>
        </p:txBody>
      </p:sp>
    </p:spTree>
    <p:extLst>
      <p:ext uri="{BB962C8B-B14F-4D97-AF65-F5344CB8AC3E}">
        <p14:creationId xmlns:p14="http://schemas.microsoft.com/office/powerpoint/2010/main" val="399928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BB74C1-7FFB-4909-B1D4-F5B221222226}" type="slidenum">
              <a:rPr lang="en-CA" smtClean="0"/>
              <a:pPr/>
              <a:t>8</a:t>
            </a:fld>
            <a:endParaRPr lang="en-CA"/>
          </a:p>
        </p:txBody>
      </p:sp>
    </p:spTree>
    <p:extLst>
      <p:ext uri="{BB962C8B-B14F-4D97-AF65-F5344CB8AC3E}">
        <p14:creationId xmlns:p14="http://schemas.microsoft.com/office/powerpoint/2010/main" val="198765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ABF43FE-8288-43A1-B621-08CB2C86C9AF}" type="slidenum">
              <a:rPr lang="en-US" smtClean="0"/>
              <a:t>14</a:t>
            </a:fld>
            <a:endParaRPr lang="en-US"/>
          </a:p>
        </p:txBody>
      </p:sp>
    </p:spTree>
    <p:extLst>
      <p:ext uri="{BB962C8B-B14F-4D97-AF65-F5344CB8AC3E}">
        <p14:creationId xmlns:p14="http://schemas.microsoft.com/office/powerpoint/2010/main" val="69801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BB74C1-7FFB-4909-B1D4-F5B221222226}" type="slidenum">
              <a:rPr lang="en-CA" smtClean="0"/>
              <a:pPr/>
              <a:t>16</a:t>
            </a:fld>
            <a:endParaRPr lang="en-CA"/>
          </a:p>
        </p:txBody>
      </p:sp>
    </p:spTree>
    <p:extLst>
      <p:ext uri="{BB962C8B-B14F-4D97-AF65-F5344CB8AC3E}">
        <p14:creationId xmlns:p14="http://schemas.microsoft.com/office/powerpoint/2010/main" val="315233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009892A-0574-4753-B3B5-882803074C2D}" type="datetimeFigureOut">
              <a:rPr lang="en-US" smtClean="0"/>
              <a:pPr/>
              <a:t>10/22/2024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5100B4B-F5D2-44DD-9A19-A980681504E0}" type="slidenum">
              <a:rPr lang="en-US" smtClean="0"/>
              <a:pPr/>
              <a:t>‹#›</a:t>
            </a:fld>
            <a:endParaRPr lang="en-US"/>
          </a:p>
        </p:txBody>
      </p:sp>
      <p:sp>
        <p:nvSpPr>
          <p:cNvPr id="8" name="Title 7"/>
          <p:cNvSpPr>
            <a:spLocks noGrp="1"/>
          </p:cNvSpPr>
          <p:nvPr>
            <p:ph type="ctrTitle"/>
          </p:nvPr>
        </p:nvSpPr>
        <p:spPr>
          <a:xfrm>
            <a:off x="1142965" y="4000504"/>
            <a:ext cx="10363200" cy="90353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R="9144" algn="l">
              <a:defRPr sz="3600" b="1" cap="none" spc="0" baseline="0">
                <a:ln/>
                <a:solidFill>
                  <a:schemeClr val="tx2">
                    <a:lumMod val="75000"/>
                  </a:schemeClr>
                </a:solidFill>
                <a:effectLst/>
              </a:defRPr>
            </a:lvl1pPr>
            <a:extLst/>
          </a:lstStyle>
          <a:p>
            <a:r>
              <a:rPr lang="en-US" altLang="ja-JP"/>
              <a:t>Click to edit Master title style</a:t>
            </a:r>
            <a:endParaRPr lang="en-US" dirty="0"/>
          </a:p>
        </p:txBody>
      </p:sp>
      <p:sp>
        <p:nvSpPr>
          <p:cNvPr id="9" name="Subtitle 8"/>
          <p:cNvSpPr>
            <a:spLocks noGrp="1"/>
          </p:cNvSpPr>
          <p:nvPr>
            <p:ph type="subTitle" idx="1"/>
          </p:nvPr>
        </p:nvSpPr>
        <p:spPr>
          <a:xfrm>
            <a:off x="1142965" y="5143512"/>
            <a:ext cx="10363200" cy="651504"/>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ltLang="ja-JP"/>
              <a:t>Click to edit Master subtitle style</a:t>
            </a:r>
            <a:endParaRPr lang="en-US" dirty="0"/>
          </a:p>
        </p:txBody>
      </p:sp>
      <p:sp>
        <p:nvSpPr>
          <p:cNvPr id="16" name="Rectangle 15"/>
          <p:cNvSpPr/>
          <p:nvPr/>
        </p:nvSpPr>
        <p:spPr>
          <a:xfrm>
            <a:off x="11239536" y="3357562"/>
            <a:ext cx="285752"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Rectangle 17"/>
          <p:cNvSpPr/>
          <p:nvPr/>
        </p:nvSpPr>
        <p:spPr>
          <a:xfrm>
            <a:off x="9715525" y="2786058"/>
            <a:ext cx="285752"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Rectangle 18"/>
          <p:cNvSpPr/>
          <p:nvPr/>
        </p:nvSpPr>
        <p:spPr>
          <a:xfrm>
            <a:off x="9715525" y="3357562"/>
            <a:ext cx="285752"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0" name="Rectangle 19"/>
          <p:cNvSpPr/>
          <p:nvPr/>
        </p:nvSpPr>
        <p:spPr>
          <a:xfrm>
            <a:off x="10096528" y="2786058"/>
            <a:ext cx="285752"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1" name="Rectangle 20"/>
          <p:cNvSpPr/>
          <p:nvPr/>
        </p:nvSpPr>
        <p:spPr>
          <a:xfrm>
            <a:off x="10096528" y="3357562"/>
            <a:ext cx="285752"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 name="Rectangle 21"/>
          <p:cNvSpPr/>
          <p:nvPr/>
        </p:nvSpPr>
        <p:spPr>
          <a:xfrm>
            <a:off x="10477531" y="2786058"/>
            <a:ext cx="285752"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Rectangle 22"/>
          <p:cNvSpPr/>
          <p:nvPr/>
        </p:nvSpPr>
        <p:spPr>
          <a:xfrm>
            <a:off x="10477531" y="3357562"/>
            <a:ext cx="285752"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Rectangle 23"/>
          <p:cNvSpPr/>
          <p:nvPr/>
        </p:nvSpPr>
        <p:spPr>
          <a:xfrm>
            <a:off x="11239536" y="2786058"/>
            <a:ext cx="285752"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Rectangle 24"/>
          <p:cNvSpPr/>
          <p:nvPr/>
        </p:nvSpPr>
        <p:spPr>
          <a:xfrm>
            <a:off x="10858533" y="3357562"/>
            <a:ext cx="285752"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Rectangle 25"/>
          <p:cNvSpPr/>
          <p:nvPr/>
        </p:nvSpPr>
        <p:spPr>
          <a:xfrm>
            <a:off x="10858533" y="2786058"/>
            <a:ext cx="285752"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7" name="Rectangle 26"/>
          <p:cNvSpPr/>
          <p:nvPr/>
        </p:nvSpPr>
        <p:spPr>
          <a:xfrm>
            <a:off x="10096528" y="3071810"/>
            <a:ext cx="285752"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0" name="Rectangle 29"/>
          <p:cNvSpPr/>
          <p:nvPr/>
        </p:nvSpPr>
        <p:spPr>
          <a:xfrm>
            <a:off x="10477531" y="3071810"/>
            <a:ext cx="285752"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1" name="Rectangle 30"/>
          <p:cNvSpPr/>
          <p:nvPr/>
        </p:nvSpPr>
        <p:spPr>
          <a:xfrm>
            <a:off x="11239536" y="3071810"/>
            <a:ext cx="285752"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3" name="Rectangle 32"/>
          <p:cNvSpPr/>
          <p:nvPr/>
        </p:nvSpPr>
        <p:spPr>
          <a:xfrm>
            <a:off x="10858533" y="3071810"/>
            <a:ext cx="285752"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7" name="Rectangle 36"/>
          <p:cNvSpPr/>
          <p:nvPr/>
        </p:nvSpPr>
        <p:spPr>
          <a:xfrm>
            <a:off x="9715525" y="3071810"/>
            <a:ext cx="285752"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A009892A-0574-4753-B3B5-882803074C2D}"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812800" y="274640"/>
            <a:ext cx="7823200" cy="5851525"/>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A009892A-0574-4753-B3B5-882803074C2D}"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0517" y="266700"/>
            <a:ext cx="9700683" cy="1104900"/>
          </a:xfrm>
        </p:spPr>
        <p:txBody>
          <a:bodyPr/>
          <a:lstStyle/>
          <a:p>
            <a:r>
              <a:rPr lang="en-US"/>
              <a:t>Click to edit Master title style</a:t>
            </a:r>
          </a:p>
        </p:txBody>
      </p:sp>
      <p:sp>
        <p:nvSpPr>
          <p:cNvPr id="3" name="Text Placeholder 2"/>
          <p:cNvSpPr>
            <a:spLocks noGrp="1"/>
          </p:cNvSpPr>
          <p:nvPr>
            <p:ph type="body" sz="half" idx="1"/>
          </p:nvPr>
        </p:nvSpPr>
        <p:spPr>
          <a:xfrm>
            <a:off x="1320801" y="1676400"/>
            <a:ext cx="50503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4367" y="1676400"/>
            <a:ext cx="50503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Click to edit Master title style</a:t>
            </a:r>
            <a:endParaRPr lang="en-US" dirty="0"/>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pic>
        <p:nvPicPr>
          <p:cNvPr id="6" name="Picture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344674"/>
            <a:ext cx="5689600" cy="6107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4214818"/>
            <a:ext cx="7624064" cy="977486"/>
          </a:xfrm>
        </p:spPr>
        <p:txBody>
          <a:bodyPr lIns="82296" tIns="45720" bIns="0" anchor="t"/>
          <a:lstStyle>
            <a:lvl1pPr marL="374904">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ltLang="ja-JP"/>
              <a:t>Click to edit Master text styles</a:t>
            </a:r>
          </a:p>
        </p:txBody>
      </p:sp>
      <p:sp>
        <p:nvSpPr>
          <p:cNvPr id="4" name="Date Placeholder 3"/>
          <p:cNvSpPr>
            <a:spLocks noGrp="1"/>
          </p:cNvSpPr>
          <p:nvPr>
            <p:ph type="dt" sz="half" idx="10"/>
          </p:nvPr>
        </p:nvSpPr>
        <p:spPr/>
        <p:txBody>
          <a:bodyPr/>
          <a:lstStyle/>
          <a:p>
            <a:fld id="{A009892A-0574-4753-B3B5-882803074C2D}"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p:nvPr>
        </p:nvSpPr>
        <p:spPr>
          <a:xfrm>
            <a:off x="942536" y="5366404"/>
            <a:ext cx="10875264" cy="777240"/>
          </a:xfrm>
        </p:spPr>
        <p:txBody>
          <a:bodyPr tIns="64008">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buNone/>
              <a:defRPr sz="3800" b="1" cap="none" spc="0" baseline="0">
                <a:ln/>
                <a:solidFill>
                  <a:schemeClr val="tx2">
                    <a:lumMod val="75000"/>
                  </a:schemeClr>
                </a:solidFill>
                <a:effectLst/>
              </a:defRPr>
            </a:lvl1pPr>
            <a:extLst/>
          </a:lstStyle>
          <a:p>
            <a:r>
              <a:rPr lang="en-US" altLang="ja-JP"/>
              <a:t>Click to edit Master title style</a:t>
            </a:r>
            <a:endParaRPr lang="en-US" dirty="0"/>
          </a:p>
        </p:txBody>
      </p:sp>
      <p:cxnSp>
        <p:nvCxnSpPr>
          <p:cNvPr id="29" name="Straight Connector 28"/>
          <p:cNvCxnSpPr/>
          <p:nvPr/>
        </p:nvCxnSpPr>
        <p:spPr>
          <a:xfrm>
            <a:off x="952464" y="5277543"/>
            <a:ext cx="1000132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Date Placeholder 4"/>
          <p:cNvSpPr>
            <a:spLocks noGrp="1"/>
          </p:cNvSpPr>
          <p:nvPr>
            <p:ph type="dt" sz="half" idx="10"/>
          </p:nvPr>
        </p:nvSpPr>
        <p:spPr/>
        <p:txBody>
          <a:bodyPr/>
          <a:lstStyle/>
          <a:p>
            <a:fld id="{A009892A-0574-4753-B3B5-882803074C2D}"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lang="en-US" altLang="ja-JP"/>
              <a:t>Click to edit Master title style</a:t>
            </a:r>
            <a:endParaRPr lang="en-US" dirty="0"/>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7" name="Date Placeholder 6"/>
          <p:cNvSpPr>
            <a:spLocks noGrp="1"/>
          </p:cNvSpPr>
          <p:nvPr>
            <p:ph type="dt" sz="half" idx="10"/>
          </p:nvPr>
        </p:nvSpPr>
        <p:spPr/>
        <p:txBody>
          <a:bodyPr/>
          <a:lstStyle/>
          <a:p>
            <a:fld id="{A009892A-0574-4753-B3B5-882803074C2D}" type="datetimeFigureOut">
              <a:rPr lang="en-US" smtClean="0"/>
              <a:pPr/>
              <a:t>10/22/2024</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A009892A-0574-4753-B3B5-882803074C2D}" type="datetimeFigureOut">
              <a:rPr lang="en-US" smtClean="0"/>
              <a:pPr/>
              <a:t>10/22/2024</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344674"/>
            <a:ext cx="5689600" cy="61071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3371837" cy="1162050"/>
          </a:xfrm>
        </p:spPr>
        <p:txBody>
          <a:bodyPr anchor="ctr"/>
          <a:lstStyle>
            <a:lvl1pPr algn="l">
              <a:buNone/>
              <a:defRPr sz="2000" b="0"/>
            </a:lvl1pPr>
            <a:extLst/>
          </a:lstStyle>
          <a:p>
            <a:r>
              <a:rPr lang="en-US" altLang="ja-JP"/>
              <a:t>Click to edit Master title style</a:t>
            </a:r>
            <a:endParaRPr lang="en-US" dirty="0"/>
          </a:p>
        </p:txBody>
      </p:sp>
      <p:sp>
        <p:nvSpPr>
          <p:cNvPr id="3" name="Text Placeholder 2"/>
          <p:cNvSpPr>
            <a:spLocks noGrp="1"/>
          </p:cNvSpPr>
          <p:nvPr>
            <p:ph type="body" idx="2"/>
          </p:nvPr>
        </p:nvSpPr>
        <p:spPr>
          <a:xfrm>
            <a:off x="914400" y="1435100"/>
            <a:ext cx="3371837"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ltLang="ja-JP"/>
              <a:t>Click to edit Master text styles</a:t>
            </a:r>
          </a:p>
        </p:txBody>
      </p:sp>
      <p:sp>
        <p:nvSpPr>
          <p:cNvPr id="4" name="Content Placeholder 3"/>
          <p:cNvSpPr>
            <a:spLocks noGrp="1"/>
          </p:cNvSpPr>
          <p:nvPr>
            <p:ph sz="half" idx="1"/>
          </p:nvPr>
        </p:nvSpPr>
        <p:spPr>
          <a:xfrm>
            <a:off x="4572000" y="285728"/>
            <a:ext cx="7315200" cy="5721372"/>
          </a:xfrm>
        </p:spPr>
        <p:txBody>
          <a:bodyPr/>
          <a:lstStyle>
            <a:lvl1pPr>
              <a:defRPr sz="3200"/>
            </a:lvl1pPr>
            <a:lvl2pPr>
              <a:defRPr sz="2800"/>
            </a:lvl2pPr>
            <a:lvl3pPr>
              <a:defRPr sz="2400"/>
            </a:lvl3pPr>
            <a:lvl4pPr>
              <a:defRPr sz="2000"/>
            </a:lvl4pPr>
            <a:lvl5pPr>
              <a:defRPr sz="20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A009892A-0574-4753-B3B5-882803074C2D}"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219200" y="4941830"/>
            <a:ext cx="9144000" cy="701749"/>
          </a:xfrm>
        </p:spPr>
        <p:txBody>
          <a:bodyPr anchor="b"/>
          <a:lstStyle>
            <a:lvl1pPr algn="l">
              <a:buNone/>
              <a:defRPr sz="2100" b="0"/>
            </a:lvl1pPr>
            <a:extLst/>
          </a:lstStyle>
          <a:p>
            <a:r>
              <a:rPr lang="en-US" altLang="ja-JP"/>
              <a:t>Click to edit Master title style</a:t>
            </a:r>
            <a:endParaRPr lang="en-US" dirty="0"/>
          </a:p>
        </p:txBody>
      </p:sp>
      <p:sp>
        <p:nvSpPr>
          <p:cNvPr id="3" name="Picture Placeholder 2"/>
          <p:cNvSpPr>
            <a:spLocks noGrp="1"/>
          </p:cNvSpPr>
          <p:nvPr>
            <p:ph type="pic" idx="1"/>
          </p:nvPr>
        </p:nvSpPr>
        <p:spPr>
          <a:xfrm>
            <a:off x="1219200" y="357166"/>
            <a:ext cx="9144064" cy="4286280"/>
          </a:xfrm>
          <a:noFill/>
          <a:ln w="12700">
            <a:noFill/>
          </a:ln>
        </p:spPr>
        <p:txBody>
          <a:bodyPr/>
          <a:lstStyle>
            <a:lvl1pPr marL="0" indent="0">
              <a:buNone/>
              <a:defRPr sz="3200"/>
            </a:lvl1pPr>
            <a:extLst/>
          </a:lstStyle>
          <a:p>
            <a:r>
              <a:rPr lang="en-US" altLang="ja-JP"/>
              <a:t>Click icon to add picture</a:t>
            </a:r>
            <a:endParaRPr lang="en-US" dirty="0"/>
          </a:p>
        </p:txBody>
      </p:sp>
      <p:sp>
        <p:nvSpPr>
          <p:cNvPr id="4" name="Text Placeholder 3"/>
          <p:cNvSpPr>
            <a:spLocks noGrp="1"/>
          </p:cNvSpPr>
          <p:nvPr>
            <p:ph type="body" sz="half" idx="2"/>
          </p:nvPr>
        </p:nvSpPr>
        <p:spPr bwMode="white">
          <a:xfrm>
            <a:off x="1219200" y="5643578"/>
            <a:ext cx="9144000" cy="428628"/>
          </a:xfrm>
        </p:spPr>
        <p:txBody>
          <a:bodyPr>
            <a:normAutofit/>
          </a:bodyPr>
          <a:lstStyle>
            <a:lvl1pPr marL="27432" indent="0">
              <a:spcBef>
                <a:spcPts val="0"/>
              </a:spcBef>
              <a:buNone/>
              <a:defRPr sz="1100">
                <a:solidFill>
                  <a:srgbClr val="FFFFFF"/>
                </a:solidFill>
              </a:defRPr>
            </a:lvl1pPr>
            <a:lvl2pPr>
              <a:defRPr sz="1200"/>
            </a:lvl2pPr>
            <a:lvl3pPr>
              <a:defRPr sz="1000"/>
            </a:lvl3pPr>
            <a:lvl4pPr>
              <a:defRPr sz="900"/>
            </a:lvl4pPr>
            <a:lvl5pPr>
              <a:defRPr sz="900"/>
            </a:lvl5pPr>
            <a:extLst/>
          </a:lstStyle>
          <a:p>
            <a:pPr lvl="0"/>
            <a:r>
              <a:rPr lang="en-US" altLang="ja-JP"/>
              <a:t>Click to edit Master text styles</a:t>
            </a:r>
          </a:p>
        </p:txBody>
      </p:sp>
      <p:sp>
        <p:nvSpPr>
          <p:cNvPr id="10" name="Date Placeholder 9"/>
          <p:cNvSpPr>
            <a:spLocks noGrp="1"/>
          </p:cNvSpPr>
          <p:nvPr>
            <p:ph type="dt" sz="half" idx="10"/>
          </p:nvPr>
        </p:nvSpPr>
        <p:spPr/>
        <p:txBody>
          <a:bodyPr/>
          <a:lstStyle/>
          <a:p>
            <a:fld id="{A009892A-0574-4753-B3B5-882803074C2D}" type="datetimeFigureOut">
              <a:rPr lang="en-US" smtClean="0"/>
              <a:pPr/>
              <a:t>10/22/2024</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1"/>
            <a:ext cx="285709"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altLang="ja-JP"/>
              <a:t>Click to edit Master title style</a:t>
            </a:r>
            <a:endParaRPr lang="en-US" dirty="0"/>
          </a:p>
        </p:txBody>
      </p:sp>
      <p:sp>
        <p:nvSpPr>
          <p:cNvPr id="13" name="Text Placeholder 12"/>
          <p:cNvSpPr>
            <a:spLocks noGrp="1"/>
          </p:cNvSpPr>
          <p:nvPr>
            <p:ph type="body" idx="1"/>
          </p:nvPr>
        </p:nvSpPr>
        <p:spPr>
          <a:xfrm>
            <a:off x="1219200" y="1571612"/>
            <a:ext cx="10363200" cy="4783948"/>
          </a:xfrm>
          <a:prstGeom prst="rect">
            <a:avLst/>
          </a:prstGeom>
        </p:spPr>
        <p:txBody>
          <a:bodyPr vert="horz">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14" name="Date Placeholder 13"/>
          <p:cNvSpPr>
            <a:spLocks noGrp="1"/>
          </p:cNvSpPr>
          <p:nvPr>
            <p:ph type="dt" sz="half" idx="2"/>
          </p:nvPr>
        </p:nvSpPr>
        <p:spPr>
          <a:xfrm>
            <a:off x="8636000" y="6421462"/>
            <a:ext cx="2844800" cy="365125"/>
          </a:xfrm>
          <a:prstGeom prst="rect">
            <a:avLst/>
          </a:prstGeom>
        </p:spPr>
        <p:txBody>
          <a:bodyPr vert="horz" anchor="b"/>
          <a:lstStyle>
            <a:lvl1pPr algn="l">
              <a:defRPr sz="1100">
                <a:solidFill>
                  <a:schemeClr val="tx2"/>
                </a:solidFill>
              </a:defRPr>
            </a:lvl1pPr>
            <a:extLst/>
          </a:lstStyle>
          <a:p>
            <a:fld id="{A009892A-0574-4753-B3B5-882803074C2D}" type="datetimeFigureOut">
              <a:rPr lang="en-US" smtClean="0"/>
              <a:pPr/>
              <a:t>10/22/2024</a:t>
            </a:fld>
            <a:endParaRPr lang="en-US"/>
          </a:p>
        </p:txBody>
      </p:sp>
      <p:sp>
        <p:nvSpPr>
          <p:cNvPr id="3" name="Footer Placeholder 2"/>
          <p:cNvSpPr>
            <a:spLocks noGrp="1"/>
          </p:cNvSpPr>
          <p:nvPr>
            <p:ph type="ftr" sz="quarter" idx="3"/>
          </p:nvPr>
        </p:nvSpPr>
        <p:spPr>
          <a:xfrm>
            <a:off x="1219200" y="6421462"/>
            <a:ext cx="7416800" cy="365125"/>
          </a:xfrm>
          <a:prstGeom prst="rect">
            <a:avLst/>
          </a:prstGeom>
        </p:spPr>
        <p:txBody>
          <a:bodyPr vert="horz" anchor="b"/>
          <a:lstStyle>
            <a:lvl1pPr algn="r">
              <a:defRPr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21462"/>
            <a:ext cx="609600" cy="365125"/>
          </a:xfrm>
          <a:prstGeom prst="rect">
            <a:avLst/>
          </a:prstGeom>
        </p:spPr>
        <p:txBody>
          <a:bodyPr vert="horz" anchor="b"/>
          <a:lstStyle>
            <a:lvl1pPr algn="l">
              <a:defRPr sz="1200">
                <a:solidFill>
                  <a:schemeClr val="tx2"/>
                </a:solidFill>
              </a:defRPr>
            </a:lvl1pPr>
            <a:extLst/>
          </a:lstStyle>
          <a:p>
            <a:fld id="{35100B4B-F5D2-44DD-9A19-A980681504E0}" type="slidenum">
              <a:rPr lang="en-US" smtClean="0"/>
              <a:pPr/>
              <a:t>‹#›</a:t>
            </a:fld>
            <a:endParaRPr lang="en-US"/>
          </a:p>
        </p:txBody>
      </p:sp>
      <p:cxnSp>
        <p:nvCxnSpPr>
          <p:cNvPr id="20" name="Straight Connector 19"/>
          <p:cNvCxnSpPr/>
          <p:nvPr/>
        </p:nvCxnSpPr>
        <p:spPr>
          <a:xfrm rot="5400000">
            <a:off x="-3247767" y="3428736"/>
            <a:ext cx="6858000" cy="2117"/>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181544" y="3427965"/>
            <a:ext cx="6858000" cy="2117"/>
          </a:xfrm>
          <a:prstGeom prst="line">
            <a:avLst/>
          </a:prstGeom>
          <a:ln w="12700">
            <a:solidFill>
              <a:schemeClr val="bg2">
                <a:lumMod val="75000"/>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04132" y="3427965"/>
            <a:ext cx="6858000" cy="2117"/>
          </a:xfrm>
          <a:prstGeom prst="line">
            <a:avLst/>
          </a:prstGeom>
          <a:ln w="31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8742632" y="3427918"/>
            <a:ext cx="6858000" cy="2117"/>
          </a:xfrm>
          <a:prstGeom prst="line">
            <a:avLst/>
          </a:prstGeom>
          <a:ln w="285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p:titleStyle>
    <p:bodyStyle>
      <a:lvl1pPr marL="411480" indent="-342900" algn="l" rtl="0" eaLnBrk="1" latinLnBrk="0" hangingPunct="1">
        <a:spcBef>
          <a:spcPts val="700"/>
        </a:spcBef>
        <a:buClr>
          <a:schemeClr val="accent2">
            <a:lumMod val="75000"/>
          </a:schemeClr>
        </a:buClr>
        <a:buSzPct val="85000"/>
        <a:buFont typeface="Wingdings 2" pitchFamily="18" charset="2"/>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lumMod val="60000"/>
            <a:lumOff val="40000"/>
          </a:schemeClr>
        </a:buClr>
        <a:buSzPct val="80000"/>
        <a:buFont typeface="Wingdings" pitchFamily="2" charset="2"/>
        <a:buChar char="l"/>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lumMod val="40000"/>
            <a:lumOff val="60000"/>
          </a:schemeClr>
        </a:buClr>
        <a:buSzPct val="65000"/>
        <a:buFont typeface="Wingdings 2" pitchFamily="18" charset="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2">
            <a:lumMod val="20000"/>
            <a:lumOff val="80000"/>
          </a:schemeClr>
        </a:buClr>
        <a:buSzPct val="100000"/>
        <a:buFont typeface="Arial" pitchFamily="34" charset="0"/>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2">
            <a:lumMod val="75000"/>
          </a:schemeClr>
        </a:buClr>
        <a:buSzPct val="50000"/>
        <a:buFont typeface="Wingdings" pitchFamily="2" charset="2"/>
        <a:buChar char="n"/>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child-bright.ca/" TargetMode="External"/><Relationship Id="rId13" Type="http://schemas.openxmlformats.org/officeDocument/2006/relationships/image" Target="../media/image13.jpeg"/><Relationship Id="rId3" Type="http://schemas.openxmlformats.org/officeDocument/2006/relationships/image" Target="../media/image7.emf"/><Relationship Id="rId7" Type="http://schemas.openxmlformats.org/officeDocument/2006/relationships/image" Target="../media/image9.png"/><Relationship Id="rId12"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11.gif"/><Relationship Id="rId5" Type="http://schemas.openxmlformats.org/officeDocument/2006/relationships/image" Target="../media/image2.emf"/><Relationship Id="rId15" Type="http://schemas.openxmlformats.org/officeDocument/2006/relationships/image" Target="../media/image14.png"/><Relationship Id="rId10" Type="http://schemas.openxmlformats.org/officeDocument/2006/relationships/hyperlink" Target="http://www.asdpathways.ca/2018/" TargetMode="External"/><Relationship Id="rId4" Type="http://schemas.openxmlformats.org/officeDocument/2006/relationships/image" Target="../media/image8.jpeg"/><Relationship Id="rId9" Type="http://schemas.openxmlformats.org/officeDocument/2006/relationships/image" Target="../media/image10.png"/><Relationship Id="rId14" Type="http://schemas.openxmlformats.org/officeDocument/2006/relationships/hyperlink" Target="https://www.linkedin.com/in/wendy-ungar/?originalSubdomain=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09600" y="383627"/>
            <a:ext cx="10773024" cy="1244737"/>
          </a:xfrm>
        </p:spPr>
        <p:txBody>
          <a:bodyPr/>
          <a:lstStyle/>
          <a:p>
            <a:pPr>
              <a:defRPr/>
            </a:pPr>
            <a:r>
              <a:rPr lang="en-US" sz="2000" dirty="0"/>
              <a:t>ISPOR panel: Using </a:t>
            </a:r>
            <a:r>
              <a:rPr lang="en-US" sz="2000" dirty="0" err="1"/>
              <a:t>HRQoL</a:t>
            </a:r>
            <a:r>
              <a:rPr lang="en-US" sz="2000" dirty="0"/>
              <a:t> data from children and youth to strengthen HTA. What are the barriers? How can we improve current practice?</a:t>
            </a:r>
            <a:br>
              <a:rPr lang="en-US" sz="2000" dirty="0"/>
            </a:br>
            <a:br>
              <a:rPr lang="en-US" sz="2400" dirty="0"/>
            </a:br>
            <a:r>
              <a:rPr lang="en-US" sz="3200" dirty="0"/>
              <a:t>Novel Strategies for Assessing Preferences for Pediatric Health States</a:t>
            </a:r>
            <a:br>
              <a:rPr lang="en-US" sz="2800" dirty="0"/>
            </a:br>
            <a:br>
              <a:rPr lang="en-US" sz="2800" dirty="0"/>
            </a:br>
            <a:br>
              <a:rPr lang="en-US" sz="2400" dirty="0"/>
            </a:br>
            <a:br>
              <a:rPr lang="en-US" sz="2400" dirty="0"/>
            </a:br>
            <a:endParaRPr lang="en-US" sz="2400" dirty="0"/>
          </a:p>
        </p:txBody>
      </p:sp>
      <p:sp>
        <p:nvSpPr>
          <p:cNvPr id="134147" name="Rectangle 3"/>
          <p:cNvSpPr>
            <a:spLocks noGrp="1" noChangeArrowheads="1"/>
          </p:cNvSpPr>
          <p:nvPr>
            <p:ph type="body" sz="half" idx="1"/>
          </p:nvPr>
        </p:nvSpPr>
        <p:spPr>
          <a:xfrm>
            <a:off x="625549" y="3429000"/>
            <a:ext cx="6172200" cy="2133602"/>
          </a:xfrm>
        </p:spPr>
        <p:txBody>
          <a:bodyPr>
            <a:normAutofit/>
          </a:bodyPr>
          <a:lstStyle/>
          <a:p>
            <a:pPr marL="0" indent="0">
              <a:lnSpc>
                <a:spcPct val="110000"/>
              </a:lnSpc>
              <a:buNone/>
              <a:defRPr/>
            </a:pPr>
            <a:r>
              <a:rPr lang="en-US" sz="2800" b="1" dirty="0"/>
              <a:t>Wendy J Ungar,  MSc, PhD</a:t>
            </a:r>
          </a:p>
          <a:p>
            <a:pPr marL="0" indent="0">
              <a:lnSpc>
                <a:spcPct val="90000"/>
              </a:lnSpc>
              <a:spcBef>
                <a:spcPct val="0"/>
              </a:spcBef>
              <a:spcAft>
                <a:spcPts val="600"/>
              </a:spcAft>
              <a:buNone/>
              <a:defRPr/>
            </a:pPr>
            <a:r>
              <a:rPr lang="en-US" sz="1800" b="1" i="1" dirty="0"/>
              <a:t>Canada Research Chair in Economic Evaluation and Technology Assessment in Child Health</a:t>
            </a:r>
          </a:p>
          <a:p>
            <a:pPr marL="0" indent="0">
              <a:lnSpc>
                <a:spcPct val="90000"/>
              </a:lnSpc>
              <a:spcBef>
                <a:spcPct val="0"/>
              </a:spcBef>
              <a:buNone/>
              <a:defRPr/>
            </a:pPr>
            <a:r>
              <a:rPr lang="en-US" sz="1800" b="1" i="1" dirty="0"/>
              <a:t>Director, Technology Assessment at Sick Kids (TASK)</a:t>
            </a:r>
          </a:p>
          <a:p>
            <a:pPr marL="0" indent="0">
              <a:lnSpc>
                <a:spcPct val="90000"/>
              </a:lnSpc>
              <a:spcBef>
                <a:spcPct val="0"/>
              </a:spcBef>
              <a:buNone/>
              <a:defRPr/>
            </a:pPr>
            <a:endParaRPr lang="en-US" sz="1800" b="1" i="1" dirty="0"/>
          </a:p>
          <a:p>
            <a:pPr marL="0" indent="0">
              <a:lnSpc>
                <a:spcPct val="90000"/>
              </a:lnSpc>
              <a:spcBef>
                <a:spcPct val="0"/>
              </a:spcBef>
              <a:buNone/>
              <a:defRPr/>
            </a:pPr>
            <a:r>
              <a:rPr lang="en-US" sz="1800" b="1" i="1" dirty="0"/>
              <a:t>Senior Scientist, Hospital for Sick Children, Toronto, Canada</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976" y="6171645"/>
            <a:ext cx="4267200" cy="610714"/>
          </a:xfrm>
          <a:prstGeom prst="rect">
            <a:avLst/>
          </a:prstGeom>
          <a:noFill/>
          <a:ln>
            <a:noFill/>
          </a:ln>
        </p:spPr>
      </p:pic>
      <p:pic>
        <p:nvPicPr>
          <p:cNvPr id="2" name="Picture 4" descr="Ungar work 17">
            <a:extLst>
              <a:ext uri="{FF2B5EF4-FFF2-40B4-BE49-F238E27FC236}">
                <a16:creationId xmlns:a16="http://schemas.microsoft.com/office/drawing/2014/main" id="{E8FC90D0-4C2B-DD39-169F-85022D011130}"/>
              </a:ext>
            </a:extLst>
          </p:cNvPr>
          <p:cNvPicPr>
            <a:picLocks noGrp="1" noChangeAspect="1" noChangeArrowheads="1"/>
          </p:cNvPicPr>
          <p:nvPr>
            <p:ph sz="half" idx="2"/>
          </p:nvPr>
        </p:nvPicPr>
        <p:blipFill>
          <a:blip r:embed="rId4" cstate="print"/>
          <a:srcRect/>
          <a:stretch>
            <a:fillRect/>
          </a:stretch>
        </p:blipFill>
        <p:spPr>
          <a:xfrm>
            <a:off x="8131002" y="3048000"/>
            <a:ext cx="3522980" cy="2804004"/>
          </a:xfr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Moving the Guidelines Forward</a:t>
            </a:r>
          </a:p>
        </p:txBody>
      </p:sp>
      <p:sp>
        <p:nvSpPr>
          <p:cNvPr id="3" name="Content Placeholder 2"/>
          <p:cNvSpPr>
            <a:spLocks noGrp="1"/>
          </p:cNvSpPr>
          <p:nvPr>
            <p:ph idx="1"/>
          </p:nvPr>
        </p:nvSpPr>
        <p:spPr>
          <a:xfrm>
            <a:off x="1295400" y="1295400"/>
            <a:ext cx="8763000" cy="4783948"/>
          </a:xfrm>
        </p:spPr>
        <p:txBody>
          <a:bodyPr>
            <a:normAutofit/>
          </a:bodyPr>
          <a:lstStyle/>
          <a:p>
            <a:pPr lvl="2">
              <a:defRPr/>
            </a:pPr>
            <a:endParaRPr lang="en-US" sz="2000" dirty="0"/>
          </a:p>
          <a:p>
            <a:pPr lvl="1">
              <a:defRPr/>
            </a:pPr>
            <a:endParaRPr lang="en-US" sz="2400" dirty="0"/>
          </a:p>
          <a:p>
            <a:endParaRPr lang="en-CA" dirty="0"/>
          </a:p>
        </p:txBody>
      </p:sp>
      <p:pic>
        <p:nvPicPr>
          <p:cNvPr id="5" name="Picture 4">
            <a:extLst>
              <a:ext uri="{FF2B5EF4-FFF2-40B4-BE49-F238E27FC236}">
                <a16:creationId xmlns:a16="http://schemas.microsoft.com/office/drawing/2014/main" id="{472E66DB-8200-ECF4-7B9A-4AA789FE986E}"/>
              </a:ext>
            </a:extLst>
          </p:cNvPr>
          <p:cNvPicPr>
            <a:picLocks noChangeAspect="1"/>
          </p:cNvPicPr>
          <p:nvPr/>
        </p:nvPicPr>
        <p:blipFill>
          <a:blip r:embed="rId2"/>
          <a:stretch>
            <a:fillRect/>
          </a:stretch>
        </p:blipFill>
        <p:spPr>
          <a:xfrm>
            <a:off x="1275796" y="1333500"/>
            <a:ext cx="8802207" cy="419100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797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FEA1-355C-4C1D-992C-5551CEC91A20}"/>
              </a:ext>
            </a:extLst>
          </p:cNvPr>
          <p:cNvSpPr>
            <a:spLocks noGrp="1"/>
          </p:cNvSpPr>
          <p:nvPr>
            <p:ph type="title"/>
          </p:nvPr>
        </p:nvSpPr>
        <p:spPr/>
        <p:txBody>
          <a:bodyPr/>
          <a:lstStyle/>
          <a:p>
            <a:r>
              <a:rPr lang="en-US" sz="4400" dirty="0"/>
              <a:t>Family Perspective</a:t>
            </a:r>
            <a:endParaRPr lang="en-US" dirty="0"/>
          </a:p>
        </p:txBody>
      </p:sp>
      <p:sp>
        <p:nvSpPr>
          <p:cNvPr id="3" name="Content Placeholder 2">
            <a:extLst>
              <a:ext uri="{FF2B5EF4-FFF2-40B4-BE49-F238E27FC236}">
                <a16:creationId xmlns:a16="http://schemas.microsoft.com/office/drawing/2014/main" id="{ED20B516-220C-42AF-B0F8-EEB9ECD9829D}"/>
              </a:ext>
            </a:extLst>
          </p:cNvPr>
          <p:cNvSpPr>
            <a:spLocks noGrp="1"/>
          </p:cNvSpPr>
          <p:nvPr>
            <p:ph idx="1"/>
          </p:nvPr>
        </p:nvSpPr>
        <p:spPr/>
        <p:txBody>
          <a:bodyPr>
            <a:normAutofit/>
          </a:bodyPr>
          <a:lstStyle/>
          <a:p>
            <a:pPr marL="0" indent="0">
              <a:buNone/>
            </a:pPr>
            <a:r>
              <a:rPr lang="en-US" dirty="0"/>
              <a:t>Lamsal  </a:t>
            </a:r>
            <a:r>
              <a:rPr lang="en-US" i="1" dirty="0"/>
              <a:t>et al</a:t>
            </a:r>
            <a:r>
              <a:rPr lang="en-US" dirty="0"/>
              <a:t>.: </a:t>
            </a:r>
          </a:p>
          <a:p>
            <a:pPr marL="457200" indent="-457200"/>
            <a:r>
              <a:rPr lang="en-US" dirty="0"/>
              <a:t>Systematic reviews of methods used in 1) pediatric and 2) maternal-perinatal CUAs to include family health effects </a:t>
            </a:r>
          </a:p>
          <a:p>
            <a:pPr marL="0" indent="0">
              <a:buNone/>
            </a:pPr>
            <a:r>
              <a:rPr lang="en-US" dirty="0"/>
              <a:t>1. Pediatric </a:t>
            </a:r>
            <a:r>
              <a:rPr lang="en-US" sz="2000" dirty="0"/>
              <a:t>(</a:t>
            </a:r>
            <a:r>
              <a:rPr lang="en-US" sz="2000" i="1" dirty="0"/>
              <a:t>PharmacoEconomics </a:t>
            </a:r>
            <a:r>
              <a:rPr lang="en-US" sz="2000" dirty="0"/>
              <a:t>2024; doi: 10.1007/s40273-023-01331-1)</a:t>
            </a:r>
            <a:endParaRPr lang="en-US" dirty="0"/>
          </a:p>
          <a:p>
            <a:pPr lvl="1"/>
            <a:r>
              <a:rPr lang="en-US" dirty="0"/>
              <a:t>35 CUAs included quality-of life effects in family members</a:t>
            </a:r>
          </a:p>
          <a:p>
            <a:pPr marL="0" indent="0">
              <a:buNone/>
            </a:pPr>
            <a:r>
              <a:rPr lang="en-US" dirty="0"/>
              <a:t>2. Maternal-perinatal </a:t>
            </a:r>
            <a:r>
              <a:rPr lang="en-US" sz="2000" dirty="0"/>
              <a:t>(</a:t>
            </a:r>
            <a:r>
              <a:rPr lang="en-US" sz="2000" i="1" dirty="0"/>
              <a:t>PharmacoEconomics </a:t>
            </a:r>
            <a:r>
              <a:rPr lang="en-US" sz="2000" dirty="0"/>
              <a:t>2024; doi: 10.1007/s40273-024-01397-5)</a:t>
            </a:r>
          </a:p>
          <a:p>
            <a:pPr lvl="1"/>
            <a:r>
              <a:rPr lang="en-US" dirty="0"/>
              <a:t>62 CUAs considered QALYs or DALYS of mothers and/or neonates </a:t>
            </a:r>
          </a:p>
          <a:p>
            <a:endParaRPr lang="en-US" dirty="0"/>
          </a:p>
        </p:txBody>
      </p:sp>
    </p:spTree>
    <p:extLst>
      <p:ext uri="{BB962C8B-B14F-4D97-AF65-F5344CB8AC3E}">
        <p14:creationId xmlns:p14="http://schemas.microsoft.com/office/powerpoint/2010/main" val="215886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83A-99A0-5C9D-18B5-D6C25171AFF4}"/>
              </a:ext>
            </a:extLst>
          </p:cNvPr>
          <p:cNvSpPr>
            <a:spLocks noGrp="1"/>
          </p:cNvSpPr>
          <p:nvPr>
            <p:ph type="title"/>
          </p:nvPr>
        </p:nvSpPr>
        <p:spPr/>
        <p:txBody>
          <a:bodyPr/>
          <a:lstStyle/>
          <a:p>
            <a:r>
              <a:rPr lang="en-US" sz="4000" dirty="0"/>
              <a:t>Measuring Family </a:t>
            </a:r>
            <a:r>
              <a:rPr lang="en-US" sz="4000" dirty="0" err="1"/>
              <a:t>HRQoL</a:t>
            </a:r>
            <a:r>
              <a:rPr lang="en-US" sz="4000" dirty="0"/>
              <a:t> Effects</a:t>
            </a:r>
            <a:endParaRPr lang="en-US" dirty="0"/>
          </a:p>
        </p:txBody>
      </p:sp>
      <p:sp>
        <p:nvSpPr>
          <p:cNvPr id="3" name="Content Placeholder 2">
            <a:extLst>
              <a:ext uri="{FF2B5EF4-FFF2-40B4-BE49-F238E27FC236}">
                <a16:creationId xmlns:a16="http://schemas.microsoft.com/office/drawing/2014/main" id="{1BA30DF9-67FA-C41D-6CF0-790947BD81EC}"/>
              </a:ext>
            </a:extLst>
          </p:cNvPr>
          <p:cNvSpPr>
            <a:spLocks noGrp="1"/>
          </p:cNvSpPr>
          <p:nvPr>
            <p:ph idx="1"/>
          </p:nvPr>
        </p:nvSpPr>
        <p:spPr>
          <a:xfrm>
            <a:off x="1219200" y="1571612"/>
            <a:ext cx="9220200" cy="4783948"/>
          </a:xfrm>
        </p:spPr>
        <p:txBody>
          <a:bodyPr>
            <a:normAutofit/>
          </a:bodyPr>
          <a:lstStyle/>
          <a:p>
            <a:pPr marL="68580" indent="0">
              <a:buNone/>
            </a:pPr>
            <a:r>
              <a:rPr lang="en-US" sz="2800" b="1" i="1" dirty="0"/>
              <a:t>Pediatric CUAs (n=35):</a:t>
            </a:r>
          </a:p>
          <a:p>
            <a:r>
              <a:rPr lang="en-US" sz="2400" dirty="0"/>
              <a:t> 24 studies (69%) incorporated effects on just one caregiver</a:t>
            </a:r>
          </a:p>
          <a:p>
            <a:r>
              <a:rPr lang="en-CA" sz="2400" b="0" dirty="0">
                <a:effectLst/>
              </a:rPr>
              <a:t>QALY loss of the caregiver/parent </a:t>
            </a:r>
            <a:r>
              <a:rPr lang="en-CA" sz="2400" dirty="0">
                <a:effectLst/>
              </a:rPr>
              <a:t>due to a child’s illness </a:t>
            </a:r>
            <a:r>
              <a:rPr lang="en-CA" sz="2400" b="0" dirty="0">
                <a:effectLst/>
              </a:rPr>
              <a:t>or disutility of a child’s illness on caregiver/parent most common approach</a:t>
            </a:r>
          </a:p>
          <a:p>
            <a:r>
              <a:rPr lang="en-CA" sz="2400" b="0" dirty="0">
                <a:effectLst/>
              </a:rPr>
              <a:t>11 studies (31%) measured overall h</a:t>
            </a:r>
            <a:r>
              <a:rPr lang="en-US" sz="2400" b="0" dirty="0" err="1">
                <a:effectLst/>
              </a:rPr>
              <a:t>ealth</a:t>
            </a:r>
            <a:r>
              <a:rPr lang="en-US" sz="2400" b="0" dirty="0">
                <a:effectLst/>
              </a:rPr>
              <a:t> utility of the caregiver or parent</a:t>
            </a:r>
          </a:p>
          <a:p>
            <a:r>
              <a:rPr lang="en-US" sz="2400" b="0" dirty="0">
                <a:effectLst/>
              </a:rPr>
              <a:t>13 studies (37%) studies calculated QALYs separately for children and parents/caregivers</a:t>
            </a:r>
          </a:p>
          <a:p>
            <a:r>
              <a:rPr lang="en-US" sz="2400" b="0" dirty="0">
                <a:effectLst/>
              </a:rPr>
              <a:t>17 studies (50%) studies summed child + parent QALYs and  reported incremental family QALYs</a:t>
            </a:r>
          </a:p>
        </p:txBody>
      </p:sp>
    </p:spTree>
    <p:extLst>
      <p:ext uri="{BB962C8B-B14F-4D97-AF65-F5344CB8AC3E}">
        <p14:creationId xmlns:p14="http://schemas.microsoft.com/office/powerpoint/2010/main" val="213250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83A-99A0-5C9D-18B5-D6C25171AFF4}"/>
              </a:ext>
            </a:extLst>
          </p:cNvPr>
          <p:cNvSpPr>
            <a:spLocks noGrp="1"/>
          </p:cNvSpPr>
          <p:nvPr>
            <p:ph type="title"/>
          </p:nvPr>
        </p:nvSpPr>
        <p:spPr/>
        <p:txBody>
          <a:bodyPr/>
          <a:lstStyle/>
          <a:p>
            <a:r>
              <a:rPr lang="en-US" sz="4000" dirty="0"/>
              <a:t>Measuring Family </a:t>
            </a:r>
            <a:r>
              <a:rPr lang="en-US" sz="4000" dirty="0" err="1"/>
              <a:t>HRQoL</a:t>
            </a:r>
            <a:r>
              <a:rPr lang="en-US" sz="4000" dirty="0"/>
              <a:t> Effects</a:t>
            </a:r>
            <a:endParaRPr lang="en-US" dirty="0"/>
          </a:p>
        </p:txBody>
      </p:sp>
      <p:sp>
        <p:nvSpPr>
          <p:cNvPr id="3" name="Content Placeholder 2">
            <a:extLst>
              <a:ext uri="{FF2B5EF4-FFF2-40B4-BE49-F238E27FC236}">
                <a16:creationId xmlns:a16="http://schemas.microsoft.com/office/drawing/2014/main" id="{1BA30DF9-67FA-C41D-6CF0-790947BD81EC}"/>
              </a:ext>
            </a:extLst>
          </p:cNvPr>
          <p:cNvSpPr>
            <a:spLocks noGrp="1"/>
          </p:cNvSpPr>
          <p:nvPr>
            <p:ph idx="1"/>
          </p:nvPr>
        </p:nvSpPr>
        <p:spPr>
          <a:xfrm>
            <a:off x="1219200" y="1571612"/>
            <a:ext cx="9601200" cy="4783948"/>
          </a:xfrm>
        </p:spPr>
        <p:txBody>
          <a:bodyPr>
            <a:normAutofit fontScale="92500" lnSpcReduction="20000"/>
          </a:bodyPr>
          <a:lstStyle/>
          <a:p>
            <a:pPr marL="68580" indent="0">
              <a:buNone/>
            </a:pPr>
            <a:r>
              <a:rPr lang="pt-BR" sz="2800" b="1" i="1" dirty="0"/>
              <a:t>Maternal-Perinatal CUAs (n=54):</a:t>
            </a:r>
            <a:endParaRPr lang="en-US" sz="2800" b="1" i="1" dirty="0"/>
          </a:p>
          <a:p>
            <a:r>
              <a:rPr lang="en-US" sz="2400" dirty="0"/>
              <a:t> 50 studies (93%) measured separate health utilities of pregnant woman and of child (neonate)</a:t>
            </a:r>
          </a:p>
          <a:p>
            <a:r>
              <a:rPr lang="en-US" sz="2400" dirty="0"/>
              <a:t>12 studies (</a:t>
            </a:r>
            <a:r>
              <a:rPr lang="en-US" sz="2400" b="0" dirty="0">
                <a:effectLst/>
              </a:rPr>
              <a:t>22%) estimated a disutility or utility decrement of a maternal or fetal condition on pregnant woman and/or child </a:t>
            </a:r>
          </a:p>
          <a:p>
            <a:r>
              <a:rPr lang="en-US" sz="2400" dirty="0"/>
              <a:t>21 studies (</a:t>
            </a:r>
            <a:r>
              <a:rPr lang="en-US" sz="2400" b="0" dirty="0">
                <a:effectLst/>
              </a:rPr>
              <a:t>39%) included  neonate QALY losses due to fetal demise, stillbirth, or miscarriage </a:t>
            </a:r>
          </a:p>
          <a:p>
            <a:r>
              <a:rPr lang="en-US" sz="2400" b="0" dirty="0">
                <a:effectLst/>
              </a:rPr>
              <a:t>19 studies (35%) incorporated effects of  neonatal demise on a mother’s </a:t>
            </a:r>
            <a:r>
              <a:rPr lang="en-US" sz="2400" b="0" dirty="0" err="1">
                <a:effectLst/>
              </a:rPr>
              <a:t>HRQoL</a:t>
            </a:r>
            <a:endParaRPr lang="en-US" sz="2400" b="0" dirty="0">
              <a:effectLst/>
            </a:endParaRPr>
          </a:p>
          <a:p>
            <a:r>
              <a:rPr lang="en-US" sz="2400" b="0" dirty="0">
                <a:effectLst/>
              </a:rPr>
              <a:t>21 studies (39%) incorporated effects of a child’s condition on a mother’s </a:t>
            </a:r>
            <a:r>
              <a:rPr lang="en-US" sz="2400" b="0" dirty="0" err="1">
                <a:effectLst/>
              </a:rPr>
              <a:t>HRQoL</a:t>
            </a:r>
            <a:endParaRPr lang="en-US" sz="2400" b="0" dirty="0">
              <a:effectLst/>
            </a:endParaRPr>
          </a:p>
          <a:p>
            <a:r>
              <a:rPr lang="en-US" sz="2400" b="0" dirty="0">
                <a:effectLst/>
              </a:rPr>
              <a:t>In 46 studies (85%) , QALYs of pregnant women and children were summed in each comparator group o determine family QALYs</a:t>
            </a:r>
          </a:p>
          <a:p>
            <a:r>
              <a:rPr lang="en-US" sz="2400" b="0" dirty="0">
                <a:effectLst/>
              </a:rPr>
              <a:t>In 42 studies (78%), incremental family QALYs used in CUA</a:t>
            </a:r>
          </a:p>
          <a:p>
            <a:endParaRPr lang="en-US" sz="2400" b="0" dirty="0">
              <a:effectLst/>
            </a:endParaRPr>
          </a:p>
          <a:p>
            <a:endParaRPr lang="en-US" sz="2400" b="0" dirty="0">
              <a:effectLst/>
            </a:endParaRPr>
          </a:p>
          <a:p>
            <a:endParaRPr lang="en-US" sz="2400" b="0" dirty="0">
              <a:effectLst/>
            </a:endParaRPr>
          </a:p>
          <a:p>
            <a:endParaRPr lang="en-US" sz="2400" b="0" dirty="0">
              <a:effectLst/>
            </a:endParaRPr>
          </a:p>
          <a:p>
            <a:endParaRPr lang="en-US" sz="2400" b="0" dirty="0">
              <a:effectLst/>
            </a:endParaRPr>
          </a:p>
          <a:p>
            <a:endParaRPr lang="en-US" sz="2400" b="0" dirty="0">
              <a:effectLst/>
            </a:endParaRPr>
          </a:p>
          <a:p>
            <a:endParaRPr lang="en-US" sz="2400" b="0" dirty="0">
              <a:effectLst/>
            </a:endParaRPr>
          </a:p>
          <a:p>
            <a:endParaRPr lang="en-US" sz="2400" dirty="0"/>
          </a:p>
        </p:txBody>
      </p:sp>
    </p:spTree>
    <p:extLst>
      <p:ext uri="{BB962C8B-B14F-4D97-AF65-F5344CB8AC3E}">
        <p14:creationId xmlns:p14="http://schemas.microsoft.com/office/powerpoint/2010/main" val="19730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A099-99B6-4A2C-9755-221A23D398C4}"/>
              </a:ext>
            </a:extLst>
          </p:cNvPr>
          <p:cNvSpPr>
            <a:spLocks noGrp="1"/>
          </p:cNvSpPr>
          <p:nvPr>
            <p:ph type="title"/>
          </p:nvPr>
        </p:nvSpPr>
        <p:spPr/>
        <p:txBody>
          <a:bodyPr>
            <a:normAutofit fontScale="90000"/>
          </a:bodyPr>
          <a:lstStyle/>
          <a:p>
            <a:r>
              <a:rPr lang="en-US" sz="4000" dirty="0"/>
              <a:t>Approaches to Integrating </a:t>
            </a:r>
            <a:r>
              <a:rPr lang="en-US" sz="4000" dirty="0" err="1"/>
              <a:t>HRQoL</a:t>
            </a:r>
            <a:r>
              <a:rPr lang="en-US" sz="4000" dirty="0"/>
              <a:t> of Family Members</a:t>
            </a:r>
            <a:endParaRPr lang="en-CA" sz="4000" dirty="0"/>
          </a:p>
        </p:txBody>
      </p:sp>
      <p:graphicFrame>
        <p:nvGraphicFramePr>
          <p:cNvPr id="9" name="Content Placeholder 8">
            <a:extLst>
              <a:ext uri="{FF2B5EF4-FFF2-40B4-BE49-F238E27FC236}">
                <a16:creationId xmlns:a16="http://schemas.microsoft.com/office/drawing/2014/main" id="{8A80B676-2C72-4DAB-8293-63F9F16B1E7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942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Next Steps to Further Improve Practice</a:t>
            </a:r>
          </a:p>
        </p:txBody>
      </p:sp>
      <p:sp>
        <p:nvSpPr>
          <p:cNvPr id="3" name="Content Placeholder 2"/>
          <p:cNvSpPr>
            <a:spLocks noGrp="1"/>
          </p:cNvSpPr>
          <p:nvPr>
            <p:ph idx="1"/>
          </p:nvPr>
        </p:nvSpPr>
        <p:spPr>
          <a:xfrm>
            <a:off x="1177556" y="1524000"/>
            <a:ext cx="9836888" cy="4351338"/>
          </a:xfrm>
        </p:spPr>
        <p:txBody>
          <a:bodyPr>
            <a:normAutofit fontScale="92500"/>
          </a:bodyPr>
          <a:lstStyle/>
          <a:p>
            <a:r>
              <a:rPr lang="en-US" dirty="0"/>
              <a:t>Validation studies for reworded, recalibrated and new instruments</a:t>
            </a:r>
          </a:p>
          <a:p>
            <a:r>
              <a:rPr lang="en-US" dirty="0"/>
              <a:t>Comparative performance research</a:t>
            </a:r>
          </a:p>
          <a:p>
            <a:r>
              <a:rPr lang="en-US" dirty="0"/>
              <a:t>Additive or multiplicative models for combining family members’ utilities; statistical household functions</a:t>
            </a:r>
          </a:p>
          <a:p>
            <a:r>
              <a:rPr lang="en-US" dirty="0"/>
              <a:t>Discrete choice methods to derive utilities for pediatric health state incorporating attributes relevant to family</a:t>
            </a:r>
          </a:p>
          <a:p>
            <a:r>
              <a:rPr lang="en-US" dirty="0"/>
              <a:t>Health economic guidelines must be updated to reflect methodologic challenges and guide alternative approaches</a:t>
            </a:r>
          </a:p>
          <a:p>
            <a:pPr>
              <a:buNone/>
            </a:pPr>
            <a:endParaRPr lang="en-US" dirty="0"/>
          </a:p>
          <a:p>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416991" y="2838915"/>
            <a:ext cx="1700057" cy="1064209"/>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114476"/>
            <a:ext cx="1282508" cy="846848"/>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8513" y="1008238"/>
            <a:ext cx="4750919" cy="788223"/>
          </a:xfrm>
          <a:prstGeom prst="rect">
            <a:avLst/>
          </a:prstGeom>
          <a:solidFill>
            <a:schemeClr val="accent4">
              <a:lumMod val="20000"/>
              <a:lumOff val="80000"/>
            </a:schemeClr>
          </a:solidFill>
          <a:ln>
            <a:solidFill>
              <a:srgbClr val="00B0F0"/>
            </a:solidFill>
          </a:ln>
        </p:spPr>
      </p:pic>
      <p:graphicFrame>
        <p:nvGraphicFramePr>
          <p:cNvPr id="11" name="Object 2"/>
          <p:cNvGraphicFramePr>
            <a:graphicFrameLocks noChangeAspect="1"/>
          </p:cNvGraphicFramePr>
          <p:nvPr>
            <p:extLst>
              <p:ext uri="{D42A27DB-BD31-4B8C-83A1-F6EECF244321}">
                <p14:modId xmlns:p14="http://schemas.microsoft.com/office/powerpoint/2010/main" val="578912368"/>
              </p:ext>
            </p:extLst>
          </p:nvPr>
        </p:nvGraphicFramePr>
        <p:xfrm>
          <a:off x="7162800" y="4129196"/>
          <a:ext cx="1545747" cy="652112"/>
        </p:xfrm>
        <a:graphic>
          <a:graphicData uri="http://schemas.openxmlformats.org/presentationml/2006/ole">
            <mc:AlternateContent xmlns:mc="http://schemas.openxmlformats.org/markup-compatibility/2006">
              <mc:Choice xmlns:v="urn:schemas-microsoft-com:vml" Requires="v">
                <p:oleObj r:id="rId6" imgW="1571844" imgH="666667" progId="MSPhotoEd.3">
                  <p:embed/>
                </p:oleObj>
              </mc:Choice>
              <mc:Fallback>
                <p:oleObj r:id="rId6" imgW="1571844" imgH="666667" progId="MSPhotoEd.3">
                  <p:embed/>
                  <p:pic>
                    <p:nvPicPr>
                      <p:cNvPr id="11"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4129196"/>
                        <a:ext cx="1545747" cy="652112"/>
                      </a:xfrm>
                      <a:prstGeom prst="rect">
                        <a:avLst/>
                      </a:prstGeom>
                      <a:noFill/>
                      <a:ln w="6350" algn="in">
                        <a:solidFill>
                          <a:srgbClr val="000000"/>
                        </a:solidFill>
                        <a:miter lim="800000"/>
                        <a:headEnd/>
                        <a:tailEnd/>
                      </a:ln>
                    </p:spPr>
                  </p:pic>
                </p:oleObj>
              </mc:Fallback>
            </mc:AlternateContent>
          </a:graphicData>
        </a:graphic>
      </p:graphicFrame>
      <p:pic>
        <p:nvPicPr>
          <p:cNvPr id="13" name="Picture 12" descr="CHILD-BRIGHT Network">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90322" y="5104133"/>
            <a:ext cx="1860550" cy="563958"/>
          </a:xfrm>
          <a:prstGeom prst="rect">
            <a:avLst/>
          </a:prstGeom>
          <a:solidFill>
            <a:schemeClr val="accent4">
              <a:lumMod val="60000"/>
              <a:lumOff val="40000"/>
            </a:schemeClr>
          </a:solidFill>
          <a:ln>
            <a:noFill/>
          </a:ln>
        </p:spPr>
      </p:pic>
      <p:sp>
        <p:nvSpPr>
          <p:cNvPr id="266242" name="Rectangle 2"/>
          <p:cNvSpPr>
            <a:spLocks noGrp="1" noChangeArrowheads="1"/>
          </p:cNvSpPr>
          <p:nvPr>
            <p:ph type="title"/>
          </p:nvPr>
        </p:nvSpPr>
        <p:spPr>
          <a:xfrm>
            <a:off x="662567" y="279422"/>
            <a:ext cx="7772400" cy="914400"/>
          </a:xfrm>
        </p:spPr>
        <p:txBody>
          <a:bodyPr/>
          <a:lstStyle/>
          <a:p>
            <a:pPr defTabSz="977900">
              <a:defRPr/>
            </a:pPr>
            <a:r>
              <a:rPr lang="en-US" dirty="0"/>
              <a:t>Acknowledgements</a:t>
            </a:r>
          </a:p>
        </p:txBody>
      </p:sp>
      <p:sp>
        <p:nvSpPr>
          <p:cNvPr id="7" name="Rectangle 68"/>
          <p:cNvSpPr>
            <a:spLocks noChangeArrowheads="1"/>
          </p:cNvSpPr>
          <p:nvPr/>
        </p:nvSpPr>
        <p:spPr bwMode="auto">
          <a:xfrm>
            <a:off x="2109717" y="5279340"/>
            <a:ext cx="55515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pic>
        <p:nvPicPr>
          <p:cNvPr id="18" name="Picture 17" descr="Home">
            <a:hlinkClick r:id="rId10" tooltip="&quot;Home&quo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099071" y="4092804"/>
            <a:ext cx="2017977" cy="690127"/>
          </a:xfrm>
          <a:prstGeom prst="rect">
            <a:avLst/>
          </a:prstGeom>
          <a:noFill/>
          <a:ln>
            <a:noFill/>
          </a:ln>
        </p:spPr>
      </p:pic>
      <p:pic>
        <p:nvPicPr>
          <p:cNvPr id="15" name="Picture 14"/>
          <p:cNvPicPr>
            <a:picLocks noChangeAspect="1"/>
          </p:cNvPicPr>
          <p:nvPr/>
        </p:nvPicPr>
        <p:blipFill>
          <a:blip r:embed="rId12"/>
          <a:stretch>
            <a:fillRect/>
          </a:stretch>
        </p:blipFill>
        <p:spPr>
          <a:xfrm>
            <a:off x="6778515" y="1947266"/>
            <a:ext cx="4750918" cy="740844"/>
          </a:xfrm>
          <a:prstGeom prst="rect">
            <a:avLst/>
          </a:prstGeom>
        </p:spPr>
      </p:pic>
      <p:pic>
        <p:nvPicPr>
          <p:cNvPr id="20" name="Picture 19">
            <a:extLst>
              <a:ext uri="{FF2B5EF4-FFF2-40B4-BE49-F238E27FC236}">
                <a16:creationId xmlns:a16="http://schemas.microsoft.com/office/drawing/2014/main" id="{F8183D3E-B349-4153-81D4-6F1D499D0F7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567" y="1165080"/>
            <a:ext cx="5281033" cy="3201031"/>
          </a:xfrm>
          <a:prstGeom prst="rect">
            <a:avLst/>
          </a:prstGeom>
        </p:spPr>
      </p:pic>
      <p:sp>
        <p:nvSpPr>
          <p:cNvPr id="21" name="Rectangle 3">
            <a:extLst>
              <a:ext uri="{FF2B5EF4-FFF2-40B4-BE49-F238E27FC236}">
                <a16:creationId xmlns:a16="http://schemas.microsoft.com/office/drawing/2014/main" id="{CE282111-25CF-403D-8008-7E335E667E11}"/>
              </a:ext>
            </a:extLst>
          </p:cNvPr>
          <p:cNvSpPr txBox="1">
            <a:spLocks noChangeArrowheads="1"/>
          </p:cNvSpPr>
          <p:nvPr/>
        </p:nvSpPr>
        <p:spPr>
          <a:xfrm>
            <a:off x="678852" y="4534849"/>
            <a:ext cx="5132668" cy="17025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indent="-366713" defTabSz="977900">
              <a:lnSpc>
                <a:spcPct val="80000"/>
              </a:lnSpc>
              <a:buFont typeface="Arial" panose="020B0604020202020204" pitchFamily="34" charset="0"/>
              <a:buNone/>
              <a:defRPr/>
            </a:pPr>
            <a:r>
              <a:rPr lang="en-US" b="1" dirty="0"/>
              <a:t>For more information:</a:t>
            </a:r>
          </a:p>
          <a:p>
            <a:pPr marL="366713" indent="-366713" defTabSz="977900">
              <a:lnSpc>
                <a:spcPct val="80000"/>
              </a:lnSpc>
              <a:buFont typeface="Arial" panose="020B0604020202020204" pitchFamily="34" charset="0"/>
              <a:buNone/>
              <a:defRPr/>
            </a:pPr>
            <a:r>
              <a:rPr lang="en-US" sz="1600" dirty="0"/>
              <a:t>https://www.sickkids.ca/en/staff/u/wendy-ungar</a:t>
            </a:r>
          </a:p>
          <a:p>
            <a:pPr marL="366713" indent="-366713" defTabSz="977900">
              <a:lnSpc>
                <a:spcPct val="80000"/>
              </a:lnSpc>
              <a:buFont typeface="Arial" panose="020B0604020202020204" pitchFamily="34" charset="0"/>
              <a:buNone/>
              <a:defRPr/>
            </a:pPr>
            <a:r>
              <a:rPr lang="en-US" sz="1600" dirty="0"/>
              <a:t>https://lab.research.sickkids.ca/task</a:t>
            </a:r>
          </a:p>
          <a:p>
            <a:pPr marL="366713" indent="-366713" defTabSz="977900">
              <a:lnSpc>
                <a:spcPct val="80000"/>
              </a:lnSpc>
              <a:buFont typeface="Arial" panose="020B0604020202020204" pitchFamily="34" charset="0"/>
              <a:buNone/>
              <a:defRPr/>
            </a:pPr>
            <a:r>
              <a:rPr lang="en-US" sz="1600" dirty="0"/>
              <a:t>e-mail: wendy.ungar@sickkids.ca </a:t>
            </a:r>
          </a:p>
          <a:p>
            <a:pPr marL="366713" indent="-366713" defTabSz="977900">
              <a:lnSpc>
                <a:spcPct val="80000"/>
              </a:lnSpc>
              <a:buFont typeface="Arial" panose="020B0604020202020204" pitchFamily="34" charset="0"/>
              <a:buNone/>
              <a:defRPr/>
            </a:pPr>
            <a:r>
              <a:rPr lang="en-US" sz="1600" dirty="0"/>
              <a:t>https://www.linkedin.com/in/wendy-ungar/</a:t>
            </a:r>
          </a:p>
          <a:p>
            <a:pPr marL="366713" indent="-366713" defTabSz="977900">
              <a:lnSpc>
                <a:spcPct val="80000"/>
              </a:lnSpc>
              <a:buFont typeface="Arial" panose="020B0604020202020204" pitchFamily="34" charset="0"/>
              <a:buNone/>
              <a:defRPr/>
            </a:pPr>
            <a:endParaRPr lang="en-US" sz="1600" dirty="0"/>
          </a:p>
          <a:p>
            <a:pPr marL="366713" indent="-366713" defTabSz="977900">
              <a:lnSpc>
                <a:spcPct val="80000"/>
              </a:lnSpc>
              <a:buFont typeface="Arial" panose="020B0604020202020204" pitchFamily="34" charset="0"/>
              <a:buNone/>
              <a:defRPr/>
            </a:pPr>
            <a:endParaRPr lang="en-US" sz="1600" dirty="0"/>
          </a:p>
        </p:txBody>
      </p:sp>
      <p:pic>
        <p:nvPicPr>
          <p:cNvPr id="2" name="Picture 1" descr="A blue square with white letters&#10;&#10;Description automatically generated">
            <a:hlinkClick r:id="rId14"/>
            <a:extLst>
              <a:ext uri="{FF2B5EF4-FFF2-40B4-BE49-F238E27FC236}">
                <a16:creationId xmlns:a16="http://schemas.microsoft.com/office/drawing/2014/main" id="{45507700-E51B-5A25-9F1E-B147AD5C47D7}"/>
              </a:ext>
            </a:extLst>
          </p:cNvPr>
          <p:cNvPicPr>
            <a:picLocks noChangeAspect="1"/>
          </p:cNvPicPr>
          <p:nvPr/>
        </p:nvPicPr>
        <p:blipFill>
          <a:blip r:embed="rId15"/>
          <a:stretch>
            <a:fillRect/>
          </a:stretch>
        </p:blipFill>
        <p:spPr>
          <a:xfrm>
            <a:off x="4851829" y="5503741"/>
            <a:ext cx="657447" cy="605578"/>
          </a:xfrm>
          <a:prstGeom prst="rect">
            <a:avLst/>
          </a:prstGeom>
        </p:spPr>
      </p:pic>
    </p:spTree>
    <p:extLst>
      <p:ext uri="{BB962C8B-B14F-4D97-AF65-F5344CB8AC3E}">
        <p14:creationId xmlns:p14="http://schemas.microsoft.com/office/powerpoint/2010/main" val="257335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3B2F-615D-F553-D639-0DDC55ABE0E1}"/>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F1B6B1FC-9E93-636F-A994-D03DC03C827B}"/>
              </a:ext>
            </a:extLst>
          </p:cNvPr>
          <p:cNvSpPr>
            <a:spLocks noGrp="1"/>
          </p:cNvSpPr>
          <p:nvPr>
            <p:ph idx="1"/>
          </p:nvPr>
        </p:nvSpPr>
        <p:spPr>
          <a:xfrm>
            <a:off x="1219200" y="1571612"/>
            <a:ext cx="10134600" cy="4783948"/>
          </a:xfrm>
        </p:spPr>
        <p:txBody>
          <a:bodyPr>
            <a:normAutofit/>
          </a:bodyPr>
          <a:lstStyle/>
          <a:p>
            <a:pPr marL="68580" indent="0">
              <a:buNone/>
            </a:pPr>
            <a:r>
              <a:rPr lang="en-US" sz="2200" b="1" i="1" dirty="0"/>
              <a:t>Senior Scientist at SickKids</a:t>
            </a:r>
          </a:p>
          <a:p>
            <a:pPr marL="68580" indent="0">
              <a:buNone/>
            </a:pPr>
            <a:r>
              <a:rPr lang="en-US" sz="2200" dirty="0"/>
              <a:t>The following financial relationships are disclosed:</a:t>
            </a:r>
          </a:p>
          <a:p>
            <a:pPr marL="457200" indent="-457200">
              <a:buFont typeface="Arial" panose="020B0604020202020204" pitchFamily="34" charset="0"/>
              <a:buChar char="•"/>
            </a:pPr>
            <a:r>
              <a:rPr lang="en-US" sz="2200" dirty="0"/>
              <a:t>Grant support from Genome Canada, Canadian Institutes for Health Research, US PhRMA Foundation, and the Hospital for Sick Children Research Institute</a:t>
            </a:r>
          </a:p>
          <a:p>
            <a:pPr marL="457200" indent="-457200">
              <a:buFont typeface="Arial" panose="020B0604020202020204" pitchFamily="34" charset="0"/>
              <a:buChar char="•"/>
            </a:pPr>
            <a:r>
              <a:rPr lang="en-US" sz="2200" dirty="0"/>
              <a:t>Paid consultant to Broad Street HEOR Inc.</a:t>
            </a:r>
          </a:p>
          <a:p>
            <a:pPr marL="457200" indent="-457200">
              <a:buFont typeface="Arial" panose="020B0604020202020204" pitchFamily="34" charset="0"/>
              <a:buChar char="•"/>
            </a:pPr>
            <a:r>
              <a:rPr lang="en-US" sz="2200" dirty="0" err="1"/>
              <a:t>Honourarium</a:t>
            </a:r>
            <a:r>
              <a:rPr lang="en-US" sz="2200" dirty="0"/>
              <a:t> from the Canadian Fertility and Andrology Society</a:t>
            </a:r>
          </a:p>
          <a:p>
            <a:pPr marL="457200" indent="-457200">
              <a:buFont typeface="Arial" panose="020B0604020202020204" pitchFamily="34" charset="0"/>
              <a:buChar char="•"/>
            </a:pPr>
            <a:r>
              <a:rPr lang="en-US" sz="2200" dirty="0"/>
              <a:t>Attendance at ISPOR paid for by the EuroQol Research Foundation</a:t>
            </a:r>
          </a:p>
          <a:p>
            <a:endParaRPr lang="en-US" sz="2200" dirty="0"/>
          </a:p>
          <a:p>
            <a:pPr marL="68580" indent="0">
              <a:buNone/>
            </a:pPr>
            <a:r>
              <a:rPr lang="en-US" sz="2200" dirty="0"/>
              <a:t>The views expressed are those of the presenter and do not represent the views of The Hospital for Sick Children, The Hospital for Sick Children Research Institute, the University of Toronto, Ontario Health, or any other organizations with which the presenter is affiliated.   </a:t>
            </a:r>
          </a:p>
        </p:txBody>
      </p:sp>
    </p:spTree>
    <p:extLst>
      <p:ext uri="{BB962C8B-B14F-4D97-AF65-F5344CB8AC3E}">
        <p14:creationId xmlns:p14="http://schemas.microsoft.com/office/powerpoint/2010/main" val="84039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7423"/>
            <a:ext cx="10972800" cy="914400"/>
          </a:xfrm>
        </p:spPr>
        <p:txBody>
          <a:bodyPr>
            <a:normAutofit fontScale="90000"/>
          </a:bodyPr>
          <a:lstStyle/>
          <a:p>
            <a:r>
              <a:rPr lang="en-US" sz="3600" dirty="0"/>
              <a:t>Pediatric Economic Evaluations 1980-2023 </a:t>
            </a:r>
            <a:r>
              <a:rPr lang="en-US" sz="2800" dirty="0"/>
              <a:t>(n=5083)</a:t>
            </a:r>
            <a:endParaRPr lang="en-US" sz="3600" dirty="0"/>
          </a:p>
        </p:txBody>
      </p:sp>
      <p:graphicFrame>
        <p:nvGraphicFramePr>
          <p:cNvPr id="3" name="Chart 2">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424765577"/>
              </p:ext>
            </p:extLst>
          </p:nvPr>
        </p:nvGraphicFramePr>
        <p:xfrm>
          <a:off x="1288869" y="762000"/>
          <a:ext cx="89154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2764424565"/>
              </p:ext>
            </p:extLst>
          </p:nvPr>
        </p:nvGraphicFramePr>
        <p:xfrm>
          <a:off x="1288869" y="3405051"/>
          <a:ext cx="9379132"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5308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6"/>
          <p:cNvSpPr>
            <a:spLocks noChangeArrowheads="1"/>
          </p:cNvSpPr>
          <p:nvPr/>
        </p:nvSpPr>
        <p:spPr bwMode="auto">
          <a:xfrm>
            <a:off x="1524001" y="-184666"/>
            <a:ext cx="184731" cy="369332"/>
          </a:xfrm>
          <a:prstGeom prst="rect">
            <a:avLst/>
          </a:prstGeom>
          <a:noFill/>
          <a:ln w="12700">
            <a:noFill/>
            <a:miter lim="800000"/>
            <a:headEnd/>
            <a:tailEnd/>
          </a:ln>
        </p:spPr>
        <p:txBody>
          <a:bodyPr wrap="none" anchor="ctr">
            <a:spAutoFit/>
          </a:bodyPr>
          <a:lstStyle/>
          <a:p>
            <a:pPr eaLnBrk="0" hangingPunct="0"/>
            <a:endParaRPr lang="en-US"/>
          </a:p>
        </p:txBody>
      </p:sp>
      <p:sp>
        <p:nvSpPr>
          <p:cNvPr id="47" name="Title 1"/>
          <p:cNvSpPr>
            <a:spLocks noGrp="1"/>
          </p:cNvSpPr>
          <p:nvPr>
            <p:ph type="title"/>
          </p:nvPr>
        </p:nvSpPr>
        <p:spPr/>
        <p:txBody>
          <a:bodyPr>
            <a:normAutofit/>
          </a:bodyPr>
          <a:lstStyle/>
          <a:p>
            <a:pPr marL="0" indent="0">
              <a:lnSpc>
                <a:spcPct val="100000"/>
              </a:lnSpc>
              <a:buNone/>
              <a:defRPr/>
            </a:pPr>
            <a:r>
              <a:rPr lang="en-US" sz="3200" dirty="0"/>
              <a:t>Barriers to Pediatric Utility Estimation</a:t>
            </a:r>
          </a:p>
        </p:txBody>
      </p:sp>
      <p:sp>
        <p:nvSpPr>
          <p:cNvPr id="41" name="Content Placeholder 2">
            <a:extLst>
              <a:ext uri="{FF2B5EF4-FFF2-40B4-BE49-F238E27FC236}">
                <a16:creationId xmlns:a16="http://schemas.microsoft.com/office/drawing/2014/main" id="{2D45B825-6600-47DC-8AF9-76F0361AA963}"/>
              </a:ext>
            </a:extLst>
          </p:cNvPr>
          <p:cNvSpPr>
            <a:spLocks noGrp="1"/>
          </p:cNvSpPr>
          <p:nvPr>
            <p:ph idx="1"/>
          </p:nvPr>
        </p:nvSpPr>
        <p:spPr>
          <a:xfrm>
            <a:off x="1143001" y="1459784"/>
            <a:ext cx="9829799" cy="4483816"/>
          </a:xfrm>
        </p:spPr>
        <p:txBody>
          <a:bodyPr>
            <a:noAutofit/>
          </a:bodyPr>
          <a:lstStyle/>
          <a:p>
            <a:pPr>
              <a:defRPr/>
            </a:pPr>
            <a:r>
              <a:rPr lang="en-US" sz="3200" dirty="0"/>
              <a:t> Lack of validated preference-weighted </a:t>
            </a:r>
            <a:r>
              <a:rPr lang="en-US" sz="3200" dirty="0" err="1"/>
              <a:t>HRQoL</a:t>
            </a:r>
            <a:r>
              <a:rPr lang="en-US" sz="3200" dirty="0"/>
              <a:t> instruments and value sets for very young children</a:t>
            </a:r>
          </a:p>
          <a:p>
            <a:pPr>
              <a:defRPr/>
            </a:pPr>
            <a:r>
              <a:rPr lang="en-US" sz="3200" dirty="0"/>
              <a:t>Utilities vary as a function of instrument and tariff set used</a:t>
            </a:r>
          </a:p>
          <a:p>
            <a:pPr>
              <a:defRPr/>
            </a:pPr>
            <a:r>
              <a:rPr lang="en-US" sz="3200" dirty="0"/>
              <a:t>Lack of consensus on the concept of </a:t>
            </a:r>
            <a:r>
              <a:rPr lang="en-US" sz="3200" dirty="0" err="1"/>
              <a:t>HRQoL</a:t>
            </a:r>
            <a:r>
              <a:rPr lang="en-US" sz="3200" dirty="0"/>
              <a:t> for children and how it varies by age group</a:t>
            </a:r>
          </a:p>
          <a:p>
            <a:pPr>
              <a:defRPr/>
            </a:pPr>
            <a:r>
              <a:rPr lang="en-US" sz="3200" dirty="0"/>
              <a:t>Need to capture </a:t>
            </a:r>
            <a:r>
              <a:rPr lang="en-US" sz="3200" dirty="0" err="1"/>
              <a:t>HRQoL</a:t>
            </a:r>
            <a:r>
              <a:rPr lang="en-US" sz="3200" dirty="0"/>
              <a:t> in parents/caregivers</a:t>
            </a:r>
          </a:p>
          <a:p>
            <a:pPr>
              <a:defRPr/>
            </a:pP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7F57-71BA-4E00-9CD6-4B8D56104C45}"/>
              </a:ext>
            </a:extLst>
          </p:cNvPr>
          <p:cNvSpPr>
            <a:spLocks noGrp="1"/>
          </p:cNvSpPr>
          <p:nvPr>
            <p:ph type="title"/>
          </p:nvPr>
        </p:nvSpPr>
        <p:spPr>
          <a:xfrm>
            <a:off x="1028700" y="381000"/>
            <a:ext cx="10363200" cy="914400"/>
          </a:xfrm>
        </p:spPr>
        <p:txBody>
          <a:bodyPr>
            <a:normAutofit fontScale="90000"/>
          </a:bodyPr>
          <a:lstStyle/>
          <a:p>
            <a:r>
              <a:rPr lang="en-US" sz="3600" dirty="0"/>
              <a:t>Indirect Utility Elicitation Instruments for Young Children and Toddlers</a:t>
            </a:r>
          </a:p>
        </p:txBody>
      </p:sp>
      <p:graphicFrame>
        <p:nvGraphicFramePr>
          <p:cNvPr id="4" name="Table 4">
            <a:extLst>
              <a:ext uri="{FF2B5EF4-FFF2-40B4-BE49-F238E27FC236}">
                <a16:creationId xmlns:a16="http://schemas.microsoft.com/office/drawing/2014/main" id="{7D1892CC-A5ED-4F7B-9C27-DCD409A73C2D}"/>
              </a:ext>
            </a:extLst>
          </p:cNvPr>
          <p:cNvGraphicFramePr>
            <a:graphicFrameLocks noGrp="1"/>
          </p:cNvGraphicFramePr>
          <p:nvPr>
            <p:ph idx="1"/>
          </p:nvPr>
        </p:nvGraphicFramePr>
        <p:xfrm>
          <a:off x="838200" y="1690688"/>
          <a:ext cx="10744200" cy="4341855"/>
        </p:xfrm>
        <a:graphic>
          <a:graphicData uri="http://schemas.openxmlformats.org/drawingml/2006/table">
            <a:tbl>
              <a:tblPr firstRow="1" bandRow="1">
                <a:tableStyleId>{5C22544A-7EE6-4342-B048-85BDC9FD1C3A}</a:tableStyleId>
              </a:tblPr>
              <a:tblGrid>
                <a:gridCol w="2019587">
                  <a:extLst>
                    <a:ext uri="{9D8B030D-6E8A-4147-A177-3AD203B41FA5}">
                      <a16:colId xmlns:a16="http://schemas.microsoft.com/office/drawing/2014/main" val="1158823989"/>
                    </a:ext>
                  </a:extLst>
                </a:gridCol>
                <a:gridCol w="1373319">
                  <a:extLst>
                    <a:ext uri="{9D8B030D-6E8A-4147-A177-3AD203B41FA5}">
                      <a16:colId xmlns:a16="http://schemas.microsoft.com/office/drawing/2014/main" val="1650988839"/>
                    </a:ext>
                  </a:extLst>
                </a:gridCol>
                <a:gridCol w="2184237">
                  <a:extLst>
                    <a:ext uri="{9D8B030D-6E8A-4147-A177-3AD203B41FA5}">
                      <a16:colId xmlns:a16="http://schemas.microsoft.com/office/drawing/2014/main" val="1036716582"/>
                    </a:ext>
                  </a:extLst>
                </a:gridCol>
                <a:gridCol w="5167057">
                  <a:extLst>
                    <a:ext uri="{9D8B030D-6E8A-4147-A177-3AD203B41FA5}">
                      <a16:colId xmlns:a16="http://schemas.microsoft.com/office/drawing/2014/main" val="2375188003"/>
                    </a:ext>
                  </a:extLst>
                </a:gridCol>
              </a:tblGrid>
              <a:tr h="976312">
                <a:tc>
                  <a:txBody>
                    <a:bodyPr/>
                    <a:lstStyle/>
                    <a:p>
                      <a:r>
                        <a:rPr lang="en-US" sz="2000" dirty="0"/>
                        <a:t>Instrument</a:t>
                      </a:r>
                    </a:p>
                  </a:txBody>
                  <a:tcPr anchor="ctr"/>
                </a:tc>
                <a:tc>
                  <a:txBody>
                    <a:bodyPr/>
                    <a:lstStyle/>
                    <a:p>
                      <a:r>
                        <a:rPr lang="en-US" sz="2000" dirty="0"/>
                        <a:t>Age group (years)</a:t>
                      </a:r>
                    </a:p>
                  </a:txBody>
                  <a:tcPr anchor="ctr"/>
                </a:tc>
                <a:tc>
                  <a:txBody>
                    <a:bodyPr/>
                    <a:lstStyle/>
                    <a:p>
                      <a:r>
                        <a:rPr lang="en-US" sz="2000" dirty="0"/>
                        <a:t>Child-specific QoL attributes?</a:t>
                      </a:r>
                    </a:p>
                  </a:txBody>
                  <a:tcPr anchor="ctr"/>
                </a:tc>
                <a:tc>
                  <a:txBody>
                    <a:bodyPr/>
                    <a:lstStyle/>
                    <a:p>
                      <a:r>
                        <a:rPr lang="en-US" sz="2000" dirty="0"/>
                        <a:t>Whose preferences used to derive underlying weights?</a:t>
                      </a:r>
                    </a:p>
                  </a:txBody>
                  <a:tcPr anchor="ctr"/>
                </a:tc>
                <a:extLst>
                  <a:ext uri="{0D108BD9-81ED-4DB2-BD59-A6C34878D82A}">
                    <a16:rowId xmlns:a16="http://schemas.microsoft.com/office/drawing/2014/main" val="4108084067"/>
                  </a:ext>
                </a:extLst>
              </a:tr>
              <a:tr h="531553">
                <a:tc>
                  <a:txBody>
                    <a:bodyPr/>
                    <a:lstStyle/>
                    <a:p>
                      <a:r>
                        <a:rPr lang="en-US" sz="2000" dirty="0"/>
                        <a:t>17D</a:t>
                      </a:r>
                    </a:p>
                  </a:txBody>
                  <a:tcPr/>
                </a:tc>
                <a:tc>
                  <a:txBody>
                    <a:bodyPr/>
                    <a:lstStyle/>
                    <a:p>
                      <a:r>
                        <a:rPr lang="en-US" sz="2000" dirty="0"/>
                        <a:t>8-11</a:t>
                      </a:r>
                    </a:p>
                  </a:txBody>
                  <a:tcPr/>
                </a:tc>
                <a:tc>
                  <a:txBody>
                    <a:bodyPr/>
                    <a:lstStyle/>
                    <a:p>
                      <a:r>
                        <a:rPr lang="en-US" sz="2000" dirty="0"/>
                        <a:t>Yes</a:t>
                      </a:r>
                    </a:p>
                  </a:txBody>
                  <a:tcPr/>
                </a:tc>
                <a:tc>
                  <a:txBody>
                    <a:bodyPr/>
                    <a:lstStyle/>
                    <a:p>
                      <a:r>
                        <a:rPr lang="en-US" sz="2000" dirty="0"/>
                        <a:t>Parents</a:t>
                      </a:r>
                    </a:p>
                  </a:txBody>
                  <a:tcPr/>
                </a:tc>
                <a:extLst>
                  <a:ext uri="{0D108BD9-81ED-4DB2-BD59-A6C34878D82A}">
                    <a16:rowId xmlns:a16="http://schemas.microsoft.com/office/drawing/2014/main" val="2619320111"/>
                  </a:ext>
                </a:extLst>
              </a:tr>
              <a:tr h="531553">
                <a:tc>
                  <a:txBody>
                    <a:bodyPr/>
                    <a:lstStyle/>
                    <a:p>
                      <a:r>
                        <a:rPr lang="en-US" sz="2000" dirty="0"/>
                        <a:t>CHU-9D</a:t>
                      </a:r>
                    </a:p>
                  </a:txBody>
                  <a:tcPr/>
                </a:tc>
                <a:tc>
                  <a:txBody>
                    <a:bodyPr/>
                    <a:lstStyle/>
                    <a:p>
                      <a:r>
                        <a:rPr lang="en-US" sz="2000" dirty="0"/>
                        <a:t>7-11</a:t>
                      </a:r>
                    </a:p>
                  </a:txBody>
                  <a:tcPr/>
                </a:tc>
                <a:tc>
                  <a:txBody>
                    <a:bodyPr/>
                    <a:lstStyle/>
                    <a:p>
                      <a:r>
                        <a:rPr lang="en-US" sz="2000"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Adolescents/students; General adult population</a:t>
                      </a:r>
                    </a:p>
                  </a:txBody>
                  <a:tcPr/>
                </a:tc>
                <a:extLst>
                  <a:ext uri="{0D108BD9-81ED-4DB2-BD59-A6C34878D82A}">
                    <a16:rowId xmlns:a16="http://schemas.microsoft.com/office/drawing/2014/main" val="2099643445"/>
                  </a:ext>
                </a:extLst>
              </a:tr>
              <a:tr h="446387">
                <a:tc>
                  <a:txBody>
                    <a:bodyPr/>
                    <a:lstStyle/>
                    <a:p>
                      <a:r>
                        <a:rPr lang="en-US" sz="2000" dirty="0"/>
                        <a:t>HUI2/3</a:t>
                      </a:r>
                    </a:p>
                  </a:txBody>
                  <a:tcPr/>
                </a:tc>
                <a:tc>
                  <a:txBody>
                    <a:bodyPr/>
                    <a:lstStyle/>
                    <a:p>
                      <a:r>
                        <a:rPr lang="en-US" sz="2000" dirty="0"/>
                        <a:t>5-8</a:t>
                      </a:r>
                    </a:p>
                  </a:txBody>
                  <a:tcPr/>
                </a:tc>
                <a:tc>
                  <a:txBody>
                    <a:bodyPr/>
                    <a:lstStyle/>
                    <a:p>
                      <a:r>
                        <a:rPr lang="en-US" sz="2000" dirty="0"/>
                        <a:t>No</a:t>
                      </a:r>
                    </a:p>
                  </a:txBody>
                  <a:tcPr/>
                </a:tc>
                <a:tc>
                  <a:txBody>
                    <a:bodyPr/>
                    <a:lstStyle/>
                    <a:p>
                      <a:r>
                        <a:rPr lang="en-US" sz="2000" dirty="0"/>
                        <a:t>Parents; General adult population</a:t>
                      </a:r>
                    </a:p>
                  </a:txBody>
                  <a:tcPr/>
                </a:tc>
                <a:extLst>
                  <a:ext uri="{0D108BD9-81ED-4DB2-BD59-A6C34878D82A}">
                    <a16:rowId xmlns:a16="http://schemas.microsoft.com/office/drawing/2014/main" val="2491789216"/>
                  </a:ext>
                </a:extLst>
              </a:tr>
              <a:tr h="478538">
                <a:tc>
                  <a:txBody>
                    <a:bodyPr/>
                    <a:lstStyle/>
                    <a:p>
                      <a:r>
                        <a:rPr lang="en-US" sz="2000" dirty="0"/>
                        <a:t>EQ-5D-Y</a:t>
                      </a:r>
                    </a:p>
                  </a:txBody>
                  <a:tcPr/>
                </a:tc>
                <a:tc>
                  <a:txBody>
                    <a:bodyPr/>
                    <a:lstStyle/>
                    <a:p>
                      <a:r>
                        <a:rPr lang="en-US" sz="2000" dirty="0"/>
                        <a:t>3-7</a:t>
                      </a:r>
                    </a:p>
                  </a:txBody>
                  <a:tcPr/>
                </a:tc>
                <a:tc>
                  <a:txBody>
                    <a:bodyPr/>
                    <a:lstStyle/>
                    <a:p>
                      <a:r>
                        <a:rPr lang="en-US" sz="2000" dirty="0"/>
                        <a:t>No</a:t>
                      </a:r>
                    </a:p>
                  </a:txBody>
                  <a:tcPr/>
                </a:tc>
                <a:tc>
                  <a:txBody>
                    <a:bodyPr/>
                    <a:lstStyle/>
                    <a:p>
                      <a:r>
                        <a:rPr lang="en-US" sz="2000" dirty="0"/>
                        <a:t>General adult population</a:t>
                      </a:r>
                    </a:p>
                  </a:txBody>
                  <a:tcPr/>
                </a:tc>
                <a:extLst>
                  <a:ext uri="{0D108BD9-81ED-4DB2-BD59-A6C34878D82A}">
                    <a16:rowId xmlns:a16="http://schemas.microsoft.com/office/drawing/2014/main" val="2788965781"/>
                  </a:ext>
                </a:extLst>
              </a:tr>
              <a:tr h="472338">
                <a:tc>
                  <a:txBody>
                    <a:bodyPr/>
                    <a:lstStyle/>
                    <a:p>
                      <a:r>
                        <a:rPr lang="en-US" sz="2000" dirty="0" err="1"/>
                        <a:t>HuPS</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2-5</a:t>
                      </a:r>
                    </a:p>
                  </a:txBody>
                  <a:tcPr/>
                </a:tc>
                <a:tc>
                  <a:txBody>
                    <a:bodyPr/>
                    <a:lstStyle/>
                    <a:p>
                      <a:r>
                        <a:rPr lang="en-US" sz="2000" dirty="0"/>
                        <a:t>Yes</a:t>
                      </a:r>
                    </a:p>
                  </a:txBody>
                  <a:tcPr/>
                </a:tc>
                <a:tc>
                  <a:txBody>
                    <a:bodyPr/>
                    <a:lstStyle/>
                    <a:p>
                      <a:r>
                        <a:rPr lang="en-US" sz="2000" dirty="0"/>
                        <a:t>Parents</a:t>
                      </a:r>
                    </a:p>
                  </a:txBody>
                  <a:tcPr/>
                </a:tc>
                <a:extLst>
                  <a:ext uri="{0D108BD9-81ED-4DB2-BD59-A6C34878D82A}">
                    <a16:rowId xmlns:a16="http://schemas.microsoft.com/office/drawing/2014/main" val="3313912628"/>
                  </a:ext>
                </a:extLst>
              </a:tr>
              <a:tr h="452587">
                <a:tc>
                  <a:txBody>
                    <a:bodyPr/>
                    <a:lstStyle/>
                    <a:p>
                      <a:r>
                        <a:rPr lang="en-US" sz="2000" dirty="0"/>
                        <a:t>EQ-TIPS (TANDI)</a:t>
                      </a:r>
                    </a:p>
                  </a:txBody>
                  <a:tcPr/>
                </a:tc>
                <a:tc>
                  <a:txBody>
                    <a:bodyPr/>
                    <a:lstStyle/>
                    <a:p>
                      <a:r>
                        <a:rPr lang="en-US" sz="2000" dirty="0"/>
                        <a:t>0-3</a:t>
                      </a:r>
                    </a:p>
                  </a:txBody>
                  <a:tcPr/>
                </a:tc>
                <a:tc>
                  <a:txBody>
                    <a:bodyPr/>
                    <a:lstStyle/>
                    <a:p>
                      <a:r>
                        <a:rPr lang="en-US" sz="2000" dirty="0"/>
                        <a:t>Yes</a:t>
                      </a:r>
                    </a:p>
                  </a:txBody>
                  <a:tcPr/>
                </a:tc>
                <a:tc>
                  <a:txBody>
                    <a:bodyPr/>
                    <a:lstStyle/>
                    <a:p>
                      <a:r>
                        <a:rPr lang="en-US" sz="2000" dirty="0"/>
                        <a:t>N/A</a:t>
                      </a:r>
                    </a:p>
                  </a:txBody>
                  <a:tcPr/>
                </a:tc>
                <a:extLst>
                  <a:ext uri="{0D108BD9-81ED-4DB2-BD59-A6C34878D82A}">
                    <a16:rowId xmlns:a16="http://schemas.microsoft.com/office/drawing/2014/main" val="653922891"/>
                  </a:ext>
                </a:extLst>
              </a:tr>
              <a:tr h="452587">
                <a:tc>
                  <a:txBody>
                    <a:bodyPr/>
                    <a:lstStyle/>
                    <a:p>
                      <a:r>
                        <a:rPr lang="en-US" sz="2000" dirty="0"/>
                        <a:t>IQI</a:t>
                      </a:r>
                    </a:p>
                  </a:txBody>
                  <a:tcPr/>
                </a:tc>
                <a:tc>
                  <a:txBody>
                    <a:bodyPr/>
                    <a:lstStyle/>
                    <a:p>
                      <a:r>
                        <a:rPr lang="en-US" sz="2000" dirty="0"/>
                        <a:t>0-1</a:t>
                      </a:r>
                    </a:p>
                  </a:txBody>
                  <a:tcPr/>
                </a:tc>
                <a:tc>
                  <a:txBody>
                    <a:bodyPr/>
                    <a:lstStyle/>
                    <a:p>
                      <a:r>
                        <a:rPr lang="en-US" sz="2000"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Parents; General adult population</a:t>
                      </a:r>
                    </a:p>
                  </a:txBody>
                  <a:tcPr/>
                </a:tc>
                <a:extLst>
                  <a:ext uri="{0D108BD9-81ED-4DB2-BD59-A6C34878D82A}">
                    <a16:rowId xmlns:a16="http://schemas.microsoft.com/office/drawing/2014/main" val="3358958010"/>
                  </a:ext>
                </a:extLst>
              </a:tr>
            </a:tbl>
          </a:graphicData>
        </a:graphic>
      </p:graphicFrame>
      <p:sp>
        <p:nvSpPr>
          <p:cNvPr id="3" name="TextBox 2">
            <a:extLst>
              <a:ext uri="{FF2B5EF4-FFF2-40B4-BE49-F238E27FC236}">
                <a16:creationId xmlns:a16="http://schemas.microsoft.com/office/drawing/2014/main" id="{FACEB7C2-2010-7421-75F1-A3D7219DFD56}"/>
              </a:ext>
            </a:extLst>
          </p:cNvPr>
          <p:cNvSpPr txBox="1"/>
          <p:nvPr/>
        </p:nvSpPr>
        <p:spPr>
          <a:xfrm>
            <a:off x="3505200" y="6138446"/>
            <a:ext cx="8229600" cy="338554"/>
          </a:xfrm>
          <a:prstGeom prst="rect">
            <a:avLst/>
          </a:prstGeom>
          <a:noFill/>
        </p:spPr>
        <p:txBody>
          <a:bodyPr wrap="square" rtlCol="0">
            <a:spAutoFit/>
          </a:bodyPr>
          <a:lstStyle/>
          <a:p>
            <a:pPr algn="r"/>
            <a:r>
              <a:rPr lang="en-US" sz="1600" dirty="0"/>
              <a:t>From: Kwon et al. </a:t>
            </a:r>
            <a:r>
              <a:rPr lang="en-US" sz="1600" i="1" dirty="0"/>
              <a:t>PharmacoEconomics</a:t>
            </a:r>
            <a:r>
              <a:rPr lang="en-US" sz="1600" dirty="0"/>
              <a:t> 2022. </a:t>
            </a:r>
            <a:r>
              <a:rPr lang="en-US" sz="1600" b="0" i="0" u="none" strike="noStrike" baseline="0" dirty="0">
                <a:latin typeface="MyriadPro-SemiCn"/>
              </a:rPr>
              <a:t>https://doi.org/10.1007/s40273-021-01128-0</a:t>
            </a:r>
            <a:endParaRPr lang="en-US" sz="1600" dirty="0"/>
          </a:p>
        </p:txBody>
      </p:sp>
    </p:spTree>
    <p:extLst>
      <p:ext uri="{BB962C8B-B14F-4D97-AF65-F5344CB8AC3E}">
        <p14:creationId xmlns:p14="http://schemas.microsoft.com/office/powerpoint/2010/main" val="49839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216" y="457200"/>
            <a:ext cx="9765384" cy="933450"/>
          </a:xfrm>
        </p:spPr>
        <p:txBody>
          <a:bodyPr>
            <a:noAutofit/>
          </a:bodyPr>
          <a:lstStyle/>
          <a:p>
            <a:pPr>
              <a:defRPr/>
            </a:pPr>
            <a:r>
              <a:rPr lang="en-US" dirty="0"/>
              <a:t>Child-specific Instrument: CHU-9D</a:t>
            </a:r>
          </a:p>
        </p:txBody>
      </p:sp>
      <p:sp>
        <p:nvSpPr>
          <p:cNvPr id="3" name="Content Placeholder 2"/>
          <p:cNvSpPr>
            <a:spLocks noGrp="1"/>
          </p:cNvSpPr>
          <p:nvPr>
            <p:ph idx="1"/>
          </p:nvPr>
        </p:nvSpPr>
        <p:spPr>
          <a:xfrm>
            <a:off x="1131216" y="1523999"/>
            <a:ext cx="9398524" cy="4565715"/>
          </a:xfrm>
        </p:spPr>
        <p:txBody>
          <a:bodyPr>
            <a:normAutofit/>
          </a:bodyPr>
          <a:lstStyle/>
          <a:p>
            <a:pPr>
              <a:lnSpc>
                <a:spcPct val="110000"/>
              </a:lnSpc>
              <a:defRPr/>
            </a:pPr>
            <a:r>
              <a:rPr lang="en-US" sz="2800" dirty="0"/>
              <a:t>Descriptive system </a:t>
            </a:r>
          </a:p>
          <a:p>
            <a:pPr lvl="1">
              <a:lnSpc>
                <a:spcPct val="110000"/>
              </a:lnSpc>
              <a:defRPr/>
            </a:pPr>
            <a:r>
              <a:rPr lang="en-US" sz="2400" dirty="0"/>
              <a:t>Developed in children </a:t>
            </a:r>
          </a:p>
          <a:p>
            <a:pPr lvl="1">
              <a:lnSpc>
                <a:spcPct val="110000"/>
              </a:lnSpc>
              <a:defRPr/>
            </a:pPr>
            <a:r>
              <a:rPr lang="en-US" sz="2400" dirty="0"/>
              <a:t>9 dimensions: worried, sad, pain, tired, annoyed, schoolwork, sleep, daily routine, activities</a:t>
            </a:r>
          </a:p>
          <a:p>
            <a:pPr>
              <a:lnSpc>
                <a:spcPct val="110000"/>
              </a:lnSpc>
              <a:defRPr/>
            </a:pPr>
            <a:r>
              <a:rPr lang="en-US" sz="2800" dirty="0"/>
              <a:t>Preference weights</a:t>
            </a:r>
          </a:p>
          <a:p>
            <a:pPr lvl="1">
              <a:lnSpc>
                <a:spcPct val="110000"/>
              </a:lnSpc>
              <a:defRPr/>
            </a:pPr>
            <a:r>
              <a:rPr lang="en-US" sz="2000" dirty="0"/>
              <a:t>Sample of UK adult population: adult preferences using SG</a:t>
            </a:r>
          </a:p>
          <a:p>
            <a:pPr lvl="1">
              <a:lnSpc>
                <a:spcPct val="110000"/>
              </a:lnSpc>
              <a:defRPr/>
            </a:pPr>
            <a:r>
              <a:rPr lang="en-US" sz="2000" dirty="0"/>
              <a:t>Sample of Australian adolescent population valuing health states using BWS</a:t>
            </a:r>
            <a:endParaRPr lang="en-US" sz="1800" dirty="0"/>
          </a:p>
          <a:p>
            <a:pPr>
              <a:lnSpc>
                <a:spcPct val="110000"/>
              </a:lnSpc>
              <a:defRPr/>
            </a:pPr>
            <a:r>
              <a:rPr lang="en-US" sz="2800" dirty="0"/>
              <a:t>Self-completed by child</a:t>
            </a:r>
          </a:p>
          <a:p>
            <a:pPr>
              <a:lnSpc>
                <a:spcPct val="110000"/>
              </a:lnSpc>
              <a:defRPr/>
            </a:pPr>
            <a:r>
              <a:rPr lang="en-US" sz="2800" dirty="0"/>
              <a:t>Present state (no recall)</a:t>
            </a:r>
          </a:p>
          <a:p>
            <a:pPr lvl="1">
              <a:lnSpc>
                <a:spcPct val="110000"/>
              </a:lnSpc>
              <a:defRPr/>
            </a:pPr>
            <a:endParaRPr lang="en-US" sz="1600" dirty="0"/>
          </a:p>
          <a:p>
            <a:pPr lvl="1">
              <a:lnSpc>
                <a:spcPct val="110000"/>
              </a:lnSpc>
              <a:buFont typeface="Monotype Sorts" charset="2"/>
              <a:buChar char="u"/>
              <a:defRPr/>
            </a:pPr>
            <a:endParaRPr lang="en-US" sz="1600" dirty="0"/>
          </a:p>
        </p:txBody>
      </p:sp>
      <p:sp>
        <p:nvSpPr>
          <p:cNvPr id="4" name="Rectangle 3"/>
          <p:cNvSpPr/>
          <p:nvPr/>
        </p:nvSpPr>
        <p:spPr>
          <a:xfrm>
            <a:off x="2667000" y="6324600"/>
            <a:ext cx="7696200" cy="338554"/>
          </a:xfrm>
          <a:prstGeom prst="rect">
            <a:avLst/>
          </a:prstGeom>
        </p:spPr>
        <p:txBody>
          <a:bodyPr wrap="square">
            <a:spAutoFit/>
          </a:bodyPr>
          <a:lstStyle/>
          <a:p>
            <a:pPr algn="r" fontAlgn="t"/>
            <a:r>
              <a:rPr lang="en-US" sz="1600" dirty="0"/>
              <a:t>Stevens KJ. </a:t>
            </a:r>
            <a:r>
              <a:rPr lang="en-US" sz="1600" i="1" dirty="0" err="1"/>
              <a:t>Qual</a:t>
            </a:r>
            <a:r>
              <a:rPr lang="en-US" sz="1600" i="1" dirty="0"/>
              <a:t> Health Res</a:t>
            </a:r>
            <a:r>
              <a:rPr lang="en-US" sz="1600" dirty="0"/>
              <a:t>. 2010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5BD2-FD0E-4CF0-8650-C16ED849BF69}"/>
              </a:ext>
            </a:extLst>
          </p:cNvPr>
          <p:cNvSpPr>
            <a:spLocks noGrp="1"/>
          </p:cNvSpPr>
          <p:nvPr>
            <p:ph type="title"/>
          </p:nvPr>
        </p:nvSpPr>
        <p:spPr>
          <a:xfrm>
            <a:off x="915425" y="292657"/>
            <a:ext cx="10975752" cy="914400"/>
          </a:xfrm>
        </p:spPr>
        <p:txBody>
          <a:bodyPr>
            <a:normAutofit fontScale="90000"/>
          </a:bodyPr>
          <a:lstStyle/>
          <a:p>
            <a:r>
              <a:rPr lang="en-US" sz="3600" i="0" u="none" strike="noStrike" baseline="0" dirty="0">
                <a:effectLst>
                  <a:outerShdw blurRad="38100" dist="38100" dir="2700000" algn="tl">
                    <a:srgbClr val="000000">
                      <a:alpha val="43137"/>
                    </a:srgbClr>
                  </a:outerShdw>
                </a:effectLst>
                <a:latin typeface="Consolas" panose="020B0609020204030204" pitchFamily="49" charset="0"/>
              </a:rPr>
              <a:t>CHU9D and HUI Health Utilities in Pediatric Crohn’s Disease (CD) and Ulcerative Colitis (UC)</a:t>
            </a:r>
            <a:endParaRPr lang="en-US" sz="7200" dirty="0">
              <a:effectLst>
                <a:outerShdw blurRad="38100" dist="38100" dir="2700000" algn="tl">
                  <a:srgbClr val="000000">
                    <a:alpha val="43137"/>
                  </a:srgbClr>
                </a:outerShdw>
              </a:effectLst>
              <a:latin typeface="Consolas" panose="020B0609020204030204" pitchFamily="49" charset="0"/>
            </a:endParaRPr>
          </a:p>
        </p:txBody>
      </p:sp>
      <p:pic>
        <p:nvPicPr>
          <p:cNvPr id="5" name="Picture 4">
            <a:extLst>
              <a:ext uri="{FF2B5EF4-FFF2-40B4-BE49-F238E27FC236}">
                <a16:creationId xmlns:a16="http://schemas.microsoft.com/office/drawing/2014/main" id="{A4552780-69D4-410D-91A4-5565E693623C}"/>
              </a:ext>
            </a:extLst>
          </p:cNvPr>
          <p:cNvPicPr>
            <a:picLocks noChangeAspect="1"/>
          </p:cNvPicPr>
          <p:nvPr/>
        </p:nvPicPr>
        <p:blipFill>
          <a:blip r:embed="rId2"/>
          <a:stretch>
            <a:fillRect/>
          </a:stretch>
        </p:blipFill>
        <p:spPr>
          <a:xfrm>
            <a:off x="1029534" y="1447800"/>
            <a:ext cx="10629066" cy="4926096"/>
          </a:xfrm>
          <a:prstGeom prst="rect">
            <a:avLst/>
          </a:prstGeom>
        </p:spPr>
      </p:pic>
      <p:sp>
        <p:nvSpPr>
          <p:cNvPr id="6" name="Rectangle 5">
            <a:extLst>
              <a:ext uri="{FF2B5EF4-FFF2-40B4-BE49-F238E27FC236}">
                <a16:creationId xmlns:a16="http://schemas.microsoft.com/office/drawing/2014/main" id="{A8B8C475-2DCF-4215-8B50-C087984DBFE6}"/>
              </a:ext>
            </a:extLst>
          </p:cNvPr>
          <p:cNvSpPr/>
          <p:nvPr/>
        </p:nvSpPr>
        <p:spPr>
          <a:xfrm>
            <a:off x="3962400" y="6396066"/>
            <a:ext cx="7696200" cy="338554"/>
          </a:xfrm>
          <a:prstGeom prst="rect">
            <a:avLst/>
          </a:prstGeom>
        </p:spPr>
        <p:txBody>
          <a:bodyPr wrap="square">
            <a:spAutoFit/>
          </a:bodyPr>
          <a:lstStyle/>
          <a:p>
            <a:pPr algn="r" fontAlgn="t"/>
            <a:r>
              <a:rPr lang="en-US" sz="1600" dirty="0"/>
              <a:t>Bashir et al., </a:t>
            </a:r>
            <a:r>
              <a:rPr lang="en-US" sz="1600" i="1" dirty="0"/>
              <a:t>Children</a:t>
            </a:r>
            <a:r>
              <a:rPr lang="en-US" sz="1600" dirty="0"/>
              <a:t> 2021. https://doi.org/10.3390/children8050343</a:t>
            </a:r>
          </a:p>
        </p:txBody>
      </p:sp>
    </p:spTree>
    <p:extLst>
      <p:ext uri="{BB962C8B-B14F-4D97-AF65-F5344CB8AC3E}">
        <p14:creationId xmlns:p14="http://schemas.microsoft.com/office/powerpoint/2010/main" val="6399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E133-D000-78EB-EAE9-4D636544A7F9}"/>
              </a:ext>
            </a:extLst>
          </p:cNvPr>
          <p:cNvSpPr>
            <a:spLocks noGrp="1"/>
          </p:cNvSpPr>
          <p:nvPr>
            <p:ph type="title"/>
          </p:nvPr>
        </p:nvSpPr>
        <p:spPr>
          <a:xfrm>
            <a:off x="914400" y="914400"/>
            <a:ext cx="3733800" cy="4288536"/>
          </a:xfrm>
        </p:spPr>
        <p:txBody>
          <a:bodyPr/>
          <a:lstStyle/>
          <a:p>
            <a:pPr algn="r"/>
            <a:r>
              <a:rPr lang="en-US" sz="3600" dirty="0"/>
              <a:t>Health‑related quality of life in neonates and infants: Theoretical construct</a:t>
            </a:r>
          </a:p>
        </p:txBody>
      </p:sp>
      <p:pic>
        <p:nvPicPr>
          <p:cNvPr id="4" name="Picture 3">
            <a:extLst>
              <a:ext uri="{FF2B5EF4-FFF2-40B4-BE49-F238E27FC236}">
                <a16:creationId xmlns:a16="http://schemas.microsoft.com/office/drawing/2014/main" id="{47261AE5-7C48-712A-B6B3-0A14BF572589}"/>
              </a:ext>
            </a:extLst>
          </p:cNvPr>
          <p:cNvPicPr>
            <a:picLocks noChangeAspect="1"/>
          </p:cNvPicPr>
          <p:nvPr/>
        </p:nvPicPr>
        <p:blipFill>
          <a:blip r:embed="rId3"/>
          <a:stretch>
            <a:fillRect/>
          </a:stretch>
        </p:blipFill>
        <p:spPr>
          <a:xfrm>
            <a:off x="5181600" y="152400"/>
            <a:ext cx="6400800" cy="6379369"/>
          </a:xfrm>
          <a:prstGeom prst="rect">
            <a:avLst/>
          </a:prstGeom>
        </p:spPr>
      </p:pic>
      <p:sp>
        <p:nvSpPr>
          <p:cNvPr id="5" name="Rectangle 4">
            <a:extLst>
              <a:ext uri="{FF2B5EF4-FFF2-40B4-BE49-F238E27FC236}">
                <a16:creationId xmlns:a16="http://schemas.microsoft.com/office/drawing/2014/main" id="{98E3B180-9B21-8B1A-1A91-6667D4A373E7}"/>
              </a:ext>
            </a:extLst>
          </p:cNvPr>
          <p:cNvSpPr/>
          <p:nvPr/>
        </p:nvSpPr>
        <p:spPr>
          <a:xfrm>
            <a:off x="1143000" y="6019800"/>
            <a:ext cx="3875314" cy="584775"/>
          </a:xfrm>
          <a:prstGeom prst="rect">
            <a:avLst/>
          </a:prstGeom>
        </p:spPr>
        <p:txBody>
          <a:bodyPr wrap="square">
            <a:spAutoFit/>
          </a:bodyPr>
          <a:lstStyle/>
          <a:p>
            <a:pPr algn="r" fontAlgn="t"/>
            <a:r>
              <a:rPr lang="en-US" sz="1600" dirty="0"/>
              <a:t>From: Oliveira et al. </a:t>
            </a:r>
            <a:r>
              <a:rPr lang="en-US" sz="1600" i="1" dirty="0"/>
              <a:t>Qual Life Res</a:t>
            </a:r>
            <a:r>
              <a:rPr lang="en-US" sz="1600" dirty="0"/>
              <a:t>. 2020</a:t>
            </a:r>
          </a:p>
          <a:p>
            <a:pPr algn="r" fontAlgn="t"/>
            <a:r>
              <a:rPr lang="en-US" sz="1600" dirty="0"/>
              <a:t>https://doi.org/10.1007/s11136-020-02432-6</a:t>
            </a:r>
          </a:p>
        </p:txBody>
      </p:sp>
    </p:spTree>
    <p:extLst>
      <p:ext uri="{BB962C8B-B14F-4D97-AF65-F5344CB8AC3E}">
        <p14:creationId xmlns:p14="http://schemas.microsoft.com/office/powerpoint/2010/main" val="256714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1224"/>
            <a:ext cx="10210800" cy="1104900"/>
          </a:xfrm>
        </p:spPr>
        <p:txBody>
          <a:bodyPr/>
          <a:lstStyle/>
          <a:p>
            <a:r>
              <a:rPr lang="en-US" sz="4000" dirty="0"/>
              <a:t>To Improve Current Practice: </a:t>
            </a:r>
            <a:br>
              <a:rPr lang="en-US" sz="4000" dirty="0"/>
            </a:br>
            <a:r>
              <a:rPr lang="en-US" sz="4000" dirty="0"/>
              <a:t>Family Perspective </a:t>
            </a:r>
          </a:p>
        </p:txBody>
      </p:sp>
      <p:sp>
        <p:nvSpPr>
          <p:cNvPr id="3" name="Content Placeholder 2"/>
          <p:cNvSpPr>
            <a:spLocks noGrp="1"/>
          </p:cNvSpPr>
          <p:nvPr>
            <p:ph idx="1"/>
          </p:nvPr>
        </p:nvSpPr>
        <p:spPr>
          <a:xfrm>
            <a:off x="889590" y="1981200"/>
            <a:ext cx="10515600" cy="1853240"/>
          </a:xfrm>
        </p:spPr>
        <p:txBody>
          <a:bodyPr>
            <a:normAutofit/>
          </a:bodyPr>
          <a:lstStyle/>
          <a:p>
            <a:r>
              <a:rPr lang="en-US" sz="2400" dirty="0"/>
              <a:t>Interdependency of </a:t>
            </a:r>
            <a:r>
              <a:rPr lang="en-US" sz="2400" dirty="0" err="1"/>
              <a:t>HRQoL</a:t>
            </a:r>
            <a:r>
              <a:rPr lang="en-US" sz="2400" dirty="0"/>
              <a:t> within a family</a:t>
            </a:r>
          </a:p>
          <a:p>
            <a:r>
              <a:rPr lang="en-US" sz="2400" dirty="0"/>
              <a:t>Value of reporting </a:t>
            </a:r>
            <a:r>
              <a:rPr lang="en-US" sz="2400" dirty="0" err="1"/>
              <a:t>HRQoL</a:t>
            </a:r>
            <a:r>
              <a:rPr lang="en-US" sz="2400" dirty="0"/>
              <a:t> effects on caregivers and other family members</a:t>
            </a:r>
          </a:p>
          <a:p>
            <a:pPr>
              <a:lnSpc>
                <a:spcPct val="90000"/>
              </a:lnSpc>
            </a:pPr>
            <a:r>
              <a:rPr lang="en-US" sz="2400" dirty="0"/>
              <a:t>Emphasis on individual preferences for health state valuation assumes the respondent is autonomous</a:t>
            </a:r>
          </a:p>
        </p:txBody>
      </p:sp>
      <p:graphicFrame>
        <p:nvGraphicFramePr>
          <p:cNvPr id="4" name="Content Placeholder 3">
            <a:extLst>
              <a:ext uri="{FF2B5EF4-FFF2-40B4-BE49-F238E27FC236}">
                <a16:creationId xmlns:a16="http://schemas.microsoft.com/office/drawing/2014/main" id="{63AF9FD6-7D9A-464F-94AA-9D990267BE50}"/>
              </a:ext>
            </a:extLst>
          </p:cNvPr>
          <p:cNvGraphicFramePr>
            <a:graphicFrameLocks/>
          </p:cNvGraphicFramePr>
          <p:nvPr>
            <p:extLst>
              <p:ext uri="{D42A27DB-BD31-4B8C-83A1-F6EECF244321}">
                <p14:modId xmlns:p14="http://schemas.microsoft.com/office/powerpoint/2010/main" val="2364149336"/>
              </p:ext>
            </p:extLst>
          </p:nvPr>
        </p:nvGraphicFramePr>
        <p:xfrm>
          <a:off x="861237" y="3558547"/>
          <a:ext cx="10515600" cy="2448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52A11CE-864D-42E4-A935-FD0DBB322F46}"/>
              </a:ext>
            </a:extLst>
          </p:cNvPr>
          <p:cNvSpPr/>
          <p:nvPr/>
        </p:nvSpPr>
        <p:spPr>
          <a:xfrm>
            <a:off x="3581400" y="6248400"/>
            <a:ext cx="7696200" cy="338554"/>
          </a:xfrm>
          <a:prstGeom prst="rect">
            <a:avLst/>
          </a:prstGeom>
        </p:spPr>
        <p:txBody>
          <a:bodyPr wrap="square">
            <a:spAutoFit/>
          </a:bodyPr>
          <a:lstStyle/>
          <a:p>
            <a:pPr algn="r" fontAlgn="t"/>
            <a:r>
              <a:rPr lang="en-US" sz="1600" dirty="0"/>
              <a:t>Adapted from </a:t>
            </a:r>
            <a:r>
              <a:rPr lang="en-US" sz="1600" dirty="0" err="1"/>
              <a:t>Basu</a:t>
            </a:r>
            <a:r>
              <a:rPr lang="en-US" sz="1600" dirty="0"/>
              <a:t> A &amp; Meltzer D. </a:t>
            </a:r>
            <a:r>
              <a:rPr lang="en-US" sz="1600" i="1" dirty="0"/>
              <a:t>J Health Econ</a:t>
            </a:r>
            <a:r>
              <a:rPr lang="en-US" sz="1600" dirty="0"/>
              <a:t>. 2005; 24:751-773</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Twilight">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wilight">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0" t="100000" r="5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0" t="100000" r="50000" b="10000"/>
          </a:path>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75000"/>
                <a:satMod val="105000"/>
              </a:schemeClr>
              <a:schemeClr val="phClr">
                <a:tint val="90000"/>
                <a:satMod val="200000"/>
              </a:schemeClr>
            </a:duotone>
          </a:blip>
          <a:tile tx="0" ty="0" sx="120000" sy="12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e201e0-7ba1-4fd0-b022-03ac33d052c0">
      <Terms xmlns="http://schemas.microsoft.com/office/infopath/2007/PartnerControls"/>
    </lcf76f155ced4ddcb4097134ff3c332f>
    <TaxCatchAll xmlns="e25f615b-eebd-4e2a-b1e3-b3bb6a0113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296E15BAF57041A774F4D5316366FF" ma:contentTypeVersion="14" ma:contentTypeDescription="Create a new document." ma:contentTypeScope="" ma:versionID="5b3d31f9406923266e19a251e7e1925f">
  <xsd:schema xmlns:xsd="http://www.w3.org/2001/XMLSchema" xmlns:xs="http://www.w3.org/2001/XMLSchema" xmlns:p="http://schemas.microsoft.com/office/2006/metadata/properties" xmlns:ns2="d7e201e0-7ba1-4fd0-b022-03ac33d052c0" xmlns:ns3="e25f615b-eebd-4e2a-b1e3-b3bb6a011368" targetNamespace="http://schemas.microsoft.com/office/2006/metadata/properties" ma:root="true" ma:fieldsID="4218752b27ed29a11fa65fc7df10aeab" ns2:_="" ns3:_="">
    <xsd:import namespace="d7e201e0-7ba1-4fd0-b022-03ac33d052c0"/>
    <xsd:import namespace="e25f615b-eebd-4e2a-b1e3-b3bb6a0113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201e0-7ba1-4fd0-b022-03ac33d05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f72f27b-f989-48c3-999a-f20f870c1ee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f615b-eebd-4e2a-b1e3-b3bb6a01136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28c4e3b-88eb-4c14-8dcb-be66e22babc3}" ma:internalName="TaxCatchAll" ma:showField="CatchAllData" ma:web="e25f615b-eebd-4e2a-b1e3-b3bb6a0113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8EED96-31CB-4497-A53A-6FC47804D8B8}">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ac3735d2-e064-47ee-9bcd-41d738432802"/>
    <ds:schemaRef ds:uri="http://purl.org/dc/dcmitype/"/>
    <ds:schemaRef ds:uri="33b6f221-48b2-408e-81b5-dc9f8dff52be"/>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4626B28E-6344-43C9-8E66-FC4430F6AC9E}">
  <ds:schemaRefs>
    <ds:schemaRef ds:uri="http://schemas.microsoft.com/sharepoint/v3/contenttype/forms"/>
  </ds:schemaRefs>
</ds:datastoreItem>
</file>

<file path=customXml/itemProps3.xml><?xml version="1.0" encoding="utf-8"?>
<ds:datastoreItem xmlns:ds="http://schemas.openxmlformats.org/officeDocument/2006/customXml" ds:itemID="{1A9E8EB9-14E5-4CB0-90B2-AC2F32EF9DEF}"/>
</file>

<file path=docProps/app.xml><?xml version="1.0" encoding="utf-8"?>
<Properties xmlns="http://schemas.openxmlformats.org/officeDocument/2006/extended-properties" xmlns:vt="http://schemas.openxmlformats.org/officeDocument/2006/docPropsVTypes">
  <Template>Twilight</Template>
  <TotalTime>6326</TotalTime>
  <Words>1145</Words>
  <Application>Microsoft Office PowerPoint</Application>
  <PresentationFormat>Widescreen</PresentationFormat>
  <Paragraphs>152</Paragraphs>
  <Slides>16</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Consolas</vt:lpstr>
      <vt:lpstr>Monotype Sorts</vt:lpstr>
      <vt:lpstr>Calibri</vt:lpstr>
      <vt:lpstr>Corbel</vt:lpstr>
      <vt:lpstr>MyriadPro-SemiCn</vt:lpstr>
      <vt:lpstr>Wingdings 2</vt:lpstr>
      <vt:lpstr>Wingdings</vt:lpstr>
      <vt:lpstr>Twilight</vt:lpstr>
      <vt:lpstr>MSPhotoEd.3</vt:lpstr>
      <vt:lpstr>ISPOR panel: Using HRQoL data from children and youth to strengthen HTA. What are the barriers? How can we improve current practice?  Novel Strategies for Assessing Preferences for Pediatric Health States    </vt:lpstr>
      <vt:lpstr>Disclosures</vt:lpstr>
      <vt:lpstr>Pediatric Economic Evaluations 1980-2023 (n=5083)</vt:lpstr>
      <vt:lpstr>Barriers to Pediatric Utility Estimation</vt:lpstr>
      <vt:lpstr>Indirect Utility Elicitation Instruments for Young Children and Toddlers</vt:lpstr>
      <vt:lpstr>Child-specific Instrument: CHU-9D</vt:lpstr>
      <vt:lpstr>CHU9D and HUI Health Utilities in Pediatric Crohn’s Disease (CD) and Ulcerative Colitis (UC)</vt:lpstr>
      <vt:lpstr>Health‑related quality of life in neonates and infants: Theoretical construct</vt:lpstr>
      <vt:lpstr>To Improve Current Practice:  Family Perspective </vt:lpstr>
      <vt:lpstr>Moving the Guidelines Forward</vt:lpstr>
      <vt:lpstr>Family Perspective</vt:lpstr>
      <vt:lpstr>Measuring Family HRQoL Effects</vt:lpstr>
      <vt:lpstr>Measuring Family HRQoL Effects</vt:lpstr>
      <vt:lpstr>Approaches to Integrating HRQoL of Family Members</vt:lpstr>
      <vt:lpstr>Next Steps to Further Improve Practice</vt:lpstr>
      <vt:lpstr>Acknowledgements</vt:lpstr>
    </vt:vector>
  </TitlesOfParts>
  <Company>Sickkids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Wendy Ungar</dc:creator>
  <cp:lastModifiedBy>Wendy Ungar</cp:lastModifiedBy>
  <cp:revision>444</cp:revision>
  <cp:lastPrinted>2024-05-03T20:40:24Z</cp:lastPrinted>
  <dcterms:created xsi:type="dcterms:W3CDTF">2011-06-03T18:38:43Z</dcterms:created>
  <dcterms:modified xsi:type="dcterms:W3CDTF">2024-10-22T17:19:12Z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0x0101001AC9513A3EAE5148A1EDD20C07ADBCDC</vt:lpwstr>
  </property>
</Properties>
</file>