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24"/>
  </p:notesMasterIdLst>
  <p:handoutMasterIdLst>
    <p:handoutMasterId r:id="rId25"/>
  </p:handoutMasterIdLst>
  <p:sldIdLst>
    <p:sldId id="304" r:id="rId5"/>
    <p:sldId id="331" r:id="rId6"/>
    <p:sldId id="363" r:id="rId7"/>
    <p:sldId id="376" r:id="rId8"/>
    <p:sldId id="365" r:id="rId9"/>
    <p:sldId id="375" r:id="rId10"/>
    <p:sldId id="384" r:id="rId11"/>
    <p:sldId id="378" r:id="rId12"/>
    <p:sldId id="379" r:id="rId13"/>
    <p:sldId id="381" r:id="rId14"/>
    <p:sldId id="380" r:id="rId15"/>
    <p:sldId id="382" r:id="rId16"/>
    <p:sldId id="383" r:id="rId17"/>
    <p:sldId id="386" r:id="rId18"/>
    <p:sldId id="388" r:id="rId19"/>
    <p:sldId id="390" r:id="rId20"/>
    <p:sldId id="369" r:id="rId21"/>
    <p:sldId id="387" r:id="rId22"/>
    <p:sldId id="31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379" userDrawn="1">
          <p15:clr>
            <a:srgbClr val="A4A3A4"/>
          </p15:clr>
        </p15:guide>
        <p15:guide id="3" pos="1156" userDrawn="1">
          <p15:clr>
            <a:srgbClr val="A4A3A4"/>
          </p15:clr>
        </p15:guide>
        <p15:guide id="4" pos="56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64FA06-1CAF-CF31-A3BA-68D40EAAE75C}" name="Tessa Kennedy-Martin" initials="TK" userId="S::tessa@kmho.co.uk::c08f49e7-9a2d-4d76-bc0d-08c0784f1090" providerId="AD"/>
  <p188:author id="{E68DBF29-173B-1EE4-E980-EBF86C79181A}" name="Editor" initials="AT" userId="Editor" providerId="None"/>
  <p188:author id="{3E8B4EC0-E327-F9F8-3B2E-DECEDB41071C}" name="Hannah Penton" initials="HP" userId="S::Penton@member.euroqol.org::ecb042f7-e0a3-407f-888d-a4800c5175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76650"/>
    <a:srgbClr val="004A6D"/>
    <a:srgbClr val="397875"/>
    <a:srgbClr val="C99712"/>
    <a:srgbClr val="80A5B6"/>
    <a:srgbClr val="AF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6186"/>
  </p:normalViewPr>
  <p:slideViewPr>
    <p:cSldViewPr snapToGrid="0">
      <p:cViewPr varScale="1">
        <p:scale>
          <a:sx n="91" d="100"/>
          <a:sy n="91" d="100"/>
        </p:scale>
        <p:origin x="1099" y="58"/>
      </p:cViewPr>
      <p:guideLst>
        <p:guide orient="horz" pos="1620"/>
        <p:guide pos="3379"/>
        <p:guide pos="1156"/>
        <p:guide pos="5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2" d="100"/>
          <a:sy n="172" d="100"/>
        </p:scale>
        <p:origin x="32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CAF7DCC-0CBA-C357-8B15-C0AD6C3EDC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6B4FD3-15EB-CED6-62C4-7740D9591A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65CC-6756-B64F-9786-6C35C6E5B593}" type="datetimeFigureOut">
              <a:rPr lang="nl-NL" smtClean="0"/>
              <a:t>20-7-2026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D8397F9-A4D3-8A27-DCDC-937A968F56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857157-DCB5-8D70-C45C-D527ECF81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D63B4-451E-704A-BDA9-C61A04E40C8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903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820D5-B546-A64F-AC8E-1322075E98A8}" type="datetimeFigureOut">
              <a:rPr lang="nl-NL" smtClean="0"/>
              <a:t>20-7-2026</a:t>
            </a:fld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E5536-74CA-AD4B-8DA3-027AE8027D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86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96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F3D8-1D0B-36E5-0863-3EBFBE85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9CAB9-348B-1900-4CC9-5A67AD724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F7A96-3665-A356-28C9-47EED033B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35D0-61DE-5B5F-8A95-9C986E54A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00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01EC-6C14-6090-0EFC-BC7F9FD3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4DAE8-82B2-3189-CD1B-D5AE2ADB2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2B23C-0D4C-BFFC-4AE4-8B4E3324D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B62F4-C32E-8F3C-E242-E77A3A6E3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612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9A5E1-CBF8-5695-E155-F3780C86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ACE16-55C3-EC8E-D767-765D2BAA2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E77B9-1B0A-B7CC-E926-7ABA86399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C9E8E-D494-2F49-77F9-FCC70A4ED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206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45D0-FDAC-1EA1-E736-582707A8C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B66C5-3B97-1FF7-9FE1-06DC2668A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AB45D-C929-2F95-831D-8029008A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1C6F1-95BB-8F11-5E0B-7DB8D02D9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97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9FD4-58F5-7DAE-4A90-BCC371AD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CE9D68-B033-8E0E-AF5E-356C72572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AA48D-0AB1-F3DB-8123-089785066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99E3-A378-A587-978B-8CBC330D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607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394F1-931C-4326-81A0-8DAC764FC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C6D1A-293B-31D2-E656-E6F0BD9D8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CDBE6-C58F-5F72-1A6E-DA058B0DE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4CEAC-C488-E946-E02C-60C9C367E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53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AE7AF-1B7A-622A-75F1-0DF93C89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BD77E-81EE-1FDA-BB57-921B435AE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6CC118-3626-3A76-CC60-065CBA0DA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D4F0F-EF26-4AAF-DABF-AA1C25228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956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804B6-5995-3619-9001-8FA42B67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105C2-74A0-EAC2-3C90-E09E3AA3E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33085-1A53-7935-D129-C38A4E9F8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2A2F-733A-6D27-F974-C355AD411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241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2E5C-D560-387F-0F8B-178F8BA4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4C781-501D-03ED-252B-BA5B96954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1FF1D-02CC-A717-AABF-4C4D127F9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45D36-99A3-B162-59BD-A1377C273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0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87A7E-0BC3-7944-92E5-CB5EDE8CD9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46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04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5B23-F652-14D8-9CE6-AB3C016C0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80553-43EB-CD5B-0F4C-6D864B059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3489F-5D1B-06A6-B5F4-8EF72E5F7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88BE6-70B5-760A-14B6-709F595C6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749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66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6B53C-DE79-C782-6750-95A963D94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C801D-2D91-CC76-95A8-F1D474B69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4957E-0DF4-68A8-7D43-F5CCB2287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E4603-4816-50C0-D428-1C351B4D2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008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6F982-75A7-8EC6-79B1-A9EAB38F3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5FE1EC-ADDA-F533-D8B2-A896CDC2D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F7B76-5D4D-7BE5-A7CF-1D3EA7686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7521E-29F5-F59D-1EA9-6CFC411D7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805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F4C7-AFB1-CD1C-DACE-808E34B45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E975C0-035C-489F-F11D-DC81D193B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BFD53-5958-ABF2-A649-23DDDE83A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29E63-0D5C-7BA0-BFE2-873FCE839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57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59310-1DDA-9B72-6276-EC81286E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439B9-D11E-B192-5DFA-9AEF5D595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C55D6-901A-0E40-D185-CC110D624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27BD5-07DB-968D-9F18-D35E07DFA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23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D682F-D07B-160C-BA78-6E96C857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9A57D-6DE4-5421-8295-15BEC8E3B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487F6-D574-DFBD-CFA1-F791C2A0B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DC9BB-468D-A7EA-5CBB-D84366A87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15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6192" y="2061448"/>
            <a:ext cx="6858000" cy="1241822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 err="1"/>
              <a:t>Klikken</a:t>
            </a:r>
            <a:r>
              <a:rPr lang="en-GB" dirty="0"/>
              <a:t> om de </a:t>
            </a:r>
            <a:r>
              <a:rPr lang="en-GB" dirty="0" err="1"/>
              <a:t>titel</a:t>
            </a:r>
            <a:r>
              <a:rPr lang="en-GB" dirty="0"/>
              <a:t> van het model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07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it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656000"/>
            <a:ext cx="6649974" cy="336055"/>
          </a:xfrm>
        </p:spPr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2732732"/>
            <a:ext cx="6649974" cy="169769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64317A-4911-F1D1-A671-A1D06914F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26944"/>
            <a:ext cx="6650037" cy="26394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397875"/>
                </a:solidFill>
              </a:defRPr>
            </a:lvl1pPr>
          </a:lstStyle>
          <a:p>
            <a:pPr lvl="0"/>
            <a:r>
              <a:rPr lang="en-GB"/>
              <a:t>Ondertitel</a:t>
            </a:r>
            <a:endParaRPr lang="en-GB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F2CA984-5059-FE87-527D-F7D888876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40461"/>
            <a:ext cx="6261977" cy="326563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>
                <a:solidFill>
                  <a:srgbClr val="004A6D"/>
                </a:solidFill>
              </a:defRPr>
            </a:lvl1pPr>
          </a:lstStyle>
          <a:p>
            <a:pPr lvl="0"/>
            <a:r>
              <a:rPr lang="en-GB"/>
              <a:t>Intro 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20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78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5376" y="804672"/>
            <a:ext cx="6649974" cy="463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5376" y="1369219"/>
            <a:ext cx="6649974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Klikken</a:t>
            </a:r>
            <a:r>
              <a:rPr lang="en-GB" dirty="0"/>
              <a:t> om de </a:t>
            </a:r>
            <a:r>
              <a:rPr lang="en-GB" dirty="0" err="1"/>
              <a:t>tekststijl</a:t>
            </a:r>
            <a:r>
              <a:rPr lang="en-GB" dirty="0"/>
              <a:t> van het model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/>
              <a:t>Tweede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7DC9B1B-A59F-EFF4-0AA3-AC6756569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CA5B98C3-C296-2E42-BED0-9B90356BF7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46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3" r:id="rId2"/>
    <p:sldLayoutId id="2147483684" r:id="rId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7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44000" indent="-144000" algn="l" defTabSz="685800" rtl="0" eaLnBrk="1" latinLnBrk="0" hangingPunct="1">
        <a:lnSpc>
          <a:spcPct val="90000"/>
        </a:lnSpc>
        <a:spcBef>
          <a:spcPts val="750"/>
        </a:spcBef>
        <a:buClr>
          <a:srgbClr val="397875"/>
        </a:buClr>
        <a:buSzPct val="125000"/>
        <a:buFont typeface="Wingdings" pitchFamily="2" charset="2"/>
        <a:buChar char="§"/>
        <a:defRPr sz="7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144000" indent="-14400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Apple Symbols" panose="02000000000000000000" pitchFamily="2" charset="-79"/>
        <a:buChar char="⏤"/>
        <a:defRPr sz="7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0" indent="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Wingdings" pitchFamily="2" charset="2"/>
        <a:buNone/>
        <a:defRPr sz="7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4000" indent="-14400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Wingdings" pitchFamily="2" charset="2"/>
        <a:buChar char="§"/>
        <a:defRPr sz="7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44000" indent="-14400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Wingdings" pitchFamily="2" charset="2"/>
        <a:buChar char="§"/>
        <a:defRPr sz="7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openxmlformats.org/officeDocument/2006/relationships/hyperlink" Target="https://euroqol.org/information-and-support/resources/educational-material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ser.euroqol.org/support?_gl=1*adxqs7*_ga*MTQ2MTQwODM3OC4xNzg0MTAwODg0*_ga_4570Q2H2K8*czE3ODQxMDA4ODQkbzEkZzAkdDE3ODQxMDA4ODkkajU1JGwwJGgw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://www.euroqol.org/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uroqol.org/register/obtain-eq-5d/available-version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11">
            <a:extLst>
              <a:ext uri="{FF2B5EF4-FFF2-40B4-BE49-F238E27FC236}">
                <a16:creationId xmlns:a16="http://schemas.microsoft.com/office/drawing/2014/main" id="{B5ACCA1D-DEC5-02E0-0428-BFDA4210F8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EQ-5D</a:t>
            </a:r>
          </a:p>
          <a:p>
            <a:r>
              <a:rPr lang="en-GB" sz="2400" dirty="0"/>
              <a:t>Core slide set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E3255B-65B6-E484-BB1B-544AA4578438}"/>
              </a:ext>
            </a:extLst>
          </p:cNvPr>
          <p:cNvSpPr txBox="1"/>
          <p:nvPr/>
        </p:nvSpPr>
        <p:spPr>
          <a:xfrm>
            <a:off x="0" y="4774168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July </a:t>
            </a:r>
            <a:r>
              <a:rPr lang="en-GB" sz="1200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40526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ED3A2-3890-11A5-29F3-05162A74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C2CACB-8AF2-72A2-771C-18A0A28D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487560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International use of the EQ-5D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66BE46-3E02-FC2F-D14E-B3B315F90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29" y="1181742"/>
            <a:ext cx="5909304" cy="3474198"/>
          </a:xfrm>
        </p:spPr>
        <p:txBody>
          <a:bodyPr>
            <a:noAutofit/>
          </a:bodyPr>
          <a:lstStyle/>
          <a:p>
            <a:r>
              <a:rPr lang="en-GB" sz="1600" dirty="0"/>
              <a:t>EQ-5D has been used in studies around the globe, with translations available in </a:t>
            </a:r>
            <a:r>
              <a:rPr lang="en-GB" sz="1600" b="1" dirty="0"/>
              <a:t>over 200 different languages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Careful translation</a:t>
            </a:r>
            <a:r>
              <a:rPr lang="en-GB" sz="1600" dirty="0"/>
              <a:t>, or even adaptation of items to make them culturally relevant, is critical. For, example trying to gain insight on physical functioning by asking about vacuuming wouldn’t be appropriate in many countries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GB" sz="1600" dirty="0"/>
              <a:t>The translation process, which needs to be </a:t>
            </a:r>
            <a:r>
              <a:rPr lang="en-GB" sz="1600" b="1" dirty="0"/>
              <a:t>endorsed by EuroQol</a:t>
            </a:r>
            <a:r>
              <a:rPr lang="en-GB" sz="1600" dirty="0"/>
              <a:t>,  needs to be rigorous and robust to ensure that the psychometric properties of the source instrument are not compromised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GB" sz="1600" dirty="0"/>
              <a:t>EuroQol uses a rigorous, standardised, state-of-the-art translation procedure that is based on </a:t>
            </a:r>
            <a:r>
              <a:rPr lang="en-GB" sz="1600" b="1" dirty="0">
                <a:solidFill>
                  <a:schemeClr val="accent3"/>
                </a:solidFill>
              </a:rPr>
              <a:t>internationally accepted guidelines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A8F4EE-ADEA-F89F-4E88-177D71D1CDA7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10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4B91A-0C13-1BDD-5D6B-38C5CDC2D70B}"/>
              </a:ext>
            </a:extLst>
          </p:cNvPr>
          <p:cNvSpPr txBox="1"/>
          <p:nvPr/>
        </p:nvSpPr>
        <p:spPr>
          <a:xfrm>
            <a:off x="1937982" y="4548218"/>
            <a:ext cx="691136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see the slide set and animation (available on the EuroQol website) ‘Translating PROMs for use around the world: the example of EQ-5D’ for further insight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C20C07-B4DB-68C4-C0D2-D6421F565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80" y="3592600"/>
            <a:ext cx="1339130" cy="810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A1845-6521-D752-2574-12EC773B9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333" y="1431112"/>
            <a:ext cx="1530667" cy="1523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4AF8B-A7BA-7376-F69D-914115366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09" y="487559"/>
            <a:ext cx="1705064" cy="191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3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B137-D6C5-978A-DE2A-AB6A3744A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6AFF2D-AEBD-C14C-4D86-4B4AE9A68593}"/>
              </a:ext>
            </a:extLst>
          </p:cNvPr>
          <p:cNvGrpSpPr/>
          <p:nvPr/>
        </p:nvGrpSpPr>
        <p:grpSpPr>
          <a:xfrm>
            <a:off x="2200636" y="3239270"/>
            <a:ext cx="6040573" cy="1232059"/>
            <a:chOff x="1647148" y="3320900"/>
            <a:chExt cx="6040573" cy="12320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8974AE-91D9-1B50-50CC-F81422A9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196" y="3320900"/>
              <a:ext cx="1485900" cy="1226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248EB6-A868-7B4F-2E6E-F35B916F1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1413" y="3339769"/>
              <a:ext cx="1176308" cy="1170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637284-E5EC-6597-7888-164A7098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8107" y="3362942"/>
              <a:ext cx="1126240" cy="11321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B31A86-996E-B368-775E-4DB239181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7148" y="3346088"/>
              <a:ext cx="1194234" cy="1206871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31C799F-AB90-35BD-4BF7-961F8348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487560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Studies using the EQ-5D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D99F43-99DB-6A56-2D81-6F3E5F49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2513" y="1109547"/>
            <a:ext cx="6931655" cy="2129723"/>
          </a:xfrm>
        </p:spPr>
        <p:txBody>
          <a:bodyPr>
            <a:noAutofit/>
          </a:bodyPr>
          <a:lstStyle/>
          <a:p>
            <a:r>
              <a:rPr lang="en-US" sz="1600" dirty="0"/>
              <a:t>EQ-5D is extensively used worldwide </a:t>
            </a:r>
          </a:p>
          <a:p>
            <a:r>
              <a:rPr lang="en-GB" sz="1600" dirty="0"/>
              <a:t>To date, it has been registered for use in more than</a:t>
            </a:r>
            <a:r>
              <a:rPr lang="en-US" sz="1600" dirty="0"/>
              <a:t> </a:t>
            </a:r>
            <a:r>
              <a:rPr lang="en-US" sz="1600" b="1" dirty="0"/>
              <a:t>65,000 studies</a:t>
            </a:r>
            <a:r>
              <a:rPr lang="en-US" altLang="en-US" sz="1600" baseline="30000" dirty="0">
                <a:solidFill>
                  <a:srgbClr val="5B616B"/>
                </a:solidFill>
                <a:latin typeface="BlinkMacSystemFont"/>
              </a:rPr>
              <a:t>1</a:t>
            </a:r>
            <a:endParaRPr lang="en-US" sz="1600" baseline="30000" dirty="0"/>
          </a:p>
          <a:p>
            <a:r>
              <a:rPr lang="en-US" sz="1600" dirty="0"/>
              <a:t>EQ-5D has been used in studies undertaken in many different settings, such as: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b="1" dirty="0"/>
              <a:t>Surveys </a:t>
            </a:r>
            <a:r>
              <a:rPr lang="en-GB" sz="1400" dirty="0"/>
              <a:t>of population health</a:t>
            </a:r>
            <a:endParaRPr lang="en-GB" sz="1400" strike="sngStrike" dirty="0"/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b="1" dirty="0"/>
              <a:t>Clinical trials </a:t>
            </a:r>
            <a:r>
              <a:rPr lang="en-GB" sz="1400" dirty="0"/>
              <a:t>to assess the impact of drugs or medical technologies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b="1" dirty="0"/>
              <a:t>Disease registries </a:t>
            </a:r>
            <a:r>
              <a:rPr lang="en-GB" sz="1400" dirty="0"/>
              <a:t>for large real-world studies on specific conditions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In </a:t>
            </a:r>
            <a:r>
              <a:rPr lang="en-GB" sz="1400" b="1" dirty="0"/>
              <a:t>clinical practice</a:t>
            </a:r>
            <a:r>
              <a:rPr lang="en-GB" sz="1400" dirty="0"/>
              <a:t>, to collect routine outcome measurements </a:t>
            </a:r>
            <a:endParaRPr lang="en-GB" sz="16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36A5E4-13D5-D1C1-C904-94D781E055A1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11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66F41-96CB-EFCF-1877-02636FBC7A9F}"/>
              </a:ext>
            </a:extLst>
          </p:cNvPr>
          <p:cNvSpPr txBox="1"/>
          <p:nvPr/>
        </p:nvSpPr>
        <p:spPr>
          <a:xfrm>
            <a:off x="1592505" y="6236850"/>
            <a:ext cx="51244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AC3DEA-50A0-A027-A26E-3E14066828E1}"/>
              </a:ext>
            </a:extLst>
          </p:cNvPr>
          <p:cNvSpPr txBox="1"/>
          <p:nvPr/>
        </p:nvSpPr>
        <p:spPr>
          <a:xfrm>
            <a:off x="882055" y="4926267"/>
            <a:ext cx="77041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Current data on file. Use of EQ-5D continues to grow (in 2015, i</a:t>
            </a:r>
            <a:r>
              <a:rPr lang="en-US" altLang="en-US" sz="800" dirty="0">
                <a:solidFill>
                  <a:schemeClr val="bg1"/>
                </a:solidFill>
                <a:latin typeface="BlinkMacSystemFont"/>
              </a:rPr>
              <a:t>t had been registered for use in 17,000 studies</a:t>
            </a:r>
            <a:r>
              <a:rPr lang="en-US" altLang="en-US" sz="800" baseline="30000" dirty="0">
                <a:solidFill>
                  <a:schemeClr val="bg1"/>
                </a:solidFill>
                <a:latin typeface="BlinkMacSystemFont"/>
              </a:rPr>
              <a:t>2</a:t>
            </a:r>
            <a:r>
              <a:rPr lang="en-US" altLang="en-US" sz="800" dirty="0">
                <a:solidFill>
                  <a:schemeClr val="bg1"/>
                </a:solidFill>
                <a:latin typeface="BlinkMacSystemFont"/>
              </a:rPr>
              <a:t>), 2.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Devlin and Brooks, Value in Hea</a:t>
            </a:r>
            <a:r>
              <a:rPr lang="en-US" altLang="en-US" sz="800" dirty="0">
                <a:solidFill>
                  <a:schemeClr val="bg1"/>
                </a:solidFill>
                <a:latin typeface="BlinkMacSystemFont"/>
              </a:rPr>
              <a:t>lth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2017 Apr;15(2):127-137)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4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2B11B-07E9-A1BA-1FF4-FE0C93AE7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B6A2F34-0B22-D9E1-A4DC-605FEBDF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003" y="2731302"/>
            <a:ext cx="1900377" cy="23048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999F56-0E70-BCE3-61E0-48C63627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63" y="358136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EQ-5D value sets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CB5D56-3047-AAE1-B615-F695F62B9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997" y="1259757"/>
            <a:ext cx="6304063" cy="3474198"/>
          </a:xfrm>
        </p:spPr>
        <p:txBody>
          <a:bodyPr>
            <a:noAutofit/>
          </a:bodyPr>
          <a:lstStyle/>
          <a:p>
            <a:r>
              <a:rPr lang="en-GB" sz="1400" dirty="0"/>
              <a:t>Scores from the EQ-5D can be translated into an overall number (often called a ‘utility value’ or an ‘index score’) using a </a:t>
            </a:r>
            <a:r>
              <a:rPr lang="en-GB" sz="1400" b="1" dirty="0">
                <a:solidFill>
                  <a:schemeClr val="accent2"/>
                </a:solidFill>
              </a:rPr>
              <a:t>value set</a:t>
            </a:r>
          </a:p>
          <a:p>
            <a:r>
              <a:rPr lang="en-GB" sz="1400" dirty="0"/>
              <a:t>A </a:t>
            </a:r>
            <a:r>
              <a:rPr lang="en-GB" sz="1400" b="1" dirty="0">
                <a:solidFill>
                  <a:schemeClr val="accent2"/>
                </a:solidFill>
              </a:rPr>
              <a:t>value set </a:t>
            </a:r>
            <a:r>
              <a:rPr lang="en-GB" sz="1400" dirty="0"/>
              <a:t>is the collection of utility values for </a:t>
            </a:r>
            <a:r>
              <a:rPr lang="en-GB" sz="1400" b="1" dirty="0">
                <a:solidFill>
                  <a:schemeClr val="accent1"/>
                </a:solidFill>
              </a:rPr>
              <a:t>ALL possible EQ-5D health states</a:t>
            </a:r>
          </a:p>
          <a:p>
            <a:r>
              <a:rPr lang="en-GB" sz="1400" dirty="0"/>
              <a:t>Utilities, when combined with length of time spent in a health state, help support the computation of quality adjusted life years (</a:t>
            </a:r>
            <a:r>
              <a:rPr lang="en-GB" sz="1400" b="1" dirty="0">
                <a:solidFill>
                  <a:schemeClr val="tx2"/>
                </a:solidFill>
              </a:rPr>
              <a:t>QALYs</a:t>
            </a:r>
            <a:r>
              <a:rPr lang="en-GB" sz="1400" dirty="0"/>
              <a:t>)</a:t>
            </a:r>
          </a:p>
          <a:p>
            <a:r>
              <a:rPr lang="en-GB" sz="1400" dirty="0"/>
              <a:t>QALYs are an essential element of cost-utility analysis, a key requirement                                                        for NICE and other </a:t>
            </a:r>
            <a:r>
              <a:rPr lang="en-GB" sz="1400" b="1" dirty="0">
                <a:solidFill>
                  <a:schemeClr val="accent3"/>
                </a:solidFill>
              </a:rPr>
              <a:t>health technology assessment </a:t>
            </a:r>
            <a:r>
              <a:rPr lang="en-GB" sz="1400" dirty="0"/>
              <a:t>bodies</a:t>
            </a:r>
          </a:p>
          <a:p>
            <a:r>
              <a:rPr lang="en-GB" sz="1400" dirty="0"/>
              <a:t>A value set is developed by undertaking </a:t>
            </a:r>
            <a:r>
              <a:rPr lang="en-GB" sz="1400" b="1" dirty="0"/>
              <a:t>valuation research*</a:t>
            </a:r>
            <a:r>
              <a:rPr lang="en-GB" sz="1400" dirty="0"/>
              <a:t> that measures people’s preferences with respect to health or, in other words, how health is valued</a:t>
            </a:r>
          </a:p>
          <a:p>
            <a:r>
              <a:rPr lang="en-GB" sz="1400" dirty="0"/>
              <a:t>Up-to-date country specific value sets are needed as </a:t>
            </a:r>
            <a:r>
              <a:rPr lang="en-GB" sz="1400" b="1" dirty="0">
                <a:solidFill>
                  <a:schemeClr val="accent2"/>
                </a:solidFill>
              </a:rPr>
              <a:t>preferences may differ                         </a:t>
            </a:r>
            <a:r>
              <a:rPr lang="en-GB" sz="1400" dirty="0"/>
              <a:t>across cultures and over time. A strength of the EQ-5D is that there are lots                      of value sets and new ones are regularly being added </a:t>
            </a:r>
          </a:p>
          <a:p>
            <a:endParaRPr lang="en-GB" sz="1400" dirty="0"/>
          </a:p>
          <a:p>
            <a:endParaRPr lang="en-GB" sz="1600" b="1" dirty="0"/>
          </a:p>
          <a:p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2230FD-F2F3-5B68-7AA6-354C087D1BD4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12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F3CC2-4CC2-12DB-03EB-5A3F568BEC86}"/>
              </a:ext>
            </a:extLst>
          </p:cNvPr>
          <p:cNvSpPr txBox="1"/>
          <p:nvPr/>
        </p:nvSpPr>
        <p:spPr>
          <a:xfrm>
            <a:off x="1592505" y="6236850"/>
            <a:ext cx="51244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66789-B686-E544-DC08-1CECD9179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773" y="886271"/>
            <a:ext cx="5497930" cy="260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A3FA00-A816-9D32-BF68-62F972237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02" y="358136"/>
            <a:ext cx="1199655" cy="1485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16CF2-16CA-D83F-057D-1B2732217BE7}"/>
              </a:ext>
            </a:extLst>
          </p:cNvPr>
          <p:cNvSpPr txBox="1"/>
          <p:nvPr/>
        </p:nvSpPr>
        <p:spPr>
          <a:xfrm>
            <a:off x="159656" y="2996856"/>
            <a:ext cx="1300949" cy="169277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4" indent="-100012" algn="ctr">
              <a:spcBef>
                <a:spcPts val="300"/>
              </a:spcBef>
              <a:buClr>
                <a:schemeClr val="accent2"/>
              </a:buClr>
            </a:pPr>
            <a:r>
              <a:rPr lang="en-GB" sz="800" dirty="0">
                <a:solidFill>
                  <a:schemeClr val="tx1"/>
                </a:solidFill>
              </a:rPr>
              <a:t>*Valuation studies involving participants from the general population. An </a:t>
            </a:r>
            <a:r>
              <a:rPr lang="en-GB" sz="800" b="1" dirty="0">
                <a:solidFill>
                  <a:schemeClr val="tx1"/>
                </a:solidFill>
              </a:rPr>
              <a:t>international valuation protocol </a:t>
            </a:r>
            <a:r>
              <a:rPr lang="en-GB" sz="800" dirty="0">
                <a:solidFill>
                  <a:schemeClr val="tx1"/>
                </a:solidFill>
              </a:rPr>
              <a:t>(called EQ-VT) is available to guide the design of valuation studies. This guidance has enabled teams from all over the world to create value sets and it helps to guarantee quality and consistency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8193D-288B-6861-049C-554198EAB216}"/>
              </a:ext>
            </a:extLst>
          </p:cNvPr>
          <p:cNvSpPr txBox="1"/>
          <p:nvPr/>
        </p:nvSpPr>
        <p:spPr>
          <a:xfrm>
            <a:off x="2231409" y="4387827"/>
            <a:ext cx="5393173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see the slide set and animation (available on the EuroQol website) on ‘EQ-5D value sets’ for further insight</a:t>
            </a:r>
          </a:p>
        </p:txBody>
      </p:sp>
    </p:spTree>
    <p:extLst>
      <p:ext uri="{BB962C8B-B14F-4D97-AF65-F5344CB8AC3E}">
        <p14:creationId xmlns:p14="http://schemas.microsoft.com/office/powerpoint/2010/main" val="3843124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BDBF0-8546-051A-4EEC-AA0259DA1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9A22F3-5ADE-EC72-B6B2-0089197E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63" y="492379"/>
            <a:ext cx="7003836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Using a value set – an example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D8B3FD-4330-65BA-1251-B650F7AA8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532" y="1313824"/>
            <a:ext cx="6829298" cy="2515851"/>
          </a:xfrm>
        </p:spPr>
        <p:txBody>
          <a:bodyPr>
            <a:noAutofit/>
          </a:bodyPr>
          <a:lstStyle/>
          <a:p>
            <a:r>
              <a:rPr lang="en-GB" sz="1600" dirty="0"/>
              <a:t>An </a:t>
            </a:r>
            <a:r>
              <a:rPr lang="en-GB" sz="1600" b="1" dirty="0">
                <a:solidFill>
                  <a:srgbClr val="D76650"/>
                </a:solidFill>
              </a:rPr>
              <a:t>example</a:t>
            </a:r>
            <a:r>
              <a:rPr lang="en-GB" sz="1600" dirty="0"/>
              <a:t> of how to use a value set……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Tom completes the EQ-5D-5L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His profile of responses is referred to as a health state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They represent a health state of 21234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By using the appropriate Value Set (in this case the one for the UK) this health state of 21234 translates to a utility value of 0.540</a:t>
            </a:r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F9AD71-C117-93B5-ACAB-12B9A365BAFC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13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03F5A-54D8-1D2A-268D-A3CCEA7F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802" y="1071715"/>
            <a:ext cx="458272" cy="572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862E7-6A45-8C92-CF9F-8BDF0EAA5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352" y="2651703"/>
            <a:ext cx="5711588" cy="23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0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F4FFD-C3E5-2BD2-2AAF-C7069635F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5CC7B1-90AE-3633-D284-BE76D8648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321" y="1396432"/>
            <a:ext cx="2110679" cy="15924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176CB8-DDE7-FF72-A74E-979BB443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62" y="492379"/>
            <a:ext cx="725920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EQ-5D and health technology assessment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115BF-F0E1-1A43-F98A-4E746F3AE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40" y="1042328"/>
            <a:ext cx="5600680" cy="3578291"/>
          </a:xfrm>
        </p:spPr>
        <p:txBody>
          <a:bodyPr>
            <a:noAutofit/>
          </a:bodyPr>
          <a:lstStyle/>
          <a:p>
            <a:r>
              <a:rPr lang="en-US" sz="1400" b="1" dirty="0"/>
              <a:t>Cost-utility analysis </a:t>
            </a:r>
            <a:r>
              <a:rPr lang="en-US" sz="1400" dirty="0"/>
              <a:t>(CUA) is a form of cost-effectiveness analysis that reports the incremental cost per quality-adjusted life-year (QALY) and is commonly used in health technology assessment (HTA) to understand whether a treatment offers value for money</a:t>
            </a:r>
          </a:p>
          <a:p>
            <a:r>
              <a:rPr lang="en-US" sz="1400" dirty="0"/>
              <a:t>Estimation of QALYs is often based on health state utility values determined using a </a:t>
            </a:r>
            <a:r>
              <a:rPr lang="en-US" sz="1400" b="1" dirty="0">
                <a:solidFill>
                  <a:schemeClr val="accent2"/>
                </a:solidFill>
              </a:rPr>
              <a:t>multi-attribute utility instrument </a:t>
            </a:r>
            <a:r>
              <a:rPr lang="en-US" sz="1400" dirty="0"/>
              <a:t>(MAUI) </a:t>
            </a:r>
          </a:p>
          <a:p>
            <a:r>
              <a:rPr lang="en-US" sz="1500" b="1" dirty="0">
                <a:solidFill>
                  <a:schemeClr val="accent3"/>
                </a:solidFill>
              </a:rPr>
              <a:t>EQ-5D is the most commonly cited MAUI</a:t>
            </a:r>
            <a:r>
              <a:rPr lang="en-US" sz="1500" dirty="0">
                <a:solidFill>
                  <a:schemeClr val="accent3"/>
                </a:solidFill>
              </a:rPr>
              <a:t> </a:t>
            </a:r>
            <a:r>
              <a:rPr lang="en-US" sz="1500" dirty="0"/>
              <a:t>in HTA guidelines</a:t>
            </a:r>
            <a:r>
              <a:rPr lang="en-US" sz="1500" baseline="30000" dirty="0"/>
              <a:t>1</a:t>
            </a:r>
            <a:r>
              <a:rPr lang="en-US" sz="1500" dirty="0"/>
              <a:t>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It is the </a:t>
            </a:r>
            <a:r>
              <a:rPr lang="en-GB" sz="1200" dirty="0">
                <a:solidFill>
                  <a:schemeClr val="accent3"/>
                </a:solidFill>
              </a:rPr>
              <a:t>preferred MAUI</a:t>
            </a:r>
            <a:r>
              <a:rPr lang="en-GB" sz="1200" dirty="0"/>
              <a:t>, or given as an example of a suitable</a:t>
            </a:r>
            <a:br>
              <a:rPr lang="en-GB" sz="1200" dirty="0"/>
            </a:br>
            <a:r>
              <a:rPr lang="en-GB" sz="1200" dirty="0"/>
              <a:t>MAUI, in </a:t>
            </a:r>
            <a:r>
              <a:rPr lang="en-GB" sz="1200" dirty="0">
                <a:solidFill>
                  <a:schemeClr val="accent3"/>
                </a:solidFill>
              </a:rPr>
              <a:t>85%</a:t>
            </a:r>
            <a:r>
              <a:rPr lang="en-GB" sz="1200" dirty="0"/>
              <a:t> of the pharmacoeconomic guidelines applied by</a:t>
            </a:r>
            <a:br>
              <a:rPr lang="en-GB" sz="1200" dirty="0"/>
            </a:br>
            <a:r>
              <a:rPr lang="en-GB" sz="1200" dirty="0"/>
              <a:t>HTA agencies for reimbursement or market access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The EQ-5D is cited in 29 guidelines, </a:t>
            </a:r>
            <a:r>
              <a:rPr lang="en-GB" sz="1200" dirty="0">
                <a:solidFill>
                  <a:schemeClr val="accent3"/>
                </a:solidFill>
              </a:rPr>
              <a:t>almost 3 times as often as the second most common MAUI </a:t>
            </a:r>
            <a:r>
              <a:rPr lang="en-GB" sz="1200" dirty="0"/>
              <a:t>which is mentioned in 11 guidelines</a:t>
            </a:r>
          </a:p>
          <a:p>
            <a:r>
              <a:rPr lang="en-US" sz="1500" dirty="0"/>
              <a:t>There are </a:t>
            </a:r>
            <a:r>
              <a:rPr lang="en-US" sz="1500" b="1" dirty="0">
                <a:solidFill>
                  <a:schemeClr val="accent2"/>
                </a:solidFill>
              </a:rPr>
              <a:t>many more value sets available for EQ-5D </a:t>
            </a:r>
            <a:r>
              <a:rPr lang="en-US" sz="1500" dirty="0"/>
              <a:t>as compared to other MAUIs 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US" sz="1200" dirty="0"/>
              <a:t>In a recent literature review </a:t>
            </a:r>
            <a:r>
              <a:rPr lang="en-US" sz="1200" dirty="0">
                <a:solidFill>
                  <a:schemeClr val="accent2"/>
                </a:solidFill>
              </a:rPr>
              <a:t>EQ-5D value sets accounted for three-quarters </a:t>
            </a:r>
            <a:r>
              <a:rPr lang="en-US" sz="1200" dirty="0"/>
              <a:t>(75.2%) </a:t>
            </a:r>
            <a:r>
              <a:rPr lang="en-US" sz="1200" dirty="0">
                <a:solidFill>
                  <a:schemeClr val="accent2"/>
                </a:solidFill>
              </a:rPr>
              <a:t>of all available value sets</a:t>
            </a:r>
            <a:r>
              <a:rPr lang="en-US" sz="1200" dirty="0"/>
              <a:t>, followed by SF-6D (20%), A-QoL (2.1%), HUI (1.4%) and QWB (1.4%)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  <a:p>
            <a:endParaRPr lang="en-US" sz="1500" dirty="0"/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2ED2DD-5869-21A5-F90D-621289939DC0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14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90CC3-1A9A-4066-F8DC-9B67D6FD9B0B}"/>
              </a:ext>
            </a:extLst>
          </p:cNvPr>
          <p:cNvSpPr txBox="1"/>
          <p:nvPr/>
        </p:nvSpPr>
        <p:spPr>
          <a:xfrm>
            <a:off x="1533041" y="4908436"/>
            <a:ext cx="70531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1. Kennedy-Martin et al. </a:t>
            </a:r>
            <a:r>
              <a:rPr kumimoji="0" lang="en-GB" altLang="en-US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Eur</a:t>
            </a: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 J Health Econ. 2020 Nov;21(8):1245-1257; 2. Thakumar et al. Value in Health. Volume 28, Issue S2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AC67CA-55FE-F66C-8447-5386B3BA7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780" y="2910985"/>
            <a:ext cx="1910686" cy="18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64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BFBC-5FE1-3CBB-2DB2-BF548D1D6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42A75A-9119-F235-6183-4137ECBF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84" y="551642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How to obtain EQ-5D for use in a study (1)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3EDAA5-C683-CB1A-D370-8C1851828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384" y="1106071"/>
            <a:ext cx="5787837" cy="3618037"/>
          </a:xfrm>
        </p:spPr>
        <p:txBody>
          <a:bodyPr>
            <a:noAutofit/>
          </a:bodyPr>
          <a:lstStyle/>
          <a:p>
            <a:r>
              <a:rPr lang="en-US" sz="1600" dirty="0"/>
              <a:t>Studies involving the EQ-5D need to be registered by completing the online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b="1" dirty="0"/>
              <a:t>EQ-5D registration form </a:t>
            </a:r>
            <a:r>
              <a:rPr lang="en-US" sz="1600" dirty="0"/>
              <a:t>at www.euroqol.org</a:t>
            </a:r>
            <a:endParaRPr lang="en-US" sz="1600" strike="sngStrike" dirty="0"/>
          </a:p>
          <a:p>
            <a:r>
              <a:rPr lang="en-US" sz="1600" dirty="0"/>
              <a:t>Registration takes about 10 minutes, and will ensure that the latest EQ-5D version is used</a:t>
            </a:r>
          </a:p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At the start of registering the system asks whether EQ-5D is being used for commercial or non-commercial use</a:t>
            </a:r>
            <a:r>
              <a:rPr lang="en-GB" sz="1600" dirty="0"/>
              <a:t>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The EuroQol Research Foundation does not charge a license fee for non-commercial use (research or non-research) of EQ-5D. Over 90% of all requests are provided for free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For commercial use a license fee is charged, registering is not associated with any commitment to purchase a license </a:t>
            </a:r>
          </a:p>
          <a:p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endParaRPr lang="en-GB" sz="1200" dirty="0"/>
          </a:p>
          <a:p>
            <a:pPr marL="0" indent="0">
              <a:buNone/>
            </a:pPr>
            <a:r>
              <a:rPr lang="en-GB" sz="1200" dirty="0"/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4AE321-6B62-9BA0-285A-15A7F8EC3786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15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43B71B-10B2-B3FA-882C-52AB1EA7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555" y="835393"/>
            <a:ext cx="1548427" cy="1180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50758D-746E-BCBE-385F-25F73CBD18DA}"/>
              </a:ext>
            </a:extLst>
          </p:cNvPr>
          <p:cNvSpPr txBox="1"/>
          <p:nvPr/>
        </p:nvSpPr>
        <p:spPr>
          <a:xfrm>
            <a:off x="2637255" y="4156941"/>
            <a:ext cx="489784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/>
              <a:t>Copyright for EQ-5D, its representations, and translations are managed by the EuroQol Research Foundation on behalf of the EuroQol Group Association. </a:t>
            </a:r>
            <a:r>
              <a:rPr lang="en-US" sz="800" dirty="0"/>
              <a:t>The EQ-5D should not be amended unless permission is obtained*</a:t>
            </a:r>
            <a:endParaRPr lang="en-GB" sz="8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00B1D-931A-4A6B-F594-107299F3F763}"/>
              </a:ext>
            </a:extLst>
          </p:cNvPr>
          <p:cNvSpPr txBox="1"/>
          <p:nvPr/>
        </p:nvSpPr>
        <p:spPr>
          <a:xfrm>
            <a:off x="577495" y="4936276"/>
            <a:ext cx="6037290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*EuroQol can discuss  options and next steps if a format is required that isn’t currently available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3B0071-BC79-CD51-F041-6A7CE5E9F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181"/>
            <a:ext cx="1737554" cy="1606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20A0F4-618A-7B2A-D8BB-4B86A18D3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495" y="3505461"/>
            <a:ext cx="987193" cy="936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0C01D5-67E2-F3C2-2EBE-2F5117D00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563" y="2244749"/>
            <a:ext cx="1335789" cy="12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5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2D9B1-DFDE-07EC-19D7-77333BF4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9E1C9D-417C-7D34-A36F-22493510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84" y="483676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How to obtain EQ-5D for use in a study (2)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4C01D9-DFA4-A424-DCDA-F3AFCD464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496" y="1144468"/>
            <a:ext cx="5434344" cy="3618037"/>
          </a:xfrm>
        </p:spPr>
        <p:txBody>
          <a:bodyPr>
            <a:noAutofit/>
          </a:bodyPr>
          <a:lstStyle/>
          <a:p>
            <a:r>
              <a:rPr lang="en-GB" sz="1500" dirty="0"/>
              <a:t>Study information (top-level) needs to be added during the registration process into an </a:t>
            </a:r>
            <a:r>
              <a:rPr lang="en-GB" sz="1500" b="1" dirty="0"/>
              <a:t>online form</a:t>
            </a:r>
          </a:p>
          <a:p>
            <a:r>
              <a:rPr lang="en-GB" sz="1500" dirty="0"/>
              <a:t>The required EQ-5D instrument, format and mode of administration, and language version all need to be selected as part of the registration process. </a:t>
            </a:r>
            <a:r>
              <a:rPr lang="en-GB" sz="1500" b="1" dirty="0">
                <a:solidFill>
                  <a:schemeClr val="accent3"/>
                </a:solidFill>
              </a:rPr>
              <a:t>There are over 2000 options available!</a:t>
            </a:r>
            <a:r>
              <a:rPr lang="en-GB" sz="1500" dirty="0"/>
              <a:t>*</a:t>
            </a:r>
          </a:p>
          <a:p>
            <a:r>
              <a:rPr lang="en-GB" sz="1500" dirty="0"/>
              <a:t>Once submitted ‘Terms of use’ for non-commercial use, or a ‘License agreement’ for commercial use will be </a:t>
            </a:r>
            <a:r>
              <a:rPr lang="en-GB" sz="1500" b="1" dirty="0">
                <a:solidFill>
                  <a:schemeClr val="accent2"/>
                </a:solidFill>
              </a:rPr>
              <a:t>sent over for signature </a:t>
            </a:r>
          </a:p>
          <a:p>
            <a:r>
              <a:rPr lang="en-GB" sz="1500" dirty="0"/>
              <a:t>A link to a </a:t>
            </a:r>
            <a:r>
              <a:rPr lang="en-GB" sz="1500" b="1" dirty="0"/>
              <a:t>personalised web portal </a:t>
            </a:r>
            <a:r>
              <a:rPr lang="en-GB" sz="1500" dirty="0"/>
              <a:t>(the EuroQol User Portal) containing the requested EQ-5D versions is then made available</a:t>
            </a:r>
            <a:endParaRPr lang="en-GB" sz="1500" dirty="0">
              <a:solidFill>
                <a:schemeClr val="accent2"/>
              </a:solidFill>
            </a:endParaRPr>
          </a:p>
          <a:p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endParaRPr lang="en-GB" sz="1200" dirty="0"/>
          </a:p>
          <a:p>
            <a:pPr marL="0" indent="0">
              <a:buNone/>
            </a:pPr>
            <a:r>
              <a:rPr lang="en-GB" sz="1200" dirty="0"/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3C5071-0853-DF49-0BA4-628CCF1993CF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16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DD13F4-1F34-D3B9-6C4D-4A5033AE4D74}"/>
              </a:ext>
            </a:extLst>
          </p:cNvPr>
          <p:cNvSpPr txBox="1"/>
          <p:nvPr/>
        </p:nvSpPr>
        <p:spPr>
          <a:xfrm>
            <a:off x="2635791" y="4273788"/>
            <a:ext cx="489784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/>
              <a:t>Copyright for EQ-5D, its representations, and translations are managed by the EuroQol Research Foundation on behalf of the EuroQol Group Association. </a:t>
            </a:r>
            <a:r>
              <a:rPr lang="en-US" sz="800" dirty="0"/>
              <a:t>The EQ-5D should not be amended unless permission is obtained</a:t>
            </a:r>
            <a:endParaRPr lang="en-GB" sz="8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9173F-9E90-9AD3-1EDF-97CFE0CECB68}"/>
              </a:ext>
            </a:extLst>
          </p:cNvPr>
          <p:cNvSpPr txBox="1"/>
          <p:nvPr/>
        </p:nvSpPr>
        <p:spPr>
          <a:xfrm>
            <a:off x="884569" y="4912668"/>
            <a:ext cx="6037290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*EuroQol can discuss  options and next steps if a format is required that isn’t currently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748B6-C952-398D-256E-1619EF58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155" y="2458837"/>
            <a:ext cx="1866046" cy="2712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063A4-9D89-B867-F7CA-C789FBD0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115" y="700435"/>
            <a:ext cx="2137938" cy="1622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BCCD9B-E6AF-E222-E27B-6A0C4B7AC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95" y="789339"/>
            <a:ext cx="1730278" cy="1106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1003D0-40FD-B97F-575E-8339AB546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27" y="2989209"/>
            <a:ext cx="1274695" cy="1106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89FEC8-BFB0-FC6D-A16A-8039348E2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75" y="2404813"/>
            <a:ext cx="1193921" cy="11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83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29E5-F311-38F8-CFC1-D241B7B2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13CF40-BB7C-1A69-4F78-59435840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6156">
            <a:off x="5063730" y="2918170"/>
            <a:ext cx="1272311" cy="1784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D349F-9C1E-079E-77C7-56FD55913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3771">
            <a:off x="1723726" y="3003232"/>
            <a:ext cx="2750868" cy="12865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AF64D5-5836-AD0D-B010-6872B2C1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98" y="622517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Further information on EQ-5D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C9D11-1A4C-88AC-9D06-37293FF85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736" y="1206516"/>
            <a:ext cx="6683115" cy="3618037"/>
          </a:xfrm>
        </p:spPr>
        <p:txBody>
          <a:bodyPr>
            <a:noAutofit/>
          </a:bodyPr>
          <a:lstStyle/>
          <a:p>
            <a:r>
              <a:rPr lang="en-GB" sz="1300" dirty="0"/>
              <a:t>The </a:t>
            </a:r>
            <a:r>
              <a:rPr lang="en-GB" sz="1300" b="1" dirty="0">
                <a:solidFill>
                  <a:schemeClr val="accent3"/>
                </a:solidFill>
              </a:rPr>
              <a:t>EuroQol website </a:t>
            </a:r>
            <a:r>
              <a:rPr lang="en-GB" sz="1300" dirty="0"/>
              <a:t>(</a:t>
            </a:r>
            <a:r>
              <a:rPr lang="en-GB" sz="13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www.euroqol.org</a:t>
            </a:r>
            <a:r>
              <a:rPr lang="en-GB" sz="1300" dirty="0"/>
              <a:t>) contains a wealth of information on EQ-5D instruments, and includes links to several open-access books  </a:t>
            </a:r>
          </a:p>
          <a:p>
            <a:r>
              <a:rPr lang="en-GB" sz="1300" dirty="0"/>
              <a:t>If you wish to </a:t>
            </a:r>
            <a:r>
              <a:rPr lang="en-GB" sz="1300" b="1" dirty="0">
                <a:solidFill>
                  <a:schemeClr val="accent2"/>
                </a:solidFill>
              </a:rPr>
              <a:t>speak to someone, </a:t>
            </a:r>
            <a:r>
              <a:rPr lang="en-GB" sz="1300" dirty="0"/>
              <a:t>contact the EuroQol office on </a:t>
            </a:r>
            <a:r>
              <a:rPr lang="en-GB" sz="1300" b="1" dirty="0">
                <a:solidFill>
                  <a:schemeClr val="accent2"/>
                </a:solidFill>
              </a:rPr>
              <a:t>+31 (0)88 2026890 </a:t>
            </a:r>
            <a:r>
              <a:rPr lang="en-GB" sz="1300" dirty="0">
                <a:solidFill>
                  <a:schemeClr val="accent1"/>
                </a:solidFill>
              </a:rPr>
              <a:t>or complete the ‘support form’ at: </a:t>
            </a:r>
            <a:r>
              <a:rPr lang="en-GB" sz="1300" b="1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EuroQol Support Form</a:t>
            </a:r>
            <a:endParaRPr lang="en-GB" sz="1300" b="1" dirty="0">
              <a:solidFill>
                <a:schemeClr val="accent2"/>
              </a:solidFill>
            </a:endParaRPr>
          </a:p>
          <a:p>
            <a:r>
              <a:rPr lang="en-GB" sz="1300" b="1" dirty="0">
                <a:solidFill>
                  <a:schemeClr val="bg1">
                    <a:lumMod val="50000"/>
                  </a:schemeClr>
                </a:solidFill>
              </a:rPr>
              <a:t>User guides </a:t>
            </a:r>
            <a:r>
              <a:rPr lang="en-GB" sz="1300" dirty="0"/>
              <a:t>provide guidance on how to use and analyse EQ-5D data </a:t>
            </a:r>
          </a:p>
          <a:p>
            <a:r>
              <a:rPr lang="en-GB" sz="1300" b="1" dirty="0"/>
              <a:t>Animated videos and slide decks </a:t>
            </a:r>
            <a:r>
              <a:rPr lang="en-GB" sz="1300" dirty="0"/>
              <a:t>provide accessible and quick overviews across a number of useful topics, click here to access: </a:t>
            </a:r>
            <a:r>
              <a:rPr lang="en-GB" sz="13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Educational Material - EuroQol</a:t>
            </a:r>
            <a:r>
              <a:rPr lang="en-GB" sz="1300" b="1" dirty="0"/>
              <a:t> </a:t>
            </a:r>
          </a:p>
          <a:p>
            <a:endParaRPr lang="en-GB" sz="1200" dirty="0"/>
          </a:p>
          <a:p>
            <a:endParaRPr lang="en-GB" sz="1200" dirty="0">
              <a:solidFill>
                <a:schemeClr val="accent2"/>
              </a:solidFill>
            </a:endParaRPr>
          </a:p>
          <a:p>
            <a:endParaRPr lang="en-GB" sz="1200" dirty="0">
              <a:solidFill>
                <a:schemeClr val="accent2"/>
              </a:solidFill>
            </a:endParaRPr>
          </a:p>
          <a:p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endParaRPr lang="en-GB" sz="1200" dirty="0"/>
          </a:p>
          <a:p>
            <a:pPr marL="0" indent="0">
              <a:buNone/>
            </a:pPr>
            <a:r>
              <a:rPr lang="en-GB" sz="1200" dirty="0"/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2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CED143-A5F3-664D-0BC5-DB67B7386887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17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7" name="Picture 6" descr="User guide EQ-5D-5L">
            <a:extLst>
              <a:ext uri="{FF2B5EF4-FFF2-40B4-BE49-F238E27FC236}">
                <a16:creationId xmlns:a16="http://schemas.microsoft.com/office/drawing/2014/main" id="{FE8C5313-6988-A857-C313-A11391E3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164">
            <a:off x="4156327" y="3201459"/>
            <a:ext cx="994867" cy="140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05085-C860-F5F3-58A2-5B8F75026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6680" y="3167458"/>
            <a:ext cx="2633301" cy="1497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5A2E8-0AEE-6E99-5DB5-A3E6B0AE3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95407">
            <a:off x="2042141" y="3256700"/>
            <a:ext cx="887637" cy="1295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7E5487-FE8F-5926-B4DC-CD1F59C682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3330" y="184976"/>
            <a:ext cx="1548427" cy="1180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B230B9-E77D-8027-DEAE-0912001BC7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78445">
            <a:off x="3105790" y="3283591"/>
            <a:ext cx="885857" cy="13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8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390F3-BD5D-CAB8-F3FE-AB513D25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m_-8090218162346277487m_-1946412034283128064m_7778308835059241163m_2350016121528046577_x0000_i1027">
            <a:extLst>
              <a:ext uri="{FF2B5EF4-FFF2-40B4-BE49-F238E27FC236}">
                <a16:creationId xmlns:a16="http://schemas.microsoft.com/office/drawing/2014/main" id="{AE8BC4A9-2B2D-F2C3-0332-28F213A3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14" y="3125336"/>
            <a:ext cx="2472492" cy="145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E6A9A7-F0FA-2212-455F-EAD534F4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794" y="451436"/>
            <a:ext cx="7003836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In summary…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B6B5C9-0F49-048C-EA9A-944412925763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18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A2E33FE-00C9-4233-1B6F-283385EFA342}"/>
              </a:ext>
            </a:extLst>
          </p:cNvPr>
          <p:cNvSpPr txBox="1">
            <a:spLocks/>
          </p:cNvSpPr>
          <p:nvPr/>
        </p:nvSpPr>
        <p:spPr>
          <a:xfrm>
            <a:off x="1718859" y="991371"/>
            <a:ext cx="5200556" cy="370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44000" indent="-144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Apple Symbols" panose="02000000000000000000" pitchFamily="2" charset="-79"/>
              <a:buChar char="⏤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None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The </a:t>
            </a: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EQ-5D family of instruments </a:t>
            </a:r>
            <a:r>
              <a:rPr lang="en-GB" sz="1600" dirty="0"/>
              <a:t>are widely used to describe and value health related quality of life (HRQoL) and have been used in a wide range of conditions and populations </a:t>
            </a:r>
          </a:p>
          <a:p>
            <a:r>
              <a:rPr lang="en-GB" sz="1600" dirty="0"/>
              <a:t>As </a:t>
            </a:r>
            <a:r>
              <a:rPr lang="en-GB" sz="1600" b="1" dirty="0"/>
              <a:t>short, simple and reliable </a:t>
            </a:r>
            <a:r>
              <a:rPr lang="en-GB" sz="1600" dirty="0"/>
              <a:t>measures EQ-5D instruments are practical to use in studies, and they are available in over </a:t>
            </a:r>
            <a:r>
              <a:rPr lang="en-GB" sz="1600" b="1" dirty="0">
                <a:solidFill>
                  <a:schemeClr val="accent1"/>
                </a:solidFill>
              </a:rPr>
              <a:t>200 languages</a:t>
            </a:r>
          </a:p>
          <a:p>
            <a:r>
              <a:rPr lang="en-GB" sz="1600" dirty="0"/>
              <a:t>EQ-5D has been </a:t>
            </a:r>
            <a:r>
              <a:rPr lang="en-GB" sz="1600" b="1" dirty="0">
                <a:solidFill>
                  <a:schemeClr val="accent3"/>
                </a:solidFill>
              </a:rPr>
              <a:t>used in studies and real-world settings for over 35 years</a:t>
            </a:r>
            <a:r>
              <a:rPr lang="en-GB" sz="1600" dirty="0"/>
              <a:t>, the findings help inform decision making by healthcare authorities and providers</a:t>
            </a:r>
          </a:p>
          <a:p>
            <a:r>
              <a:rPr lang="en-GB" sz="1600" dirty="0"/>
              <a:t>Many </a:t>
            </a:r>
            <a:r>
              <a:rPr lang="en-GB" sz="1600" b="1" dirty="0">
                <a:solidFill>
                  <a:schemeClr val="accent2"/>
                </a:solidFill>
              </a:rPr>
              <a:t>HTA organisations recommend </a:t>
            </a:r>
            <a:r>
              <a:rPr lang="en-GB" sz="1600" dirty="0"/>
              <a:t>the use of EQ-5D in the appraisal of drugs and medical technologies</a:t>
            </a:r>
          </a:p>
          <a:p>
            <a:r>
              <a:rPr lang="en-GB" sz="1600" b="1" dirty="0"/>
              <a:t>EQ-5D is easily downloaded </a:t>
            </a:r>
            <a:r>
              <a:rPr lang="en-GB" sz="1600" dirty="0"/>
              <a:t>from the EuroQol website,           in 90% of cases its use is free </a:t>
            </a:r>
          </a:p>
          <a:p>
            <a:endParaRPr lang="en-GB" sz="1600" dirty="0"/>
          </a:p>
          <a:p>
            <a:endParaRPr lang="en-GB" sz="1600" dirty="0"/>
          </a:p>
          <a:p>
            <a:pPr marL="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9CB95-48E0-FCB1-DFFC-E90D0F5AE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326" y="451436"/>
            <a:ext cx="2768224" cy="1810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EAF550-CE52-3301-5853-73D30C16B897}"/>
              </a:ext>
            </a:extLst>
          </p:cNvPr>
          <p:cNvSpPr txBox="1"/>
          <p:nvPr/>
        </p:nvSpPr>
        <p:spPr>
          <a:xfrm>
            <a:off x="2060811" y="4584342"/>
            <a:ext cx="587413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see the animation ‘Explaining EQ-5D in about two-and-a-half minutes’ for a summary of EQ-5D (available on the EuroQol website)</a:t>
            </a:r>
          </a:p>
        </p:txBody>
      </p:sp>
    </p:spTree>
    <p:extLst>
      <p:ext uri="{BB962C8B-B14F-4D97-AF65-F5344CB8AC3E}">
        <p14:creationId xmlns:p14="http://schemas.microsoft.com/office/powerpoint/2010/main" val="2474625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1587-EDB0-418C-9A54-8501F6B42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12" y="1281947"/>
            <a:ext cx="6746304" cy="1503088"/>
          </a:xfrm>
        </p:spPr>
        <p:txBody>
          <a:bodyPr>
            <a:noAutofit/>
          </a:bodyPr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1600" dirty="0"/>
              <a:t>This slide deck was developed by the </a:t>
            </a:r>
            <a:r>
              <a:rPr lang="en-GB" sz="16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1600" dirty="0"/>
              <a:t>Including the copyright line </a:t>
            </a:r>
            <a:r>
              <a:rPr lang="en-GB" sz="16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16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1600" dirty="0"/>
              <a:t>Neither this presentation nor any of its parts may be sold, distributed or modified for commercial gain 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7B819CF4-BADE-0215-BF2E-0B85AF171B3C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19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960DBC2-566F-AE81-B171-D0ED65F3A5B6}"/>
              </a:ext>
            </a:extLst>
          </p:cNvPr>
          <p:cNvSpPr txBox="1">
            <a:spLocks/>
          </p:cNvSpPr>
          <p:nvPr/>
        </p:nvSpPr>
        <p:spPr>
          <a:xfrm>
            <a:off x="1839912" y="519308"/>
            <a:ext cx="7088188" cy="305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 dirty="0"/>
              <a:t>Copyright information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70E0B51-AB00-69B4-A4A3-3350FCE8A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6274" b="5332"/>
          <a:stretch/>
        </p:blipFill>
        <p:spPr>
          <a:xfrm>
            <a:off x="5901548" y="1305304"/>
            <a:ext cx="3261815" cy="20324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A206F1-B77C-A0A0-66B1-B16D06EF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36" y="614843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Content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3492D9-24FC-54CA-C48D-CEE164935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544" y="1194944"/>
            <a:ext cx="7088188" cy="3714340"/>
          </a:xfrm>
        </p:spPr>
        <p:txBody>
          <a:bodyPr>
            <a:noAutofit/>
          </a:bodyPr>
          <a:lstStyle/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EQ-5D overview </a:t>
            </a:r>
          </a:p>
          <a:p>
            <a:pPr marL="881063" lvl="6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Various slides on versions, formats, use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Scientific support for the EQ-5D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International use of the EQ-5D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Studies using the EQ-5D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EQ-5D value sets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EQ-5D and health technology assessment (HTA)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How to obtain EQ-5D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Useful resources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Copyright information*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4A6C5AA-6AF2-DA1C-4EA8-D990F52D9BFA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2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DF7AD-EE91-8195-C14E-C335E34C9027}"/>
              </a:ext>
            </a:extLst>
          </p:cNvPr>
          <p:cNvSpPr txBox="1"/>
          <p:nvPr/>
        </p:nvSpPr>
        <p:spPr>
          <a:xfrm>
            <a:off x="1229406" y="4893102"/>
            <a:ext cx="2573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*Copyright information also provided in slide note pages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7EF21-9DC9-3664-1E44-F534D12C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504" y="534522"/>
            <a:ext cx="2019240" cy="13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9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D492F-90DE-691D-C343-EECEE551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E9757-D986-5B21-1DFF-8E8B6608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99" y="2811558"/>
            <a:ext cx="3483201" cy="20367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C3A444-C93E-256F-BFAB-2A5DBF1A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23" y="538254"/>
            <a:ext cx="7451677" cy="48532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The EQ-5D – </a:t>
            </a:r>
            <a:r>
              <a:rPr lang="en-GB" sz="1600" b="1" dirty="0">
                <a:solidFill>
                  <a:schemeClr val="accent1"/>
                </a:solidFill>
              </a:rPr>
              <a:t>One of the world’s most popular measures of health outcomes</a:t>
            </a:r>
            <a:br>
              <a:rPr lang="en-GB" sz="2800" b="1" dirty="0">
                <a:solidFill>
                  <a:schemeClr val="accent1"/>
                </a:solidFill>
              </a:rPr>
            </a:br>
            <a:r>
              <a:rPr lang="en-GB" sz="2800" b="1" dirty="0">
                <a:solidFill>
                  <a:schemeClr val="accent1"/>
                </a:solidFill>
              </a:rPr>
              <a:t>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B25463-16C4-2919-7DF7-D7CBA4F7D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527" y="1147593"/>
            <a:ext cx="6848154" cy="3700693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EQ-5D instruments </a:t>
            </a:r>
            <a:r>
              <a:rPr lang="en-GB" sz="1600" dirty="0"/>
              <a:t>are widely used to describe and value health related quality of life (HRQoL) </a:t>
            </a:r>
          </a:p>
          <a:p>
            <a:r>
              <a:rPr lang="en-GB" sz="1600" dirty="0"/>
              <a:t>As </a:t>
            </a:r>
            <a:r>
              <a:rPr lang="en-GB" sz="1600" b="1" dirty="0"/>
              <a:t>short, simple and reliable </a:t>
            </a:r>
            <a:r>
              <a:rPr lang="en-GB" sz="1600" dirty="0"/>
              <a:t>measures EQ-5D instruments are practical to use in studies</a:t>
            </a:r>
          </a:p>
          <a:p>
            <a:r>
              <a:rPr lang="en-GB" sz="1600" dirty="0"/>
              <a:t>There are two adult versions (</a:t>
            </a:r>
            <a:r>
              <a:rPr lang="en-GB" sz="1600" b="1" dirty="0">
                <a:solidFill>
                  <a:schemeClr val="accent2"/>
                </a:solidFill>
              </a:rPr>
              <a:t>EQ-5D-3L, EQ-5D-5L</a:t>
            </a:r>
            <a:r>
              <a:rPr lang="en-GB" sz="1600" dirty="0"/>
              <a:t>) and two youth versions (</a:t>
            </a:r>
            <a:r>
              <a:rPr lang="en-GB" sz="1600" b="1" dirty="0">
                <a:solidFill>
                  <a:schemeClr val="accent2"/>
                </a:solidFill>
              </a:rPr>
              <a:t>EQ-5D-Y-3L, EQ-5D-Y-5L</a:t>
            </a:r>
            <a:r>
              <a:rPr lang="en-GB" sz="1600" dirty="0">
                <a:solidFill>
                  <a:schemeClr val="accent2"/>
                </a:solidFill>
              </a:rPr>
              <a:t>) </a:t>
            </a:r>
          </a:p>
          <a:p>
            <a:r>
              <a:rPr lang="en-GB" sz="1600" dirty="0"/>
              <a:t>HRQoL is measured across the same </a:t>
            </a:r>
            <a:r>
              <a:rPr lang="en-GB" sz="1600" b="1" dirty="0">
                <a:solidFill>
                  <a:schemeClr val="accent2"/>
                </a:solidFill>
              </a:rPr>
              <a:t>5                                                                       dimensions </a:t>
            </a:r>
            <a:r>
              <a:rPr lang="en-GB" sz="1600" dirty="0"/>
              <a:t>in all EQ-5D instruments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Mobility 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Self-care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Usual activities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Pain &amp; discomfort 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Anxiety &amp; depression</a:t>
            </a:r>
          </a:p>
          <a:p>
            <a:pPr marL="0" lvl="4" indent="-1384762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55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93DC61C7-8544-1FC9-1DA8-A86EA77DCC7A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3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32B65-5B7D-DC08-41CB-681A604A9172}"/>
              </a:ext>
            </a:extLst>
          </p:cNvPr>
          <p:cNvSpPr txBox="1"/>
          <p:nvPr/>
        </p:nvSpPr>
        <p:spPr>
          <a:xfrm>
            <a:off x="1804527" y="4434555"/>
            <a:ext cx="410495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chemeClr val="accent1"/>
                </a:solidFill>
              </a:rPr>
              <a:t>EQ-5D is developed by the EuroQol Group, an international network of researchers, and made available for use by the EuroQol Research Foundation</a:t>
            </a:r>
          </a:p>
        </p:txBody>
      </p:sp>
    </p:spTree>
    <p:extLst>
      <p:ext uri="{BB962C8B-B14F-4D97-AF65-F5344CB8AC3E}">
        <p14:creationId xmlns:p14="http://schemas.microsoft.com/office/powerpoint/2010/main" val="194561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4CB92-0EB1-AF02-EFC5-427E23EA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42" y="575962"/>
            <a:ext cx="6649974" cy="463344"/>
          </a:xfrm>
        </p:spPr>
        <p:txBody>
          <a:bodyPr>
            <a:noAutofit/>
          </a:bodyPr>
          <a:lstStyle/>
          <a:p>
            <a:r>
              <a:rPr lang="en-GB" sz="2800" b="1" dirty="0"/>
              <a:t>All four EQ-5D instruments have two parts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F4F2E-1820-25E5-2DA5-F4550AAD6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2839">
            <a:off x="2474649" y="1470821"/>
            <a:ext cx="1707538" cy="2495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66434-431A-2BC6-5705-48407E6D2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9001">
            <a:off x="6603399" y="1564653"/>
            <a:ext cx="1704324" cy="2477960"/>
          </a:xfrm>
          <a:prstGeom prst="rect">
            <a:avLst/>
          </a:prstGeom>
        </p:spPr>
      </p:pic>
      <p:sp>
        <p:nvSpPr>
          <p:cNvPr id="10" name="Callout: Right Arrow 2">
            <a:extLst>
              <a:ext uri="{FF2B5EF4-FFF2-40B4-BE49-F238E27FC236}">
                <a16:creationId xmlns:a16="http://schemas.microsoft.com/office/drawing/2014/main" id="{5968202C-6166-7B30-14E9-08FEAAC36E2B}"/>
              </a:ext>
            </a:extLst>
          </p:cNvPr>
          <p:cNvSpPr/>
          <p:nvPr/>
        </p:nvSpPr>
        <p:spPr>
          <a:xfrm>
            <a:off x="475694" y="1392644"/>
            <a:ext cx="1912753" cy="2264956"/>
          </a:xfrm>
          <a:prstGeom prst="rightArrowCallou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00" dirty="0"/>
          </a:p>
          <a:p>
            <a:pPr algn="ctr"/>
            <a:r>
              <a:rPr lang="en-GB" sz="1200" dirty="0"/>
              <a:t>A short </a:t>
            </a:r>
            <a:r>
              <a:rPr lang="en-GB" sz="1200" b="1" dirty="0"/>
              <a:t>descriptive system questionnaire </a:t>
            </a:r>
            <a:r>
              <a:rPr lang="en-GB" sz="1200" dirty="0"/>
              <a:t>where respondents indicate their current health status on 5 dimensions of health</a:t>
            </a:r>
          </a:p>
          <a:p>
            <a:pPr algn="ctr"/>
            <a:endParaRPr lang="en-GB" sz="1200" dirty="0"/>
          </a:p>
        </p:txBody>
      </p:sp>
      <p:sp>
        <p:nvSpPr>
          <p:cNvPr id="11" name="Callout: Right Arrow 8">
            <a:extLst>
              <a:ext uri="{FF2B5EF4-FFF2-40B4-BE49-F238E27FC236}">
                <a16:creationId xmlns:a16="http://schemas.microsoft.com/office/drawing/2014/main" id="{C2F70354-9BD4-C202-42D6-C446857B0469}"/>
              </a:ext>
            </a:extLst>
          </p:cNvPr>
          <p:cNvSpPr/>
          <p:nvPr/>
        </p:nvSpPr>
        <p:spPr>
          <a:xfrm>
            <a:off x="4678681" y="1801504"/>
            <a:ext cx="1887204" cy="1962776"/>
          </a:xfrm>
          <a:prstGeom prst="right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00" dirty="0"/>
          </a:p>
          <a:p>
            <a:pPr algn="ctr"/>
            <a:r>
              <a:rPr lang="en-GB" sz="1200" dirty="0"/>
              <a:t>…and a </a:t>
            </a:r>
            <a:r>
              <a:rPr lang="en-GB" sz="1200" b="1" dirty="0"/>
              <a:t>visual analogue scale </a:t>
            </a:r>
            <a:r>
              <a:rPr lang="en-GB" sz="1200" dirty="0"/>
              <a:t>which is used to obtain a global rating of the respondents self-perceived health status  </a:t>
            </a:r>
          </a:p>
          <a:p>
            <a:pPr algn="ctr"/>
            <a:r>
              <a:rPr lang="en-GB" sz="1200" dirty="0"/>
              <a:t>(EQ VAS)</a:t>
            </a:r>
            <a:endParaRPr lang="en-GB" sz="1200" b="1" baseline="30000" dirty="0"/>
          </a:p>
          <a:p>
            <a:pPr algn="ctr"/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7187B7-3B6C-2165-D492-50EFA5BA3416}"/>
              </a:ext>
            </a:extLst>
          </p:cNvPr>
          <p:cNvSpPr txBox="1"/>
          <p:nvPr/>
        </p:nvSpPr>
        <p:spPr>
          <a:xfrm>
            <a:off x="2861999" y="1127616"/>
            <a:ext cx="478757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Segoe UI" panose="020B0502040204020203" pitchFamily="34" charset="0"/>
              </a:rPr>
              <a:t>B</a:t>
            </a:r>
            <a:r>
              <a:rPr lang="en-GB" sz="1400" b="1" dirty="0">
                <a:effectLst/>
                <a:latin typeface="Segoe UI" panose="020B0502040204020203" pitchFamily="34" charset="0"/>
              </a:rPr>
              <a:t>oth parts </a:t>
            </a:r>
            <a:r>
              <a:rPr lang="en-GB" sz="1400" dirty="0">
                <a:effectLst/>
                <a:latin typeface="Segoe UI" panose="020B0502040204020203" pitchFamily="34" charset="0"/>
              </a:rPr>
              <a:t>of EQ-5D are </a:t>
            </a:r>
            <a:r>
              <a:rPr lang="en-GB" sz="1400" b="1" dirty="0">
                <a:effectLst/>
                <a:latin typeface="Segoe UI" panose="020B0502040204020203" pitchFamily="34" charset="0"/>
              </a:rPr>
              <a:t>integral</a:t>
            </a:r>
            <a:r>
              <a:rPr lang="en-GB" sz="1400" dirty="0">
                <a:effectLst/>
                <a:latin typeface="Segoe UI" panose="020B0502040204020203" pitchFamily="34" charset="0"/>
              </a:rPr>
              <a:t> and should always be administered together</a:t>
            </a:r>
            <a:endParaRPr lang="en-GB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D88AC-0400-90F6-5045-D141AB23F368}"/>
              </a:ext>
            </a:extLst>
          </p:cNvPr>
          <p:cNvSpPr txBox="1"/>
          <p:nvPr/>
        </p:nvSpPr>
        <p:spPr>
          <a:xfrm>
            <a:off x="1937982" y="4548218"/>
            <a:ext cx="6911360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see the animations on the descriptive system and EQ-VAS (both available on the EuroQol website) </a:t>
            </a:r>
          </a:p>
        </p:txBody>
      </p:sp>
    </p:spTree>
    <p:extLst>
      <p:ext uri="{BB962C8B-B14F-4D97-AF65-F5344CB8AC3E}">
        <p14:creationId xmlns:p14="http://schemas.microsoft.com/office/powerpoint/2010/main" val="348148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DF719-FC3C-C54C-9E76-B3F78A3B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2A11AF-64E6-4081-B382-D396F2B6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406960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EQ-5D versions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1F59A5-575B-8AA4-C0E6-0A1D493F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29" y="996125"/>
            <a:ext cx="5668817" cy="3258810"/>
          </a:xfrm>
        </p:spPr>
        <p:txBody>
          <a:bodyPr>
            <a:noAutofit/>
          </a:bodyPr>
          <a:lstStyle/>
          <a:p>
            <a:r>
              <a:rPr lang="en-GB" sz="1600" dirty="0"/>
              <a:t>There are </a:t>
            </a:r>
            <a:r>
              <a:rPr lang="en-GB" sz="1600" b="1" dirty="0">
                <a:solidFill>
                  <a:schemeClr val="accent3"/>
                </a:solidFill>
              </a:rPr>
              <a:t>four different EQ-5D instruments </a:t>
            </a:r>
          </a:p>
          <a:p>
            <a:r>
              <a:rPr lang="en-GB" sz="1600" dirty="0"/>
              <a:t>They </a:t>
            </a:r>
            <a:r>
              <a:rPr lang="en-GB" sz="1600" b="1" dirty="0">
                <a:solidFill>
                  <a:schemeClr val="accent2"/>
                </a:solidFill>
              </a:rPr>
              <a:t>differ in the population </a:t>
            </a:r>
            <a:r>
              <a:rPr lang="en-GB" sz="1600" dirty="0"/>
              <a:t>they should be used in, and the number of </a:t>
            </a:r>
            <a:r>
              <a:rPr lang="en-GB" sz="1600" b="1" dirty="0">
                <a:solidFill>
                  <a:schemeClr val="accent2"/>
                </a:solidFill>
              </a:rPr>
              <a:t>levels of severity </a:t>
            </a:r>
            <a:r>
              <a:rPr lang="en-GB" sz="1600" dirty="0"/>
              <a:t>for each dimension (the same five dimensions are included in the descriptive system of each instrument)</a:t>
            </a:r>
            <a:endParaRPr lang="en-GB" sz="1600" b="1" dirty="0"/>
          </a:p>
          <a:p>
            <a:r>
              <a:rPr lang="en-GB" sz="1600" dirty="0"/>
              <a:t>Youth instruments use language that is easy for children to understand </a:t>
            </a:r>
          </a:p>
          <a:p>
            <a:endParaRPr lang="en-GB" sz="14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3A36E5-9921-4E43-3324-D9DC3D897295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5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BC9D3-0077-CB86-ABD3-75778864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956" y="508070"/>
            <a:ext cx="2470173" cy="161581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D903C2-7392-DC54-5A41-EFD8408D0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731937"/>
              </p:ext>
            </p:extLst>
          </p:nvPr>
        </p:nvGraphicFramePr>
        <p:xfrm>
          <a:off x="2394637" y="2833199"/>
          <a:ext cx="5831406" cy="1554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1127">
                  <a:extLst>
                    <a:ext uri="{9D8B030D-6E8A-4147-A177-3AD203B41FA5}">
                      <a16:colId xmlns:a16="http://schemas.microsoft.com/office/drawing/2014/main" val="757880053"/>
                    </a:ext>
                  </a:extLst>
                </a:gridCol>
                <a:gridCol w="2093046">
                  <a:extLst>
                    <a:ext uri="{9D8B030D-6E8A-4147-A177-3AD203B41FA5}">
                      <a16:colId xmlns:a16="http://schemas.microsoft.com/office/drawing/2014/main" val="3451568614"/>
                    </a:ext>
                  </a:extLst>
                </a:gridCol>
                <a:gridCol w="2387233">
                  <a:extLst>
                    <a:ext uri="{9D8B030D-6E8A-4147-A177-3AD203B41FA5}">
                      <a16:colId xmlns:a16="http://schemas.microsoft.com/office/drawing/2014/main" val="2982207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Levels of severity in descriptive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154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EQ-5D-3L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Adults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54629"/>
                  </a:ext>
                </a:extLst>
              </a:tr>
              <a:tr h="159416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EQ-5D-Y-3L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2"/>
                          </a:solidFill>
                        </a:rPr>
                        <a:t>Children (4-17 years)*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2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474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EQ-5D-5L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Adults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616708"/>
                  </a:ext>
                </a:extLst>
              </a:tr>
              <a:tr h="21906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EQ-5D-Y-5L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2"/>
                          </a:solidFill>
                        </a:rPr>
                        <a:t>Children (4-17 years)*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2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1749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A70A582-383B-5BE6-A57A-136D085FC7A4}"/>
              </a:ext>
            </a:extLst>
          </p:cNvPr>
          <p:cNvSpPr txBox="1"/>
          <p:nvPr/>
        </p:nvSpPr>
        <p:spPr>
          <a:xfrm>
            <a:off x="1180810" y="4928056"/>
            <a:ext cx="71336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*It is recommended that an interviewer-administered or proxy version is used in children aged 4-7 years, with the self-complete version used in those aged 8-15 years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BFFF8-C69A-3071-A82A-0369CD5123E5}"/>
              </a:ext>
            </a:extLst>
          </p:cNvPr>
          <p:cNvSpPr txBox="1"/>
          <p:nvPr/>
        </p:nvSpPr>
        <p:spPr>
          <a:xfrm>
            <a:off x="2496871" y="4463966"/>
            <a:ext cx="566881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see the slide deck ‘Measuring health-related quality of life in children and adolescents: The EQ-5D-Y-5L’ and the animation ‘EQ-5D-Y-5L explained in about two minutes’ for a summary of the five-level youth version (both available on the EuroQol website)</a:t>
            </a:r>
          </a:p>
        </p:txBody>
      </p:sp>
    </p:spTree>
    <p:extLst>
      <p:ext uri="{BB962C8B-B14F-4D97-AF65-F5344CB8AC3E}">
        <p14:creationId xmlns:p14="http://schemas.microsoft.com/office/powerpoint/2010/main" val="139755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A15C7-F885-4427-1CD2-15B1F20FC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9061B5-B155-3F3A-7553-F68B05CC4878}"/>
              </a:ext>
            </a:extLst>
          </p:cNvPr>
          <p:cNvGrpSpPr/>
          <p:nvPr/>
        </p:nvGrpSpPr>
        <p:grpSpPr>
          <a:xfrm>
            <a:off x="3114574" y="3530882"/>
            <a:ext cx="4435522" cy="1099375"/>
            <a:chOff x="1898651" y="3199610"/>
            <a:chExt cx="6534150" cy="1520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D24C1C-4F87-DC99-AFA5-92F93FA8B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75" t="12094" r="4837" b="4692"/>
            <a:stretch/>
          </p:blipFill>
          <p:spPr>
            <a:xfrm>
              <a:off x="1898651" y="3199610"/>
              <a:ext cx="2844800" cy="1520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F2B37B-6527-1299-2DE4-3DC9B2269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7" t="4918" r="2167"/>
            <a:stretch/>
          </p:blipFill>
          <p:spPr>
            <a:xfrm>
              <a:off x="5314951" y="3274359"/>
              <a:ext cx="3117850" cy="1445401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4EC9C92-11E1-C7F1-1693-5C530B72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487560"/>
            <a:ext cx="718465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dirty="0"/>
              <a:t>Why were 5 level versions of EQ-5D developed ?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40202B-8238-4995-ADB6-983940E9E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274" y="1010692"/>
            <a:ext cx="6942716" cy="3258810"/>
          </a:xfrm>
        </p:spPr>
        <p:txBody>
          <a:bodyPr>
            <a:noAutofit/>
          </a:bodyPr>
          <a:lstStyle/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HRQoL can be </a:t>
            </a:r>
            <a:r>
              <a:rPr lang="en-GB" sz="1600" b="1" dirty="0"/>
              <a:t>described more precisely </a:t>
            </a:r>
            <a:r>
              <a:rPr lang="en-GB" sz="1600" dirty="0"/>
              <a:t>with 5 response levels as compared to 3 response levels</a:t>
            </a:r>
            <a:endParaRPr lang="en-GB" sz="1600" baseline="30000" dirty="0"/>
          </a:p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For example, in the </a:t>
            </a:r>
            <a:r>
              <a:rPr lang="en-GB" sz="1600" b="1" dirty="0">
                <a:solidFill>
                  <a:srgbClr val="D76650"/>
                </a:solidFill>
              </a:rPr>
              <a:t>Mobility</a:t>
            </a:r>
            <a:r>
              <a:rPr lang="en-GB" sz="1600" dirty="0"/>
              <a:t> domain in the youth instruments the response levels are: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b="1" dirty="0"/>
              <a:t>EQ-5D-Y-3L</a:t>
            </a:r>
            <a:r>
              <a:rPr lang="en-GB" sz="1400" dirty="0"/>
              <a:t>: No problems, some problems, a lot of problems 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b="1" dirty="0"/>
              <a:t>EQ-5D-Y-5L</a:t>
            </a:r>
            <a:r>
              <a:rPr lang="en-GB" sz="1400" dirty="0"/>
              <a:t>: No problems, a little bit of a problem, some problems, a lot of problems, cannot walk </a:t>
            </a:r>
          </a:p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Having 5-level instruments for </a:t>
            </a:r>
            <a:r>
              <a:rPr lang="en-GB" sz="1600" b="1" dirty="0"/>
              <a:t>both</a:t>
            </a:r>
            <a:r>
              <a:rPr lang="en-GB" sz="1600" dirty="0"/>
              <a:t> the youth and adult versions </a:t>
            </a:r>
            <a:r>
              <a:rPr lang="en-GB" sz="1600" b="1" dirty="0"/>
              <a:t>enhances comparability </a:t>
            </a:r>
            <a:r>
              <a:rPr lang="en-GB" sz="1600" dirty="0"/>
              <a:t>of results between adults, children and adolescents</a:t>
            </a:r>
          </a:p>
          <a:p>
            <a:endParaRPr lang="en-GB" sz="1600" dirty="0"/>
          </a:p>
          <a:p>
            <a:endParaRPr lang="en-GB" sz="16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2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2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200" dirty="0"/>
          </a:p>
          <a:p>
            <a:endParaRPr lang="en-GB" sz="16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0E758F-EC22-42BD-997B-4B52C93F2E2B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6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0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71F96-EC7A-E4D2-16AE-284C654AC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1B19C-8D8B-19FC-3895-67277E542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124" y="1171956"/>
            <a:ext cx="3242876" cy="32588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BCC04F-8DC5-7F89-D802-74CD1AFF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590705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Use of EQ-5D across different conditions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2E8F3C-D339-B741-D2DF-58E078E5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216" y="1504483"/>
            <a:ext cx="4332987" cy="3258810"/>
          </a:xfrm>
        </p:spPr>
        <p:txBody>
          <a:bodyPr>
            <a:noAutofit/>
          </a:bodyPr>
          <a:lstStyle/>
          <a:p>
            <a:r>
              <a:rPr lang="en-GB" sz="1600" dirty="0"/>
              <a:t>As a generic measure, the EQ-5D is versatile enough to compare health across different disease areas </a:t>
            </a:r>
          </a:p>
          <a:p>
            <a:r>
              <a:rPr lang="en-GB" sz="1600" dirty="0"/>
              <a:t>It has been used so far in over 100 different clinical areas</a:t>
            </a:r>
          </a:p>
          <a:p>
            <a:pPr marL="0" indent="0">
              <a:buNone/>
            </a:pPr>
            <a:endParaRPr lang="en-GB" sz="14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0B9A84-7C4C-A40D-5BCB-7A13E3ADA8E2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7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28EAA-D0D4-9175-44BC-6510DFA56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5081C-5403-4CFA-9BE6-81CAB47AC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49" y="1446664"/>
            <a:ext cx="2301933" cy="17728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FF6D3F-EC78-9D6D-49BF-8B65D9D5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487560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EQ-5D formats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68A368-70AE-4369-1967-D61F4E3BD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626" y="1097802"/>
            <a:ext cx="6459452" cy="3474198"/>
          </a:xfrm>
        </p:spPr>
        <p:txBody>
          <a:bodyPr>
            <a:noAutofit/>
          </a:bodyPr>
          <a:lstStyle/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500" dirty="0"/>
              <a:t>EQ-5D is available in </a:t>
            </a:r>
            <a:r>
              <a:rPr lang="en-GB" sz="1500" b="1" dirty="0">
                <a:solidFill>
                  <a:schemeClr val="accent3"/>
                </a:solidFill>
              </a:rPr>
              <a:t>different formats </a:t>
            </a:r>
            <a:r>
              <a:rPr lang="en-GB" sz="1500" dirty="0"/>
              <a:t>and is therefore very flexible, the different modes of administration are: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300" dirty="0"/>
              <a:t>Smartphone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300" dirty="0"/>
              <a:t>Tablet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300" dirty="0"/>
              <a:t>Laptop/desktop computer</a:t>
            </a:r>
          </a:p>
          <a:p>
            <a:pPr marL="538163" lvl="5" indent="-1809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300" dirty="0"/>
              <a:t>Paper </a:t>
            </a:r>
          </a:p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500" dirty="0"/>
              <a:t>There are </a:t>
            </a:r>
            <a:r>
              <a:rPr lang="en-GB" sz="1500" b="1" dirty="0"/>
              <a:t>self-complete, interviewer-administered                                                          </a:t>
            </a:r>
            <a:r>
              <a:rPr lang="en-GB" sz="1500" dirty="0"/>
              <a:t>(face-to-face and by telephone) and </a:t>
            </a:r>
            <a:r>
              <a:rPr lang="en-GB" sz="1500" b="1" dirty="0"/>
              <a:t>proxy</a:t>
            </a:r>
            <a:r>
              <a:rPr lang="en-GB" sz="1500" dirty="0"/>
              <a:t> versions. EQ-5D                                             can also be used in </a:t>
            </a:r>
            <a:r>
              <a:rPr lang="en-GB" sz="1500" b="1" dirty="0"/>
              <a:t>interactive voice response systems</a:t>
            </a:r>
          </a:p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500" dirty="0"/>
              <a:t>The </a:t>
            </a:r>
            <a:r>
              <a:rPr lang="en-GB" sz="1500" b="1" dirty="0">
                <a:solidFill>
                  <a:schemeClr val="accent2"/>
                </a:solidFill>
              </a:rPr>
              <a:t>Version Management Committee </a:t>
            </a:r>
            <a:r>
              <a:rPr lang="en-GB" sz="1500" dirty="0"/>
              <a:t>at EuroQol has responsibility for overseeing and approving all versions of the EQ-5D	</a:t>
            </a:r>
          </a:p>
          <a:p>
            <a:pPr marL="180000" indent="-180000">
              <a:lnSpc>
                <a:spcPct val="100000"/>
              </a:lnSpc>
              <a:spcBef>
                <a:spcPts val="600"/>
              </a:spcBef>
            </a:pPr>
            <a:r>
              <a:rPr lang="en-GB" sz="1500" dirty="0"/>
              <a:t>It is important to use the latest EQ-5D version, see the EuroQol website… </a:t>
            </a:r>
            <a:r>
              <a:rPr lang="en-GB" sz="15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Available versions - EuroQol</a:t>
            </a:r>
            <a:endParaRPr lang="en-GB" sz="1500" dirty="0"/>
          </a:p>
          <a:p>
            <a:endParaRPr lang="en-GB" sz="16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2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2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200" dirty="0"/>
          </a:p>
          <a:p>
            <a:endParaRPr lang="en-GB" sz="16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1A7A34-0A39-519D-4565-3DA7F6BA1075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8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4C21E-EB3B-3A36-BA54-9780194B4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EA1E5-7D17-FB5B-DDC0-E597B605B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329" y="487560"/>
            <a:ext cx="7034013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/>
              <a:t>Scientific research on EQ-5D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645DAF-B98D-6FF7-0640-1181CD80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801" y="1289464"/>
            <a:ext cx="5128795" cy="3474198"/>
          </a:xfrm>
        </p:spPr>
        <p:txBody>
          <a:bodyPr>
            <a:noAutofit/>
          </a:bodyPr>
          <a:lstStyle/>
          <a:p>
            <a:r>
              <a:rPr lang="en-US" sz="1600" dirty="0"/>
              <a:t>Extensive research shows that EQ-5D is a </a:t>
            </a:r>
            <a:r>
              <a:rPr lang="en-US" sz="1600" b="1" dirty="0"/>
              <a:t>robust, reliable and responsive </a:t>
            </a:r>
            <a:r>
              <a:rPr lang="en-US" sz="1600" dirty="0"/>
              <a:t>method of measuring health in a wide range of conditions and populations</a:t>
            </a:r>
          </a:p>
          <a:p>
            <a:r>
              <a:rPr lang="en-GB" sz="1600" dirty="0"/>
              <a:t>Key </a:t>
            </a:r>
            <a:r>
              <a:rPr lang="en-GB" sz="1600" b="1" dirty="0"/>
              <a:t>publications</a:t>
            </a:r>
            <a:r>
              <a:rPr lang="en-GB" sz="1600" dirty="0"/>
              <a:t> for each version can be found on the EuroQol website</a:t>
            </a:r>
          </a:p>
          <a:p>
            <a:r>
              <a:rPr lang="en-GB" sz="1600" dirty="0"/>
              <a:t>A wide range of </a:t>
            </a:r>
            <a:r>
              <a:rPr lang="en-GB" sz="1600" b="1" dirty="0"/>
              <a:t>research projects </a:t>
            </a:r>
            <a:r>
              <a:rPr lang="en-GB" sz="1600" dirty="0"/>
              <a:t>are ongoing to support the EQ-5D</a:t>
            </a:r>
          </a:p>
          <a:p>
            <a:r>
              <a:rPr lang="en-US" sz="1600" dirty="0"/>
              <a:t>The EuroQol membership and the staff at the EuroQol Office include scientific experts from many different fields</a:t>
            </a:r>
            <a:endParaRPr lang="en-GB" sz="1600" dirty="0"/>
          </a:p>
          <a:p>
            <a:endParaRPr lang="en-GB" sz="1600" dirty="0"/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2EFA46-94C7-F34D-D373-F8747D053B1D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9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C6FAD-73E2-182F-CA80-48C0245E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56" y="1089111"/>
            <a:ext cx="1578529" cy="30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27165"/>
      </p:ext>
    </p:extLst>
  </p:cSld>
  <p:clrMapOvr>
    <a:masterClrMapping/>
  </p:clrMapOvr>
</p:sld>
</file>

<file path=ppt/theme/theme1.xml><?xml version="1.0" encoding="utf-8"?>
<a:theme xmlns:a="http://schemas.openxmlformats.org/drawingml/2006/main" name="EuroQol Officethema 2024">
  <a:themeElements>
    <a:clrScheme name="">
      <a:dk1>
        <a:srgbClr val="00496D"/>
      </a:dk1>
      <a:lt1>
        <a:srgbClr val="FFFFFF"/>
      </a:lt1>
      <a:dk2>
        <a:srgbClr val="6AAA89"/>
      </a:dk2>
      <a:lt2>
        <a:srgbClr val="FFFFFF"/>
      </a:lt2>
      <a:accent1>
        <a:srgbClr val="00496D"/>
      </a:accent1>
      <a:accent2>
        <a:srgbClr val="397874"/>
      </a:accent2>
      <a:accent3>
        <a:srgbClr val="C89611"/>
      </a:accent3>
      <a:accent4>
        <a:srgbClr val="80A5B6"/>
      </a:accent4>
      <a:accent5>
        <a:srgbClr val="AFC8C8"/>
      </a:accent5>
      <a:accent6>
        <a:srgbClr val="E3CB89"/>
      </a:accent6>
      <a:hlink>
        <a:srgbClr val="FFFFFF"/>
      </a:hlink>
      <a:folHlink>
        <a:srgbClr val="FFFFFF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Qol PPP 2024_Comms Team" id="{2FE28ED4-E7D9-4106-A295-FF3AA6D377F6}" vid="{41C882B7-0AAA-4142-BF7B-D675BF43455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F8999170FA1742BC27DA81683E8DD3" ma:contentTypeVersion="13" ma:contentTypeDescription="Create a new document." ma:contentTypeScope="" ma:versionID="23eb900766532bf7b6f2de977e321785">
  <xsd:schema xmlns:xsd="http://www.w3.org/2001/XMLSchema" xmlns:xs="http://www.w3.org/2001/XMLSchema" xmlns:p="http://schemas.microsoft.com/office/2006/metadata/properties" xmlns:ns2="d6dd1ca1-a757-4788-b8b3-1e2fd95c9f38" xmlns:ns3="ce70f26f-5950-4a9a-b6d5-2cd5a0083796" targetNamespace="http://schemas.microsoft.com/office/2006/metadata/properties" ma:root="true" ma:fieldsID="d0cc4a8ba75fe72345a9f30f900cfe97" ns2:_="" ns3:_="">
    <xsd:import namespace="d6dd1ca1-a757-4788-b8b3-1e2fd95c9f38"/>
    <xsd:import namespace="ce70f26f-5950-4a9a-b6d5-2cd5a00837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d1ca1-a757-4788-b8b3-1e2fd95c9f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3b07230-984e-4e25-8fcf-24483e91ba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0f26f-5950-4a9a-b6d5-2cd5a008379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73378ff-4d43-41d5-bc48-565ce431e7dc}" ma:internalName="TaxCatchAll" ma:showField="CatchAllData" ma:web="ce70f26f-5950-4a9a-b6d5-2cd5a00837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70f26f-5950-4a9a-b6d5-2cd5a0083796" xsi:nil="true"/>
    <lcf76f155ced4ddcb4097134ff3c332f xmlns="d6dd1ca1-a757-4788-b8b3-1e2fd95c9f3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D07070-6A09-4E53-A1E9-ABD730524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dd1ca1-a757-4788-b8b3-1e2fd95c9f38"/>
    <ds:schemaRef ds:uri="ce70f26f-5950-4a9a-b6d5-2cd5a00837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6F14E5-A243-446B-830C-26EB564D15F8}">
  <ds:schemaRefs>
    <ds:schemaRef ds:uri="http://schemas.microsoft.com/office/2006/metadata/properties"/>
    <ds:schemaRef ds:uri="http://schemas.microsoft.com/office/infopath/2007/PartnerControls"/>
    <ds:schemaRef ds:uri="ce70f26f-5950-4a9a-b6d5-2cd5a0083796"/>
    <ds:schemaRef ds:uri="d6dd1ca1-a757-4788-b8b3-1e2fd95c9f38"/>
  </ds:schemaRefs>
</ds:datastoreItem>
</file>

<file path=customXml/itemProps3.xml><?xml version="1.0" encoding="utf-8"?>
<ds:datastoreItem xmlns:ds="http://schemas.openxmlformats.org/officeDocument/2006/customXml" ds:itemID="{528636EE-0CDE-4EA8-AFFC-3581F8D5AC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EuroQol PPP 2024_Comms Team</Template>
  <TotalTime>9643</TotalTime>
  <Words>3222</Words>
  <Application>Microsoft Office PowerPoint</Application>
  <PresentationFormat>On-screen Show (16:9)</PresentationFormat>
  <Paragraphs>380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Apple Symbols</vt:lpstr>
      <vt:lpstr>Arial</vt:lpstr>
      <vt:lpstr>BlinkMacSystemFont</vt:lpstr>
      <vt:lpstr>Calibri</vt:lpstr>
      <vt:lpstr>Open Sans</vt:lpstr>
      <vt:lpstr>Segoe UI</vt:lpstr>
      <vt:lpstr>Wingdings</vt:lpstr>
      <vt:lpstr>EuroQol Officethema 2024</vt:lpstr>
      <vt:lpstr>PowerPoint Presentation</vt:lpstr>
      <vt:lpstr>Content</vt:lpstr>
      <vt:lpstr>The EQ-5D – One of the world’s most popular measures of health outcomes  </vt:lpstr>
      <vt:lpstr>All four EQ-5D instruments have two parts</vt:lpstr>
      <vt:lpstr>EQ-5D versions</vt:lpstr>
      <vt:lpstr>Why were 5 level versions of EQ-5D developed ?</vt:lpstr>
      <vt:lpstr>Use of EQ-5D across different conditions</vt:lpstr>
      <vt:lpstr>EQ-5D formats</vt:lpstr>
      <vt:lpstr>Scientific research on EQ-5D </vt:lpstr>
      <vt:lpstr>International use of the EQ-5D </vt:lpstr>
      <vt:lpstr>Studies using the EQ-5D </vt:lpstr>
      <vt:lpstr>EQ-5D value sets </vt:lpstr>
      <vt:lpstr>Using a value set – an example </vt:lpstr>
      <vt:lpstr>EQ-5D and health technology assessment</vt:lpstr>
      <vt:lpstr>How to obtain EQ-5D for use in a study (1) </vt:lpstr>
      <vt:lpstr>How to obtain EQ-5D for use in a study (2) </vt:lpstr>
      <vt:lpstr>Further information on EQ-5D</vt:lpstr>
      <vt:lpstr>In summary…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Tessa Kennedy-Martin</dc:creator>
  <cp:lastModifiedBy>Esther Daane</cp:lastModifiedBy>
  <cp:revision>42</cp:revision>
  <dcterms:created xsi:type="dcterms:W3CDTF">2024-08-19T13:57:36Z</dcterms:created>
  <dcterms:modified xsi:type="dcterms:W3CDTF">2026-07-20T13:43:42Z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0x01010099F8999170FA1742BC27DA81683E8DD3</vt:lpwstr>
  </property>
  <property fmtid="{D5CDD505-2E9C-101B-9397-08002B2CF9AE}" pid="3" name="MediaServiceImageTags">
    <vt:lpwstr/>
  </property>
</Properties>
</file>