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</p:sldMasterIdLst>
  <p:notesMasterIdLst>
    <p:notesMasterId r:id="rId16"/>
  </p:notesMasterIdLst>
  <p:handoutMasterIdLst>
    <p:handoutMasterId r:id="rId17"/>
  </p:handoutMasterIdLst>
  <p:sldIdLst>
    <p:sldId id="304" r:id="rId5"/>
    <p:sldId id="331" r:id="rId6"/>
    <p:sldId id="374" r:id="rId7"/>
    <p:sldId id="375" r:id="rId8"/>
    <p:sldId id="379" r:id="rId9"/>
    <p:sldId id="381" r:id="rId10"/>
    <p:sldId id="382" r:id="rId11"/>
    <p:sldId id="372" r:id="rId12"/>
    <p:sldId id="376" r:id="rId13"/>
    <p:sldId id="377" r:id="rId14"/>
    <p:sldId id="311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3379" userDrawn="1">
          <p15:clr>
            <a:srgbClr val="A4A3A4"/>
          </p15:clr>
        </p15:guide>
        <p15:guide id="3" pos="1156" userDrawn="1">
          <p15:clr>
            <a:srgbClr val="A4A3A4"/>
          </p15:clr>
        </p15:guide>
        <p15:guide id="4" pos="56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64FA06-1CAF-CF31-A3BA-68D40EAAE75C}" name="Tessa Kennedy-Martin" initials="TK" userId="S::tessa@kmho.co.uk::c08f49e7-9a2d-4d76-bc0d-08c0784f1090" providerId="AD"/>
  <p188:author id="{E68DBF29-173B-1EE4-E980-EBF86C79181A}" name="Editor" initials="AT" userId="Editor" providerId="None"/>
  <p188:author id="{3E8B4EC0-E327-F9F8-3B2E-DECEDB41071C}" name="Hannah Penton" initials="HP" userId="S::Penton@member.euroqol.org::ecb042f7-e0a3-407f-888d-a4800c51752f" providerId="AD"/>
  <p188:author id="{7C7A97ED-8B66-0099-ECA6-EFD56B8DBC79}" name="Bernhard Slaap" initials="BS" userId="S::slaap@euroqol.org::a3fdaa88-e646-4d38-8ef0-ec054ec61e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AFC8C8"/>
    <a:srgbClr val="D76650"/>
    <a:srgbClr val="004A6D"/>
    <a:srgbClr val="397875"/>
    <a:srgbClr val="C99712"/>
    <a:srgbClr val="80A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71" autoAdjust="0"/>
    <p:restoredTop sz="89831" autoAdjust="0"/>
  </p:normalViewPr>
  <p:slideViewPr>
    <p:cSldViewPr snapToGrid="0">
      <p:cViewPr varScale="1">
        <p:scale>
          <a:sx n="131" d="100"/>
          <a:sy n="131" d="100"/>
        </p:scale>
        <p:origin x="642" y="114"/>
      </p:cViewPr>
      <p:guideLst>
        <p:guide orient="horz" pos="1620"/>
        <p:guide pos="3379"/>
        <p:guide pos="1156"/>
        <p:guide pos="56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72" d="100"/>
          <a:sy n="172" d="100"/>
        </p:scale>
        <p:origin x="322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ssa Kennedy-Martin" userId="c08f49e7-9a2d-4d76-bc0d-08c0784f1090" providerId="ADAL" clId="{467D8D88-8D07-46F3-8808-75B56BF94521}"/>
    <pc:docChg chg="modSld">
      <pc:chgData name="Tessa Kennedy-Martin" userId="c08f49e7-9a2d-4d76-bc0d-08c0784f1090" providerId="ADAL" clId="{467D8D88-8D07-46F3-8808-75B56BF94521}" dt="2026-07-17T13:31:32.459" v="0" actId="20577"/>
      <pc:docMkLst>
        <pc:docMk/>
      </pc:docMkLst>
      <pc:sldChg chg="modSp mod">
        <pc:chgData name="Tessa Kennedy-Martin" userId="c08f49e7-9a2d-4d76-bc0d-08c0784f1090" providerId="ADAL" clId="{467D8D88-8D07-46F3-8808-75B56BF94521}" dt="2026-07-17T13:31:32.459" v="0" actId="20577"/>
        <pc:sldMkLst>
          <pc:docMk/>
          <pc:sldMk cId="88998154" sldId="374"/>
        </pc:sldMkLst>
        <pc:spChg chg="mod">
          <ac:chgData name="Tessa Kennedy-Martin" userId="c08f49e7-9a2d-4d76-bc0d-08c0784f1090" providerId="ADAL" clId="{467D8D88-8D07-46F3-8808-75B56BF94521}" dt="2026-07-17T13:31:32.459" v="0" actId="20577"/>
          <ac:spMkLst>
            <pc:docMk/>
            <pc:sldMk cId="88998154" sldId="374"/>
            <ac:spMk id="5" creationId="{C4855619-79DD-3266-3C56-1BF917E7639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CAF7DCC-0CBA-C357-8B15-C0AD6C3EDC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86B4FD3-15EB-CED6-62C4-7740D9591A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265CC-6756-B64F-9786-6C35C6E5B593}" type="datetimeFigureOut">
              <a:rPr lang="nl-NL" smtClean="0"/>
              <a:t>17-7-2026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D8397F9-A4D3-8A27-DCDC-937A968F56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7857157-DCB5-8D70-C45C-D527ECF81C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D63B4-451E-704A-BDA9-C61A04E40C8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3903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820D5-B546-A64F-AC8E-1322075E98A8}" type="datetimeFigureOut">
              <a:rPr lang="nl-NL" smtClean="0"/>
              <a:t>17-7-2026</a:t>
            </a:fld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E5536-74CA-AD4B-8DA3-027AE8027D3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586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5961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804B6-5995-3619-9001-8FA42B671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D105C2-74A0-EAC2-3C90-E09E3AA3E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833085-1A53-7935-D129-C38A4E9F8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62A2F-733A-6D27-F974-C355AD411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1241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87A7E-0BC3-7944-92E5-CB5EDE8CD9CF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346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0042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912B6-76F4-4256-1DDC-46D11D9F5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516075-23A4-B916-27FE-C3F826131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B2611D-F78E-90BF-B391-D2ED4E529D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BF878-A30A-A1A8-8D47-608EF85FC1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8141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B6B0D-3127-333D-A138-5F638F412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474C8B-FBC8-31AD-4B50-DB44913A2E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2202B-CC25-1D26-606D-61BF62D49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C0A10-C46C-4106-83E0-2E90AA739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1701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C2889-3A96-24E4-CF49-32053F941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7020B0-E757-4994-A227-A027A2BB38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0750BA-F55F-134C-1F5F-E4DBD49D6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88DE6-4490-10F2-6545-A9306B9F7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4131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5FE6A-BB6A-61DD-A194-6DF8981A0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C9BE97-14D7-74C2-5DE7-E3E0A96CD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CD2F70-E027-8AD3-A8FF-C72FAC8CB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0AB4A-0A98-15D5-C585-196DB02E15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3842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2BFFC-7C16-A8DF-BF37-024F37329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6C3680-6B45-41E1-A5FD-987F5C1B7F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C63806-CFE5-0F35-78DA-DA13AC57E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3BE33-71DF-9F0E-D291-4F103912CD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4307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545D0-FDAC-1EA1-E736-582707A8C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6B66C5-3B97-1FF7-9FE1-06DC2668A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6AB45D-C929-2F95-831D-8029008AA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1C6F1-95BB-8F11-5E0B-7DB8D02D9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3977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E5DB6-ECD8-5D9A-8094-A694426BF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9B236C-1AEF-2072-116A-155EA977C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B140D4-9636-E38D-F385-95F178991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This slide deck was developed by the </a:t>
            </a:r>
            <a:r>
              <a:rPr lang="en-GB" sz="9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Including the copyright line </a:t>
            </a:r>
            <a:r>
              <a:rPr lang="en-GB" sz="9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9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900" dirty="0"/>
              <a:t>Neither this presentation nor any of its parts may be sold, distributed or modified for commercial gain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70DAE-AEED-7564-47C4-273C02FFB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5536-74CA-AD4B-8DA3-027AE8027D3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1021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36192" y="2061448"/>
            <a:ext cx="6858000" cy="1241822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 err="1"/>
              <a:t>Klikken</a:t>
            </a:r>
            <a:r>
              <a:rPr lang="en-GB" dirty="0"/>
              <a:t> om de </a:t>
            </a:r>
            <a:r>
              <a:rPr lang="en-GB" dirty="0" err="1"/>
              <a:t>titel</a:t>
            </a:r>
            <a:r>
              <a:rPr lang="en-GB" dirty="0"/>
              <a:t> van het model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2077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it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1656000"/>
            <a:ext cx="6649974" cy="336055"/>
          </a:xfrm>
        </p:spPr>
        <p:txBody>
          <a:bodyPr/>
          <a:lstStyle/>
          <a:p>
            <a:r>
              <a:rPr lang="en-GB"/>
              <a:t>Titel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000" y="2732732"/>
            <a:ext cx="6649974" cy="1697690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64317A-4911-F1D1-A671-A1D06914FD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026944"/>
            <a:ext cx="6650037" cy="26394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397875"/>
                </a:solidFill>
              </a:defRPr>
            </a:lvl1pPr>
          </a:lstStyle>
          <a:p>
            <a:pPr lvl="0"/>
            <a:r>
              <a:rPr lang="en-GB"/>
              <a:t>Ondertitel</a:t>
            </a:r>
            <a:endParaRPr lang="en-GB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F2CA984-5059-FE87-527D-F7D888876F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340461"/>
            <a:ext cx="6261977" cy="326563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b="1">
                <a:solidFill>
                  <a:srgbClr val="004A6D"/>
                </a:solidFill>
              </a:defRPr>
            </a:lvl1pPr>
          </a:lstStyle>
          <a:p>
            <a:pPr lvl="0"/>
            <a:r>
              <a:rPr lang="en-GB"/>
              <a:t>Intro tekst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2200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783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sv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65376" y="804672"/>
            <a:ext cx="6649974" cy="463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65376" y="1369219"/>
            <a:ext cx="6649974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/>
              <a:t>Klikken</a:t>
            </a:r>
            <a:r>
              <a:rPr lang="en-GB" dirty="0"/>
              <a:t> om de </a:t>
            </a:r>
            <a:r>
              <a:rPr lang="en-GB" dirty="0" err="1"/>
              <a:t>tekststijl</a:t>
            </a:r>
            <a:r>
              <a:rPr lang="en-GB" dirty="0"/>
              <a:t> van het model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/>
              <a:t>Tweede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57DC9B1B-A59F-EFF4-0AA3-AC6756569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CA5B98C3-C296-2E42-BED0-9B90356BF7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46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3" r:id="rId2"/>
    <p:sldLayoutId id="2147483684" r:id="rId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7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144000" indent="-144000" algn="l" defTabSz="685800" rtl="0" eaLnBrk="1" latinLnBrk="0" hangingPunct="1">
        <a:lnSpc>
          <a:spcPct val="90000"/>
        </a:lnSpc>
        <a:spcBef>
          <a:spcPts val="750"/>
        </a:spcBef>
        <a:buClr>
          <a:srgbClr val="397875"/>
        </a:buClr>
        <a:buSzPct val="125000"/>
        <a:buFont typeface="Wingdings" pitchFamily="2" charset="2"/>
        <a:buChar char="§"/>
        <a:defRPr sz="7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144000" indent="-144000" algn="l" defTabSz="685800" rtl="0" eaLnBrk="1" latinLnBrk="0" hangingPunct="1">
        <a:lnSpc>
          <a:spcPct val="90000"/>
        </a:lnSpc>
        <a:spcBef>
          <a:spcPts val="375"/>
        </a:spcBef>
        <a:buClr>
          <a:srgbClr val="397875"/>
        </a:buClr>
        <a:buSzPct val="125000"/>
        <a:buFont typeface="Apple Symbols" panose="02000000000000000000" pitchFamily="2" charset="-79"/>
        <a:buChar char="⏤"/>
        <a:defRPr sz="7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0" indent="0" algn="l" defTabSz="685800" rtl="0" eaLnBrk="1" latinLnBrk="0" hangingPunct="1">
        <a:lnSpc>
          <a:spcPct val="90000"/>
        </a:lnSpc>
        <a:spcBef>
          <a:spcPts val="375"/>
        </a:spcBef>
        <a:buClr>
          <a:srgbClr val="397875"/>
        </a:buClr>
        <a:buSzPct val="125000"/>
        <a:buFont typeface="Wingdings" pitchFamily="2" charset="2"/>
        <a:buNone/>
        <a:defRPr sz="7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44000" indent="-144000" algn="l" defTabSz="685800" rtl="0" eaLnBrk="1" latinLnBrk="0" hangingPunct="1">
        <a:lnSpc>
          <a:spcPct val="90000"/>
        </a:lnSpc>
        <a:spcBef>
          <a:spcPts val="375"/>
        </a:spcBef>
        <a:buClr>
          <a:srgbClr val="397875"/>
        </a:buClr>
        <a:buSzPct val="125000"/>
        <a:buFont typeface="Wingdings" pitchFamily="2" charset="2"/>
        <a:buChar char="§"/>
        <a:defRPr sz="7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44000" indent="-144000" algn="l" defTabSz="685800" rtl="0" eaLnBrk="1" latinLnBrk="0" hangingPunct="1">
        <a:lnSpc>
          <a:spcPct val="90000"/>
        </a:lnSpc>
        <a:spcBef>
          <a:spcPts val="375"/>
        </a:spcBef>
        <a:buClr>
          <a:srgbClr val="397875"/>
        </a:buClr>
        <a:buSzPct val="125000"/>
        <a:buFont typeface="Wingdings" pitchFamily="2" charset="2"/>
        <a:buChar char="§"/>
        <a:defRPr sz="7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://www.euroqol.org/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hyperlink" Target="https://euroqol.org/information-and-support/resources/educational-material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ce.org.uk/what-nice-does/faqs/the-eq-5d-5l" TargetMode="External"/><Relationship Id="rId3" Type="http://schemas.openxmlformats.org/officeDocument/2006/relationships/hyperlink" Target="https://euroqol.org/information-and-support/resources/new-uk-5l-value-set/" TargetMode="External"/><Relationship Id="rId7" Type="http://schemas.openxmlformats.org/officeDocument/2006/relationships/hyperlink" Target="https://www.nice.org.uk/guidance/indevelopment/gid-ngc10027/consultation/html-conten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ice.org.uk/news/blogs/better-data-for-better-decisions" TargetMode="External"/><Relationship Id="rId11" Type="http://schemas.openxmlformats.org/officeDocument/2006/relationships/image" Target="../media/image22.png"/><Relationship Id="rId5" Type="http://schemas.openxmlformats.org/officeDocument/2006/relationships/hyperlink" Target="https://euroqol.org/information-and-support/resources/educational-material/#infographics" TargetMode="External"/><Relationship Id="rId10" Type="http://schemas.openxmlformats.org/officeDocument/2006/relationships/image" Target="../media/image21.png"/><Relationship Id="rId4" Type="http://schemas.openxmlformats.org/officeDocument/2006/relationships/hyperlink" Target="https://euroqol.org/information-and-support/user-support/faqs/" TargetMode="Externa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ndertitel 11">
            <a:extLst>
              <a:ext uri="{FF2B5EF4-FFF2-40B4-BE49-F238E27FC236}">
                <a16:creationId xmlns:a16="http://schemas.microsoft.com/office/drawing/2014/main" id="{B5ACCA1D-DEC5-02E0-0428-BFDA4210F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0460" y="2061448"/>
            <a:ext cx="4033732" cy="1241822"/>
          </a:xfrm>
        </p:spPr>
        <p:txBody>
          <a:bodyPr>
            <a:normAutofit/>
          </a:bodyPr>
          <a:lstStyle/>
          <a:p>
            <a:r>
              <a:rPr lang="en-GB" sz="2400" dirty="0"/>
              <a:t>The new EQ-5D-5L value set for the United Kingdom (UK) </a:t>
            </a:r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E3255B-65B6-E484-BB1B-544AA4578438}"/>
              </a:ext>
            </a:extLst>
          </p:cNvPr>
          <p:cNvSpPr txBox="1"/>
          <p:nvPr/>
        </p:nvSpPr>
        <p:spPr>
          <a:xfrm>
            <a:off x="0" y="4774168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July 2026</a:t>
            </a:r>
          </a:p>
        </p:txBody>
      </p:sp>
    </p:spTree>
    <p:extLst>
      <p:ext uri="{BB962C8B-B14F-4D97-AF65-F5344CB8AC3E}">
        <p14:creationId xmlns:p14="http://schemas.microsoft.com/office/powerpoint/2010/main" val="1405263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629E5-F311-38F8-CFC1-D241B7B2F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AF64D5-5836-AD0D-B010-6872B2C1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498" y="622517"/>
            <a:ext cx="7088188" cy="3056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1"/>
                </a:solidFill>
              </a:rPr>
              <a:t>General information on EQ-5D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0C9D11-1A4C-88AC-9D06-37293FF85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498" y="1091643"/>
            <a:ext cx="7030275" cy="3618037"/>
          </a:xfrm>
        </p:spPr>
        <p:txBody>
          <a:bodyPr>
            <a:noAutofit/>
          </a:bodyPr>
          <a:lstStyle/>
          <a:p>
            <a:r>
              <a:rPr lang="en-GB" sz="1400" dirty="0"/>
              <a:t>The </a:t>
            </a:r>
            <a:r>
              <a:rPr lang="en-GB" sz="1400" b="1" dirty="0">
                <a:solidFill>
                  <a:schemeClr val="accent3"/>
                </a:solidFill>
              </a:rPr>
              <a:t>EuroQol website </a:t>
            </a:r>
            <a:r>
              <a:rPr lang="en-GB" sz="1400" dirty="0"/>
              <a:t>(</a:t>
            </a:r>
            <a:r>
              <a:rPr lang="en-GB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www.euroqol.org</a:t>
            </a:r>
            <a:r>
              <a:rPr lang="en-GB" sz="1400" dirty="0"/>
              <a:t>) contains a wealth of information                               on EQ-5D instruments, and includes links to a number of open-access books </a:t>
            </a:r>
          </a:p>
          <a:p>
            <a:r>
              <a:rPr lang="en-GB" sz="1400" dirty="0"/>
              <a:t>Available value sets* are listed on the </a:t>
            </a:r>
            <a:r>
              <a:rPr lang="en-GB" sz="1400" b="1" dirty="0">
                <a:solidFill>
                  <a:schemeClr val="accent2"/>
                </a:solidFill>
              </a:rPr>
              <a:t>EuroQol website, the </a:t>
            </a:r>
            <a:r>
              <a:rPr lang="en-GB" sz="1400" dirty="0"/>
              <a:t>website also includes </a:t>
            </a:r>
            <a:r>
              <a:rPr lang="en-GB" sz="1400" b="1" dirty="0">
                <a:solidFill>
                  <a:schemeClr val="accent3"/>
                </a:solidFill>
              </a:rPr>
              <a:t>tools</a:t>
            </a:r>
            <a:r>
              <a:rPr lang="en-GB" sz="1400" dirty="0"/>
              <a:t> to help calculate utility values (EQ values)  </a:t>
            </a:r>
            <a:endParaRPr lang="en-GB" sz="1400" dirty="0">
              <a:solidFill>
                <a:schemeClr val="accent2"/>
              </a:solidFill>
            </a:endParaRPr>
          </a:p>
          <a:p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User guides </a:t>
            </a:r>
            <a:r>
              <a:rPr lang="en-GB" sz="1400" dirty="0"/>
              <a:t>on the different EQ-5D instruments provide guidance on how to use and analyse EQ-5D data </a:t>
            </a:r>
          </a:p>
          <a:p>
            <a:r>
              <a:rPr lang="en-GB" sz="1400" b="1" dirty="0">
                <a:solidFill>
                  <a:schemeClr val="accent2"/>
                </a:solidFill>
              </a:rPr>
              <a:t>Animated videos </a:t>
            </a:r>
            <a:r>
              <a:rPr lang="en-GB" sz="1400" dirty="0"/>
              <a:t>provide accessible and quick overviews across a number of useful topics, click here to access: </a:t>
            </a:r>
            <a:r>
              <a:rPr lang="en-GB" sz="1400" b="1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Educational Material </a:t>
            </a:r>
            <a:r>
              <a:rPr lang="en-GB" sz="1600" b="1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EuroQol</a:t>
            </a:r>
            <a:r>
              <a:rPr lang="en-GB" sz="1600" b="1" dirty="0">
                <a:solidFill>
                  <a:schemeClr val="accent2"/>
                </a:solidFill>
              </a:rPr>
              <a:t> </a:t>
            </a:r>
          </a:p>
          <a:p>
            <a:pPr marL="538163" lvl="5" indent="-180975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000" dirty="0">
                <a:solidFill>
                  <a:schemeClr val="accent2"/>
                </a:solidFill>
              </a:rPr>
              <a:t>Explaining the EQ-5D in about two-and-a-half minutes</a:t>
            </a: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000" dirty="0">
                <a:solidFill>
                  <a:schemeClr val="accent2"/>
                </a:solidFill>
              </a:rPr>
              <a:t>The EQ-5D visual analogue scale (EQ VAS)</a:t>
            </a: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000" dirty="0">
                <a:solidFill>
                  <a:schemeClr val="accent2"/>
                </a:solidFill>
              </a:rPr>
              <a:t>The EQ-5D-5L descriptive system </a:t>
            </a: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000" dirty="0">
                <a:solidFill>
                  <a:schemeClr val="accent2"/>
                </a:solidFill>
              </a:rPr>
              <a:t>How to obtain EQ-5D</a:t>
            </a: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000" dirty="0">
                <a:solidFill>
                  <a:schemeClr val="accent2"/>
                </a:solidFill>
              </a:rPr>
              <a:t>Translating Patient Reported Outcome Measures (PROMS) for                                                                                                        use around the world: the example of EQ-5D</a:t>
            </a: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000" dirty="0">
                <a:solidFill>
                  <a:schemeClr val="accent2"/>
                </a:solidFill>
              </a:rPr>
              <a:t>Measuring HRQoL in children and adolescents: the                                                                                                                                                                                                                      EQ-5D-Y-3L</a:t>
            </a:r>
          </a:p>
          <a:p>
            <a:pPr marL="538163" lvl="5" indent="-180975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000" dirty="0">
                <a:solidFill>
                  <a:schemeClr val="accent2"/>
                </a:solidFill>
              </a:rPr>
              <a:t>EQ-5D-Y-5L explained in about two minutes</a:t>
            </a:r>
          </a:p>
          <a:p>
            <a:endParaRPr lang="en-GB" sz="1600" dirty="0"/>
          </a:p>
          <a:p>
            <a:endParaRPr lang="en-GB" sz="1600" dirty="0">
              <a:solidFill>
                <a:schemeClr val="accent2"/>
              </a:solidFill>
            </a:endParaRPr>
          </a:p>
          <a:p>
            <a:endParaRPr lang="en-GB" sz="1600" dirty="0">
              <a:solidFill>
                <a:schemeClr val="accent2"/>
              </a:solidFill>
            </a:endParaRPr>
          </a:p>
          <a:p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/>
              <a:t> 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6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600" dirty="0">
              <a:latin typeface="+mn-lt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CED143-A5F3-664D-0BC5-DB67B7386887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10</a:t>
            </a:fld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7" name="Picture 6" descr="User guide EQ-5D-5L">
            <a:extLst>
              <a:ext uri="{FF2B5EF4-FFF2-40B4-BE49-F238E27FC236}">
                <a16:creationId xmlns:a16="http://schemas.microsoft.com/office/drawing/2014/main" id="{FE8C5313-6988-A857-C313-A11391E3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8670">
            <a:off x="456957" y="2666927"/>
            <a:ext cx="1029170" cy="1454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A05085-C860-F5F3-58A2-5B8F75026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755" y="2939037"/>
            <a:ext cx="2781188" cy="1581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65A2E8-0AEE-6E99-5DB5-A3E6B0AE3F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95407">
            <a:off x="329591" y="864007"/>
            <a:ext cx="982051" cy="1433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7E5487-FE8F-5926-B4DC-CD1F59C68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2038" y="174129"/>
            <a:ext cx="1914976" cy="14602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FBA97B-27E6-ABE6-21D0-A017144BBFDF}"/>
              </a:ext>
            </a:extLst>
          </p:cNvPr>
          <p:cNvSpPr txBox="1"/>
          <p:nvPr/>
        </p:nvSpPr>
        <p:spPr>
          <a:xfrm>
            <a:off x="998483" y="4897067"/>
            <a:ext cx="7493373" cy="30777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*EuroQol is developing a protocol for the valuation of EQ-5D-Y-5L health states – once finalized, value sets will be developed. It is anticipated that a limited number of value sets will become available in 2027. EuroQol is also developing a crosswalk function which will allow users to link individual responses on the EQ-5D-Y-5L descriptive system with existing EQ-5D-Y-3L value sets.</a:t>
            </a:r>
          </a:p>
        </p:txBody>
      </p:sp>
    </p:spTree>
    <p:extLst>
      <p:ext uri="{BB962C8B-B14F-4D97-AF65-F5344CB8AC3E}">
        <p14:creationId xmlns:p14="http://schemas.microsoft.com/office/powerpoint/2010/main" val="1216343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91587-EDB0-418C-9A54-8501F6B42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912" y="1281947"/>
            <a:ext cx="6746304" cy="1503088"/>
          </a:xfrm>
        </p:spPr>
        <p:txBody>
          <a:bodyPr>
            <a:noAutofit/>
          </a:bodyPr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1600" dirty="0"/>
              <a:t>This slide deck was developed by the </a:t>
            </a:r>
            <a:r>
              <a:rPr lang="en-GB" sz="1600" dirty="0">
                <a:solidFill>
                  <a:schemeClr val="accent2"/>
                </a:solidFill>
              </a:rPr>
              <a:t>EuroQol Communications Team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1600" dirty="0"/>
              <a:t>Including the copyright line </a:t>
            </a:r>
            <a:r>
              <a:rPr lang="en-GB" sz="1600" b="1" dirty="0">
                <a:solidFill>
                  <a:schemeClr val="accent2"/>
                </a:solidFill>
              </a:rPr>
              <a:t>© EuroQol Research Foundation </a:t>
            </a:r>
            <a:r>
              <a:rPr lang="en-GB" sz="1600" dirty="0"/>
              <a:t>is mandatory when using information and/or images and/or any part of this slide deck in any other work or publication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</a:pPr>
            <a:r>
              <a:rPr lang="en-GB" sz="1600" dirty="0"/>
              <a:t>Neither this presentation nor any of its parts may be sold, distributed or modified for commercial gain </a:t>
            </a:r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7B819CF4-BADE-0215-BF2E-0B85AF171B3C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11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960DBC2-566F-AE81-B171-D0ED65F3A5B6}"/>
              </a:ext>
            </a:extLst>
          </p:cNvPr>
          <p:cNvSpPr txBox="1">
            <a:spLocks/>
          </p:cNvSpPr>
          <p:nvPr/>
        </p:nvSpPr>
        <p:spPr>
          <a:xfrm>
            <a:off x="1839912" y="519308"/>
            <a:ext cx="7088188" cy="305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800" b="1" dirty="0"/>
              <a:t>Copyright information</a:t>
            </a:r>
            <a:endParaRPr lang="en-GB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65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A206F1-B77C-A0A0-66B1-B16D06EFC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912" y="519308"/>
            <a:ext cx="7088188" cy="3056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>
                <a:solidFill>
                  <a:schemeClr val="accent1"/>
                </a:solidFill>
              </a:rPr>
              <a:t>Overview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3492D9-24FC-54CA-C48D-CEE164935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794" y="1135533"/>
            <a:ext cx="7088188" cy="3127929"/>
          </a:xfrm>
        </p:spPr>
        <p:txBody>
          <a:bodyPr>
            <a:noAutofit/>
          </a:bodyPr>
          <a:lstStyle/>
          <a:p>
            <a:pPr marL="288000" indent="-288000">
              <a:lnSpc>
                <a:spcPct val="100000"/>
              </a:lnSpc>
              <a:spcBef>
                <a:spcPts val="600"/>
              </a:spcBef>
            </a:pPr>
            <a:r>
              <a:rPr lang="en-GB" sz="1600" dirty="0"/>
              <a:t>Slides cover the following topics: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Utilities and value sets – a recap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EQ-5D value sets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Why a new EQ-5D-5L value set was needed for the UK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The valuation study – overview  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The valuation study - methods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Using the UK EQ-5D-5L value set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Resources available on the UK EQ-5D-5L value set  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General information on the EQ-5D</a:t>
            </a:r>
          </a:p>
          <a:p>
            <a:pPr marL="357188" lvl="5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24A6C5AA-6AF2-DA1C-4EA8-D990F52D9BFA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2</a:t>
            </a:fld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8B8BAD-40C4-5794-47DE-157C06454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820" y="672139"/>
            <a:ext cx="2424280" cy="299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96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27129-1796-E324-C729-BCCCAF1C1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44803B-0FBD-04B7-8E09-D45C036CA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83" y="535087"/>
            <a:ext cx="7088188" cy="3056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1"/>
                </a:solidFill>
              </a:rPr>
              <a:t>Utilities and value sets – a recap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855619-79DD-3266-3C56-1BF917E76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302" y="1129829"/>
            <a:ext cx="6037448" cy="3542909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accent2"/>
                </a:solidFill>
              </a:rPr>
              <a:t>EQ-5D-5L</a:t>
            </a:r>
            <a:r>
              <a:rPr lang="en-GB" sz="1600" dirty="0"/>
              <a:t> is one of the </a:t>
            </a:r>
            <a:r>
              <a:rPr lang="en-GB" sz="1500" dirty="0">
                <a:solidFill>
                  <a:schemeClr val="accent1"/>
                </a:solidFill>
                <a:latin typeface="+mn-lt"/>
              </a:rPr>
              <a:t>EQ-5D family of instruments, </a:t>
            </a:r>
            <a:r>
              <a:rPr lang="en-GB" sz="1500" dirty="0">
                <a:latin typeface="+mn-lt"/>
              </a:rPr>
              <a:t>and is widely used to describe and value health related quality of life (HRQoL)</a:t>
            </a:r>
            <a:endParaRPr lang="en-GB" sz="1400" dirty="0"/>
          </a:p>
          <a:p>
            <a:r>
              <a:rPr lang="en-GB" sz="1500" dirty="0">
                <a:latin typeface="+mn-lt"/>
              </a:rPr>
              <a:t>All EQ-5D instruments comprise a </a:t>
            </a:r>
            <a:r>
              <a:rPr lang="en-GB" sz="1500" b="1" dirty="0">
                <a:latin typeface="+mn-lt"/>
              </a:rPr>
              <a:t>descriptive system questionnaire </a:t>
            </a:r>
            <a:r>
              <a:rPr lang="en-GB" sz="1500" dirty="0">
                <a:latin typeface="+mn-lt"/>
              </a:rPr>
              <a:t>and a </a:t>
            </a:r>
            <a:r>
              <a:rPr lang="en-GB" sz="1500" b="1" dirty="0">
                <a:latin typeface="+mn-lt"/>
              </a:rPr>
              <a:t>visual analogue scale. </a:t>
            </a:r>
            <a:r>
              <a:rPr lang="en-GB" sz="1500" dirty="0">
                <a:latin typeface="+mn-lt"/>
              </a:rPr>
              <a:t>Both parts should be administered together</a:t>
            </a:r>
          </a:p>
          <a:p>
            <a:r>
              <a:rPr lang="en-GB" sz="1500" b="1" dirty="0">
                <a:solidFill>
                  <a:srgbClr val="FF9933"/>
                </a:solidFill>
              </a:rPr>
              <a:t>Utility values </a:t>
            </a:r>
            <a:r>
              <a:rPr lang="en-GB" sz="1500" dirty="0"/>
              <a:t>(generally scored between 0 [representing ‘full health’] and 1 [representing ‘being </a:t>
            </a:r>
            <a:r>
              <a:rPr lang="en-GB" sz="1500"/>
              <a:t>dead’], </a:t>
            </a:r>
            <a:r>
              <a:rPr lang="en-GB" sz="1500" dirty="0"/>
              <a:t>negative EQ values are possible for states considered worse than being dead) can be generated from an individual’s responses to the </a:t>
            </a:r>
            <a:r>
              <a:rPr lang="en-GB" sz="1500" b="1" dirty="0">
                <a:solidFill>
                  <a:srgbClr val="FF9933"/>
                </a:solidFill>
              </a:rPr>
              <a:t>EQ-5D descriptive system</a:t>
            </a:r>
            <a:r>
              <a:rPr lang="en-GB" sz="1500" dirty="0"/>
              <a:t> by using a </a:t>
            </a:r>
            <a:r>
              <a:rPr lang="en-GB" sz="1500" b="1" dirty="0">
                <a:solidFill>
                  <a:srgbClr val="FF9933"/>
                </a:solidFill>
              </a:rPr>
              <a:t>Value Set </a:t>
            </a:r>
            <a:r>
              <a:rPr lang="en-GB" sz="1500" dirty="0"/>
              <a:t> </a:t>
            </a:r>
          </a:p>
          <a:p>
            <a:r>
              <a:rPr lang="en-GB" sz="1500" dirty="0"/>
              <a:t>A </a:t>
            </a:r>
            <a:r>
              <a:rPr lang="en-GB" sz="1500" b="1" dirty="0">
                <a:solidFill>
                  <a:schemeClr val="tx2"/>
                </a:solidFill>
              </a:rPr>
              <a:t>Value Set is the collection of utility values </a:t>
            </a:r>
            <a:r>
              <a:rPr lang="en-GB" sz="1500" dirty="0"/>
              <a:t>for all possible EQ-5D health states</a:t>
            </a:r>
          </a:p>
          <a:p>
            <a:r>
              <a:rPr lang="en-GB" sz="1500" dirty="0"/>
              <a:t>Utilities, when combined with length of time spent in a health state, help support the computation of quality adjusted life years (</a:t>
            </a:r>
            <a:r>
              <a:rPr lang="en-GB" sz="1500" b="1" dirty="0">
                <a:solidFill>
                  <a:schemeClr val="tx1">
                    <a:lumMod val="75000"/>
                  </a:schemeClr>
                </a:solidFill>
              </a:rPr>
              <a:t>QALYs</a:t>
            </a:r>
            <a:r>
              <a:rPr lang="en-GB" sz="1500" dirty="0"/>
              <a:t>). </a:t>
            </a:r>
          </a:p>
          <a:p>
            <a:r>
              <a:rPr lang="en-GB" sz="1500" dirty="0"/>
              <a:t>QALYs are an essential element of cost-utility analysis, a key requirement for NICE and other health technology assessment (</a:t>
            </a:r>
            <a:r>
              <a:rPr lang="en-GB" sz="1500" b="1" dirty="0">
                <a:solidFill>
                  <a:schemeClr val="accent3"/>
                </a:solidFill>
              </a:rPr>
              <a:t>HTA</a:t>
            </a:r>
            <a:r>
              <a:rPr lang="en-GB" sz="1500" dirty="0"/>
              <a:t>) bodies</a:t>
            </a:r>
          </a:p>
          <a:p>
            <a:endParaRPr lang="en-GB" sz="1500" dirty="0"/>
          </a:p>
          <a:p>
            <a:pPr lvl="1"/>
            <a:endParaRPr lang="en-GB" sz="1500" dirty="0"/>
          </a:p>
          <a:p>
            <a:pPr lvl="1"/>
            <a:endParaRPr lang="en-GB" sz="1500" dirty="0"/>
          </a:p>
          <a:p>
            <a:pPr lvl="1"/>
            <a:endParaRPr lang="en-GB" sz="1500" dirty="0"/>
          </a:p>
          <a:p>
            <a:pPr lvl="1"/>
            <a:endParaRPr lang="en-GB" sz="1500" dirty="0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A0527F42-4587-D4CA-1D09-A048F5231DB8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3</a:t>
            </a:fld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C9E6B-8A7E-10C9-685D-012762B8A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2839">
            <a:off x="277382" y="1309268"/>
            <a:ext cx="1440735" cy="210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AF26D5-025D-BAF5-7F96-E737FCE61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999" y="1942863"/>
            <a:ext cx="1158433" cy="2553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1B2272-6AD3-3087-F35A-3E645A201F7D}"/>
              </a:ext>
            </a:extLst>
          </p:cNvPr>
          <p:cNvSpPr txBox="1"/>
          <p:nvPr/>
        </p:nvSpPr>
        <p:spPr>
          <a:xfrm rot="20632664">
            <a:off x="-47016" y="1127938"/>
            <a:ext cx="1386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Descriptive system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C69DA2-7760-47FD-DCEE-0E41AC411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802" y="610221"/>
            <a:ext cx="1454826" cy="9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8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0FFFA-F8A6-A661-55A6-4AA07927D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C15868-D0D0-B8B1-A918-7FFCD7F49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883" y="551086"/>
            <a:ext cx="7088188" cy="3056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1"/>
                </a:solidFill>
              </a:rPr>
              <a:t>EQ-5D value sets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9DAC34-8AA8-7F49-06F4-B27FBA152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883" y="993506"/>
            <a:ext cx="6092328" cy="3700693"/>
          </a:xfrm>
        </p:spPr>
        <p:txBody>
          <a:bodyPr>
            <a:noAutofit/>
          </a:bodyPr>
          <a:lstStyle/>
          <a:p>
            <a:r>
              <a:rPr lang="en-GB" sz="1600" dirty="0"/>
              <a:t>EQ-5D instruments are accompanied by value sets, these </a:t>
            </a:r>
            <a:r>
              <a:rPr lang="en-GB" sz="1600" b="1" dirty="0">
                <a:solidFill>
                  <a:schemeClr val="accent1"/>
                </a:solidFill>
              </a:rPr>
              <a:t>allow utilities (EQ values) to be derived </a:t>
            </a:r>
            <a:r>
              <a:rPr lang="en-GB" sz="1600" dirty="0"/>
              <a:t>from responses to the EQ-5D descriptive system </a:t>
            </a:r>
          </a:p>
          <a:p>
            <a:r>
              <a:rPr lang="en-GB" sz="1600" dirty="0"/>
              <a:t>Because </a:t>
            </a:r>
            <a:r>
              <a:rPr lang="en-GB" sz="1600" b="1" dirty="0">
                <a:solidFill>
                  <a:schemeClr val="accent2"/>
                </a:solidFill>
              </a:rPr>
              <a:t>population preferences </a:t>
            </a:r>
            <a:r>
              <a:rPr lang="en-GB" sz="1600" dirty="0"/>
              <a:t>are incorporated in EQ value sets, they are very useful when it comes to evaluating the perceived societal benefit of healthcare interventions </a:t>
            </a:r>
          </a:p>
          <a:p>
            <a:r>
              <a:rPr lang="en-GB" sz="1600" b="1" dirty="0"/>
              <a:t>Country specific value sets </a:t>
            </a:r>
            <a:r>
              <a:rPr lang="en-GB" sz="1600" dirty="0"/>
              <a:t>are needed as preferences may differ across different cultures</a:t>
            </a:r>
          </a:p>
          <a:p>
            <a:r>
              <a:rPr lang="en-GB" sz="1600" dirty="0"/>
              <a:t>A </a:t>
            </a:r>
            <a:r>
              <a:rPr lang="en-GB" sz="1600" b="1" dirty="0">
                <a:solidFill>
                  <a:schemeClr val="accent3"/>
                </a:solidFill>
              </a:rPr>
              <a:t>strength of the EQ-5D </a:t>
            </a:r>
            <a:r>
              <a:rPr lang="en-GB" sz="1600" dirty="0"/>
              <a:t>is that there are lots of value sets and new ones are regularly being added 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B4A3F42B-8B57-0628-C067-7B4F7E78E1BA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4</a:t>
            </a:fld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190345-2822-75AA-009A-747B9BCA7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7" y="1718766"/>
            <a:ext cx="1522355" cy="1705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7529BF-340A-42FE-3742-5A5712147ABB}"/>
              </a:ext>
            </a:extLst>
          </p:cNvPr>
          <p:cNvSpPr txBox="1"/>
          <p:nvPr/>
        </p:nvSpPr>
        <p:spPr>
          <a:xfrm>
            <a:off x="2163169" y="3805841"/>
            <a:ext cx="6264323" cy="738664"/>
          </a:xfrm>
          <a:prstGeom prst="rect">
            <a:avLst/>
          </a:prstGeom>
          <a:solidFill>
            <a:schemeClr val="bg2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2"/>
                </a:solidFill>
              </a:rPr>
              <a:t>The new EQ-5D-5L value set for the United Kingdom (UK) is now available</a:t>
            </a:r>
          </a:p>
          <a:p>
            <a:pPr algn="ctr"/>
            <a:r>
              <a:rPr lang="en-GB" sz="1400" b="1" dirty="0">
                <a:solidFill>
                  <a:schemeClr val="accent1"/>
                </a:solidFill>
              </a:rPr>
              <a:t>The value set reflects the preferences of the UK general population and enables </a:t>
            </a:r>
          </a:p>
          <a:p>
            <a:pPr algn="ctr"/>
            <a:r>
              <a:rPr lang="en-GB" sz="1400" b="1" dirty="0">
                <a:solidFill>
                  <a:schemeClr val="accent1"/>
                </a:solidFill>
              </a:rPr>
              <a:t>utility values to be generated for all EQ-5D-5L responses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302A1B-FFB2-BD9A-5BC3-C40D5A420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920" y="313458"/>
            <a:ext cx="1902052" cy="23069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27895E-4132-07DE-ED05-CD1A56197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012" y="3342010"/>
            <a:ext cx="673474" cy="83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30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D5A6F-15FA-04DE-BC8D-10C9940B3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C0D6AD-14F1-1AA4-0367-842F1A080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241" y="611209"/>
            <a:ext cx="6203824" cy="4994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1"/>
                </a:solidFill>
              </a:rPr>
              <a:t>Why a new EQ-5D-5L value set was needed for the UK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EE09AB-E553-38C5-D1FC-A7A8B5E87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883" y="1352675"/>
            <a:ext cx="7009042" cy="3700693"/>
          </a:xfrm>
        </p:spPr>
        <p:txBody>
          <a:bodyPr>
            <a:noAutofit/>
          </a:bodyPr>
          <a:lstStyle/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72452767-1213-5584-E0BF-CF0B2B33BBAF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5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8F581C18-5400-E4F1-4D53-997ED8EDCDB3}"/>
              </a:ext>
            </a:extLst>
          </p:cNvPr>
          <p:cNvSpPr txBox="1">
            <a:spLocks/>
          </p:cNvSpPr>
          <p:nvPr/>
        </p:nvSpPr>
        <p:spPr>
          <a:xfrm>
            <a:off x="2008715" y="1411446"/>
            <a:ext cx="5532855" cy="3700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44000" indent="-1440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397875"/>
              </a:buClr>
              <a:buSzPct val="125000"/>
              <a:buFont typeface="Wingdings" pitchFamily="2" charset="2"/>
              <a:buChar char="§"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44000" indent="-144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97875"/>
              </a:buClr>
              <a:buSzPct val="125000"/>
              <a:buFont typeface="Apple Symbols" panose="02000000000000000000" pitchFamily="2" charset="-79"/>
              <a:buChar char="⏤"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97875"/>
              </a:buClr>
              <a:buSzPct val="125000"/>
              <a:buFont typeface="Wingdings" pitchFamily="2" charset="2"/>
              <a:buNone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44000" indent="-144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97875"/>
              </a:buClr>
              <a:buSzPct val="125000"/>
              <a:buFont typeface="Wingdings" pitchFamily="2" charset="2"/>
              <a:buChar char="§"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44000" indent="-144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97875"/>
              </a:buClr>
              <a:buSzPct val="125000"/>
              <a:buFont typeface="Wingdings" pitchFamily="2" charset="2"/>
              <a:buChar char="§"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+mn-lt"/>
              </a:rPr>
              <a:t>Having up-to-date and reliable utility values is </a:t>
            </a:r>
            <a:r>
              <a:rPr lang="en-GB" sz="1600" b="1" dirty="0">
                <a:solidFill>
                  <a:schemeClr val="accent3"/>
                </a:solidFill>
                <a:latin typeface="+mn-lt"/>
              </a:rPr>
              <a:t>important for HTA </a:t>
            </a:r>
            <a:r>
              <a:rPr lang="en-GB" sz="1600" dirty="0">
                <a:latin typeface="+mn-lt"/>
              </a:rPr>
              <a:t>and to help inform healthcare decision making  </a:t>
            </a:r>
          </a:p>
          <a:p>
            <a:r>
              <a:rPr lang="en-GB" sz="1600" dirty="0">
                <a:latin typeface="+mn-lt"/>
              </a:rPr>
              <a:t>The National Institute for Health and Care Excellence (</a:t>
            </a:r>
            <a:r>
              <a:rPr lang="en-GB" sz="1600" b="1" dirty="0">
                <a:solidFill>
                  <a:schemeClr val="accent2"/>
                </a:solidFill>
                <a:latin typeface="+mn-lt"/>
              </a:rPr>
              <a:t>NICE</a:t>
            </a:r>
            <a:r>
              <a:rPr lang="en-GB" sz="1600" dirty="0">
                <a:latin typeface="+mn-lt"/>
              </a:rPr>
              <a:t>) in England had previously been recommending that EQ-5D-5L data should be scored by mapping onto the EQ-5D-3L value set</a:t>
            </a:r>
          </a:p>
          <a:p>
            <a:r>
              <a:rPr lang="en-GB" sz="1600" dirty="0">
                <a:latin typeface="+mn-lt"/>
              </a:rPr>
              <a:t>The </a:t>
            </a:r>
            <a:r>
              <a:rPr lang="en-GB" sz="1600" b="1" dirty="0">
                <a:latin typeface="+mn-lt"/>
              </a:rPr>
              <a:t>need for a UK value set</a:t>
            </a:r>
            <a:r>
              <a:rPr lang="en-GB" sz="1600" dirty="0">
                <a:latin typeface="+mn-lt"/>
              </a:rPr>
              <a:t> for the EQ-5D-5L is widely acknowledged </a:t>
            </a:r>
          </a:p>
          <a:p>
            <a:pPr marL="538163" lvl="5" indent="-180975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200" dirty="0"/>
              <a:t>The UK EQ-5D-3L value set that is currently being used for mapping was developed in the 1990s, and is therefore unlikely to reflect current societal preferences or population demographics</a:t>
            </a:r>
          </a:p>
          <a:p>
            <a:pPr marL="538163" lvl="5" indent="-180975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200" dirty="0"/>
              <a:t>Methods for deriving health state preferences have evolved over the last 30 years </a:t>
            </a:r>
          </a:p>
          <a:p>
            <a:pPr marL="538163" lvl="5" indent="-180975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200" dirty="0"/>
              <a:t>Direct estimation of utilities from a value set is preferable to an indirect mapping from an instrument with a different classification system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E6BB0-22D3-3D8A-60F9-90DC17778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1446"/>
            <a:ext cx="2008715" cy="16739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CB1F5F-DEEE-95CE-3181-9F42042F8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088" y="987899"/>
            <a:ext cx="1970901" cy="316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87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66294-C82D-56E2-4080-21417CDD8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393759-2852-5C4E-CE69-8A83EBAC5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659" y="617996"/>
            <a:ext cx="6203824" cy="3056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1"/>
                </a:solidFill>
              </a:rPr>
              <a:t>The valuation study - overview 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BBB114-F46C-27B6-61B6-7DF428A9C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883" y="1352675"/>
            <a:ext cx="7009042" cy="3700693"/>
          </a:xfrm>
        </p:spPr>
        <p:txBody>
          <a:bodyPr>
            <a:noAutofit/>
          </a:bodyPr>
          <a:lstStyle/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91BC98E3-044F-BEE4-7517-D96589C88524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6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65C255D6-8E06-F761-ABD9-8CDA6AFFE1E2}"/>
              </a:ext>
            </a:extLst>
          </p:cNvPr>
          <p:cNvSpPr txBox="1">
            <a:spLocks/>
          </p:cNvSpPr>
          <p:nvPr/>
        </p:nvSpPr>
        <p:spPr>
          <a:xfrm>
            <a:off x="2006002" y="1101428"/>
            <a:ext cx="5131996" cy="333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44000" indent="-1440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397875"/>
              </a:buClr>
              <a:buSzPct val="125000"/>
              <a:buFont typeface="Wingdings" pitchFamily="2" charset="2"/>
              <a:buChar char="§"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44000" indent="-144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97875"/>
              </a:buClr>
              <a:buSzPct val="125000"/>
              <a:buFont typeface="Apple Symbols" panose="02000000000000000000" pitchFamily="2" charset="-79"/>
              <a:buChar char="⏤"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97875"/>
              </a:buClr>
              <a:buSzPct val="125000"/>
              <a:buFont typeface="Wingdings" pitchFamily="2" charset="2"/>
              <a:buNone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44000" indent="-144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97875"/>
              </a:buClr>
              <a:buSzPct val="125000"/>
              <a:buFont typeface="Wingdings" pitchFamily="2" charset="2"/>
              <a:buChar char="§"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44000" indent="-144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97875"/>
              </a:buClr>
              <a:buSzPct val="125000"/>
              <a:buFont typeface="Wingdings" pitchFamily="2" charset="2"/>
              <a:buChar char="§"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+mn-lt"/>
              </a:rPr>
              <a:t>Value sets are derived from valuation studies involving participants from the general population </a:t>
            </a:r>
          </a:p>
          <a:p>
            <a:r>
              <a:rPr lang="en-GB" sz="1600" dirty="0">
                <a:latin typeface="+mn-lt"/>
              </a:rPr>
              <a:t>The protocol for the UK valuation of the EQ-5D-5L was informed by the international EQ-5D-5L valuation protocol which has been used in over 30 studies worldwide</a:t>
            </a:r>
            <a:r>
              <a:rPr lang="en-GB" sz="1600" baseline="30000" dirty="0">
                <a:latin typeface="+mn-lt"/>
              </a:rPr>
              <a:t>1,2</a:t>
            </a:r>
          </a:p>
          <a:p>
            <a:r>
              <a:rPr lang="en-GB" sz="1600" dirty="0"/>
              <a:t>The study sample was selected to be proportionally representative of the four nations (England, Scotland, Wales, and Northern Ireland) and included people with and without health problems</a:t>
            </a:r>
          </a:p>
          <a:p>
            <a:r>
              <a:rPr lang="en-GB" sz="1600" dirty="0">
                <a:latin typeface="+mn-lt"/>
              </a:rPr>
              <a:t>There was input to the valuation study from a wide range of stakeholders</a:t>
            </a:r>
          </a:p>
          <a:p>
            <a:r>
              <a:rPr lang="en-GB" sz="1600" dirty="0">
                <a:latin typeface="+mn-lt"/>
              </a:rPr>
              <a:t>The EQ-5D-5L UK value set is published in Value in Health (Rowen et al, 2026)</a:t>
            </a:r>
            <a:r>
              <a:rPr lang="en-GB" sz="1600" baseline="30000" dirty="0">
                <a:latin typeface="+mn-lt"/>
              </a:rPr>
              <a:t>3 </a:t>
            </a:r>
            <a:endParaRPr lang="en-GB" sz="1600" dirty="0">
              <a:latin typeface="+mn-lt"/>
            </a:endParaRPr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0A4BE5-FF61-78F6-E32E-B034C0CA5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947" y="1589558"/>
            <a:ext cx="2269668" cy="1805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B45006-4430-A4C0-7C5E-11BD87673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66" y="2740664"/>
            <a:ext cx="1660394" cy="2051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116889-8AC2-1E3D-2AA8-8EBADDAD68C6}"/>
              </a:ext>
            </a:extLst>
          </p:cNvPr>
          <p:cNvSpPr txBox="1"/>
          <p:nvPr/>
        </p:nvSpPr>
        <p:spPr>
          <a:xfrm>
            <a:off x="1053675" y="4863689"/>
            <a:ext cx="758557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Rowen et al. Value Health. 2023 Nov;26(11):1625-1635; 2. Stolk et al. Value Health. 2019 Jan;22(1):23-30; 3. Rowen </a:t>
            </a:r>
            <a:r>
              <a:rPr lang="en-GB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GB" sz="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Value Health. 2026 Mar 24:S1098-3015(26)00110-5.</a:t>
            </a:r>
            <a:endParaRPr lang="en-GB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8498C3-4E65-AA0D-9A43-AC75C45D3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005" y="307098"/>
            <a:ext cx="1780832" cy="173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47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B8EA0-70EE-DE42-A3A0-8EB059A67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50FDB4-70F8-4868-E8CB-F75BBA286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650" y="692375"/>
            <a:ext cx="6203824" cy="3056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1"/>
                </a:solidFill>
              </a:rPr>
              <a:t>The valuation study – methods</a:t>
            </a:r>
            <a:r>
              <a:rPr lang="en-GB" sz="2800" b="1" baseline="30000" dirty="0">
                <a:solidFill>
                  <a:schemeClr val="accent1"/>
                </a:solidFill>
              </a:rPr>
              <a:t>1</a:t>
            </a:r>
            <a:r>
              <a:rPr lang="en-GB" sz="2800" b="1" dirty="0">
                <a:solidFill>
                  <a:schemeClr val="accent1"/>
                </a:solidFill>
              </a:rPr>
              <a:t>   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102BA8-6209-01DE-5AB2-4F4A4BB56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883" y="1352675"/>
            <a:ext cx="7009042" cy="3700693"/>
          </a:xfrm>
        </p:spPr>
        <p:txBody>
          <a:bodyPr>
            <a:noAutofit/>
          </a:bodyPr>
          <a:lstStyle/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CE1B2DD6-14A8-C66D-6C92-A5EDCEC60FB1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7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7D95B2EE-7AB4-B979-7FC9-E4050F750A01}"/>
              </a:ext>
            </a:extLst>
          </p:cNvPr>
          <p:cNvSpPr txBox="1">
            <a:spLocks/>
          </p:cNvSpPr>
          <p:nvPr/>
        </p:nvSpPr>
        <p:spPr>
          <a:xfrm>
            <a:off x="1962722" y="1134959"/>
            <a:ext cx="5543547" cy="3700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44000" indent="-1440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397875"/>
              </a:buClr>
              <a:buSzPct val="125000"/>
              <a:buFont typeface="Wingdings" pitchFamily="2" charset="2"/>
              <a:buChar char="§"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44000" indent="-144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97875"/>
              </a:buClr>
              <a:buSzPct val="125000"/>
              <a:buFont typeface="Apple Symbols" panose="02000000000000000000" pitchFamily="2" charset="-79"/>
              <a:buChar char="⏤"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97875"/>
              </a:buClr>
              <a:buSzPct val="125000"/>
              <a:buFont typeface="Wingdings" pitchFamily="2" charset="2"/>
              <a:buNone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44000" indent="-144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97875"/>
              </a:buClr>
              <a:buSzPct val="125000"/>
              <a:buFont typeface="Wingdings" pitchFamily="2" charset="2"/>
              <a:buChar char="§"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44000" indent="-144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397875"/>
              </a:buClr>
              <a:buSzPct val="125000"/>
              <a:buFont typeface="Wingdings" pitchFamily="2" charset="2"/>
              <a:buChar char="§"/>
              <a:defRPr sz="7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+mn-lt"/>
              </a:rPr>
              <a:t>To develop the UK value set 1200 interviews were undertaken (January 2023 to September 2023) with a representative (age, sex, ethnicity, and socioeconomic groups) sample of the UK public </a:t>
            </a:r>
          </a:p>
          <a:p>
            <a:r>
              <a:rPr lang="en-GB" sz="1500" dirty="0">
                <a:latin typeface="+mn-lt"/>
              </a:rPr>
              <a:t>Respondents were recruited through a range of methods including a postal mailout, social media posts, word of mouth and posters</a:t>
            </a:r>
          </a:p>
          <a:p>
            <a:r>
              <a:rPr lang="en-GB" sz="1500" dirty="0">
                <a:latin typeface="+mn-lt"/>
              </a:rPr>
              <a:t>The study used state-of-the-art methodologies with preference data elicited using the time trade-off (TTO) method</a:t>
            </a:r>
          </a:p>
          <a:p>
            <a:r>
              <a:rPr lang="en-GB" sz="1500" dirty="0">
                <a:latin typeface="+mn-lt"/>
              </a:rPr>
              <a:t>Both videoconference (91.8%) and face-to-face (8.2%) approaches were used for the interviews to help ensure inclusivity. Interviews were conducted in English or Welsh</a:t>
            </a:r>
          </a:p>
          <a:p>
            <a:r>
              <a:rPr lang="en-GB" sz="1500" dirty="0">
                <a:latin typeface="+mn-lt"/>
              </a:rPr>
              <a:t>Data quality was rigorously and independently assessed throughout the study by the Quality Control team and the study Steering Group</a:t>
            </a:r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C2C33B0-6B54-76E8-CA18-C9607DCFA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64" y="1207827"/>
            <a:ext cx="1739495" cy="153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F6AE2E-4B15-51DD-B539-B91E30401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58" y="2741327"/>
            <a:ext cx="1518973" cy="1725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0C01B3-6E5B-F9EC-1D9C-9C906C4EE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278" y="1340117"/>
            <a:ext cx="1944976" cy="28024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BAFA33-E20F-FCA2-D4E8-6216C956F11A}"/>
              </a:ext>
            </a:extLst>
          </p:cNvPr>
          <p:cNvSpPr txBox="1"/>
          <p:nvPr/>
        </p:nvSpPr>
        <p:spPr>
          <a:xfrm>
            <a:off x="1053675" y="4895563"/>
            <a:ext cx="758557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Rowen </a:t>
            </a:r>
            <a:r>
              <a:rPr lang="en-GB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GB" sz="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Value Health. 2026 Mar 24:S1098-3015(26)00110-5.</a:t>
            </a:r>
            <a:endParaRPr lang="en-GB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590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BDBF0-8546-051A-4EEC-AA0259DA1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9A22F3-5ADE-EC72-B6B2-0089197E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794" y="574266"/>
            <a:ext cx="7003836" cy="4974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1"/>
                </a:solidFill>
              </a:rPr>
              <a:t>Using the UK EQ-5D-5L value set – an example 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D8B3FD-4330-65BA-1251-B650F7AA8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970" y="1071715"/>
            <a:ext cx="6829298" cy="2515851"/>
          </a:xfrm>
        </p:spPr>
        <p:txBody>
          <a:bodyPr>
            <a:noAutofit/>
          </a:bodyPr>
          <a:lstStyle/>
          <a:p>
            <a:r>
              <a:rPr lang="en-GB" sz="1600" dirty="0"/>
              <a:t>An </a:t>
            </a:r>
            <a:r>
              <a:rPr lang="en-GB" sz="1600" b="1" dirty="0">
                <a:solidFill>
                  <a:srgbClr val="D76650"/>
                </a:solidFill>
              </a:rPr>
              <a:t>example</a:t>
            </a:r>
            <a:r>
              <a:rPr lang="en-GB" sz="1600" dirty="0"/>
              <a:t> of how to use a UK EQ-5D-5L value set……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Tom completes the EQ-5D-5L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His profile of responses is referred to as a health state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The health state for his responses is 21234 (see figure below )</a:t>
            </a:r>
          </a:p>
          <a:p>
            <a:pPr marL="538163" lvl="5" indent="-180975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n-GB" sz="1400" dirty="0"/>
              <a:t>By referring to the appropriate Value Set (in this case the one for the UK) the health state of 21234 is shown to translate to a utility value of 0.540</a:t>
            </a:r>
            <a:r>
              <a:rPr lang="en-GB" sz="1400" baseline="30000" dirty="0"/>
              <a:t>1</a:t>
            </a:r>
          </a:p>
          <a:p>
            <a:endParaRPr lang="en-GB" sz="1400" dirty="0"/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F9AD71-C117-93B5-ACAB-12B9A365BAFC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8</a:t>
            </a:fld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06F2A3-9AA3-6A32-730D-25D5908E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556" y="1251831"/>
            <a:ext cx="655109" cy="822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476051-643B-EBAF-086D-7E7D2B7EC4FB}"/>
              </a:ext>
            </a:extLst>
          </p:cNvPr>
          <p:cNvSpPr txBox="1"/>
          <p:nvPr/>
        </p:nvSpPr>
        <p:spPr>
          <a:xfrm>
            <a:off x="1042693" y="4926267"/>
            <a:ext cx="758557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Rowen </a:t>
            </a:r>
            <a:r>
              <a:rPr lang="en-GB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GB" sz="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Value Health. 2026 Mar 24:S1098-3015(26)00110-5.</a:t>
            </a:r>
            <a:endParaRPr lang="en-GB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B621E4-D9B6-8786-D3CF-1AB41DCCB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994" y="2487841"/>
            <a:ext cx="5722605" cy="23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04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AE086-5810-7AD1-719D-B33F651AD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F2587D-BFF4-8918-A06C-DF45AD679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089" y="613190"/>
            <a:ext cx="7088188" cy="4769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1"/>
                </a:solidFill>
              </a:rPr>
              <a:t>Resources available on the UK EQ-5D-5L    value set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5A09EA-49C1-DA60-5CFC-1AC9AFA280C3}"/>
              </a:ext>
            </a:extLst>
          </p:cNvPr>
          <p:cNvSpPr txBox="1">
            <a:spLocks/>
          </p:cNvSpPr>
          <p:nvPr/>
        </p:nvSpPr>
        <p:spPr>
          <a:xfrm>
            <a:off x="8586216" y="4897067"/>
            <a:ext cx="41376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5B98C3-C296-2E42-BED0-9B90356BF753}" type="slidenum">
              <a:rPr lang="en-GB" sz="800" smtClean="0">
                <a:solidFill>
                  <a:schemeClr val="bg1"/>
                </a:solidFill>
              </a:rPr>
              <a:pPr algn="r"/>
              <a:t>9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4101D27-E4A1-42D3-1B3C-8FE66FA3E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4815" y="1415952"/>
            <a:ext cx="5232869" cy="3618037"/>
          </a:xfrm>
        </p:spPr>
        <p:txBody>
          <a:bodyPr>
            <a:noAutofit/>
          </a:bodyPr>
          <a:lstStyle/>
          <a:p>
            <a:r>
              <a:rPr lang="en-GB" sz="1400" dirty="0"/>
              <a:t>EuroQol has developed a number of scoring tools (in Excel, SPSS, R, SAS and STATA) to score the EQ-5D-5L using the new UK value set. See: </a:t>
            </a:r>
            <a:r>
              <a:rPr lang="en-GB" sz="1400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Scoring EQ-5D-5L with the new UK value set - EuroQol</a:t>
            </a:r>
            <a:endParaRPr lang="en-GB" sz="1400" dirty="0">
              <a:solidFill>
                <a:schemeClr val="accent2"/>
              </a:solidFill>
            </a:endParaRPr>
          </a:p>
          <a:p>
            <a:r>
              <a:rPr lang="en-GB" sz="1400" dirty="0"/>
              <a:t>A Frequently Asked Questions (FAQ) page on the EuroQol website provides useful insights. See </a:t>
            </a:r>
            <a:r>
              <a:rPr lang="en-GB" sz="1400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FAQS - EuroQol</a:t>
            </a:r>
            <a:r>
              <a:rPr lang="en-GB" sz="1400" dirty="0">
                <a:solidFill>
                  <a:schemeClr val="accent2"/>
                </a:solidFill>
              </a:rPr>
              <a:t> </a:t>
            </a:r>
          </a:p>
          <a:p>
            <a:r>
              <a:rPr lang="en-GB" sz="1400" dirty="0"/>
              <a:t>An infographic on the EQ-5D-5L value set provides an accessible and simple graphical overview. See </a:t>
            </a:r>
            <a:r>
              <a:rPr lang="en-GB" sz="1400" dirty="0">
                <a:solidFill>
                  <a:schemeClr val="accen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Educational Material - EuroQol</a:t>
            </a:r>
            <a:endParaRPr lang="en-GB" sz="1400" dirty="0">
              <a:solidFill>
                <a:schemeClr val="accent2"/>
              </a:solidFill>
            </a:endParaRPr>
          </a:p>
          <a:p>
            <a:r>
              <a:rPr lang="en-GB" sz="1400" dirty="0"/>
              <a:t>There are lots of useful resources on the </a:t>
            </a:r>
            <a:r>
              <a:rPr lang="en-GB" sz="1400" b="1" dirty="0"/>
              <a:t>NICE website</a:t>
            </a:r>
            <a:r>
              <a:rPr lang="en-GB" sz="1400" dirty="0"/>
              <a:t>, including: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000" dirty="0">
                <a:solidFill>
                  <a:schemeClr val="tx1">
                    <a:lumMod val="75000"/>
                  </a:schemeClr>
                </a:solidFill>
              </a:rPr>
              <a:t>A blog on the importance of the recently published EQ-5D-5L value set and how it has the potential to help inform if new treatments offer good value for money for the NHS. </a:t>
            </a:r>
            <a:r>
              <a:rPr lang="en-GB" sz="1000" dirty="0">
                <a:solidFill>
                  <a:schemeClr val="tx1">
                    <a:lumMod val="50000"/>
                  </a:schemeClr>
                </a:solidFill>
              </a:rPr>
              <a:t>Available at: </a:t>
            </a:r>
            <a:r>
              <a:rPr lang="en-GB" sz="1000" dirty="0">
                <a:solidFill>
                  <a:schemeClr val="tx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Better data for better decisions | NICE</a:t>
            </a:r>
            <a:r>
              <a:rPr lang="en-GB" sz="10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000" dirty="0">
                <a:solidFill>
                  <a:schemeClr val="tx1">
                    <a:lumMod val="50000"/>
                  </a:schemeClr>
                </a:solidFill>
              </a:rPr>
              <a:t>A public consultation on the proposed adoption of the EQ-5D-5L UK value set in the NICE methods manuals. Available at: </a:t>
            </a:r>
            <a:r>
              <a:rPr lang="en-GB" sz="1000" dirty="0">
                <a:solidFill>
                  <a:schemeClr val="tx1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Available at: Consultation | Modular update to NICE manuals: EQ-5D-5L value set | Guidance | NICE</a:t>
            </a:r>
            <a:endParaRPr lang="en-GB" sz="1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1000" dirty="0">
                <a:solidFill>
                  <a:schemeClr val="tx1">
                    <a:lumMod val="50000"/>
                  </a:schemeClr>
                </a:solidFill>
              </a:rPr>
              <a:t>FAQs on the implications of the EQ-5D-5L value set for the UK. Available at: </a:t>
            </a:r>
            <a:r>
              <a:rPr lang="en-GB" sz="1000" dirty="0">
                <a:solidFill>
                  <a:schemeClr val="tx1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EQ-5D-5L | NICE</a:t>
            </a:r>
            <a:endParaRPr lang="en-GB" sz="1000" dirty="0">
              <a:solidFill>
                <a:schemeClr val="tx1">
                  <a:lumMod val="50000"/>
                </a:schemeClr>
              </a:solidFill>
            </a:endParaRPr>
          </a:p>
          <a:p>
            <a:endParaRPr lang="en-GB" sz="1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sz="1400" dirty="0">
              <a:solidFill>
                <a:schemeClr val="accent2"/>
              </a:solidFill>
            </a:endParaRPr>
          </a:p>
          <a:p>
            <a:endParaRPr lang="en-GB" sz="1400" dirty="0">
              <a:solidFill>
                <a:schemeClr val="accent2"/>
              </a:solidFill>
            </a:endParaRPr>
          </a:p>
          <a:p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endParaRPr lang="en-GB" sz="1400" dirty="0"/>
          </a:p>
          <a:p>
            <a:pPr marL="0" indent="0">
              <a:buNone/>
            </a:pPr>
            <a:r>
              <a:rPr lang="en-GB" sz="1400" dirty="0"/>
              <a:t> 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sz="1400" dirty="0">
              <a:latin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44E1182-6CE6-0496-8C58-8DBEEF7969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3876" y="1224320"/>
            <a:ext cx="1948029" cy="12743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32B7C5-2990-E968-813E-6B913F46FC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6906" y="2401959"/>
            <a:ext cx="1501970" cy="21283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30B8AED-1045-D6E2-949C-DE98CAAF5D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41" y="1861483"/>
            <a:ext cx="1541082" cy="165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94849"/>
      </p:ext>
    </p:extLst>
  </p:cSld>
  <p:clrMapOvr>
    <a:masterClrMapping/>
  </p:clrMapOvr>
</p:sld>
</file>

<file path=ppt/theme/theme1.xml><?xml version="1.0" encoding="utf-8"?>
<a:theme xmlns:a="http://schemas.openxmlformats.org/drawingml/2006/main" name="EuroQol Officethema 2024">
  <a:themeElements>
    <a:clrScheme name="">
      <a:dk1>
        <a:srgbClr val="00496D"/>
      </a:dk1>
      <a:lt1>
        <a:srgbClr val="FFFFFF"/>
      </a:lt1>
      <a:dk2>
        <a:srgbClr val="6AAA89"/>
      </a:dk2>
      <a:lt2>
        <a:srgbClr val="FFFFFF"/>
      </a:lt2>
      <a:accent1>
        <a:srgbClr val="00496D"/>
      </a:accent1>
      <a:accent2>
        <a:srgbClr val="397874"/>
      </a:accent2>
      <a:accent3>
        <a:srgbClr val="C89611"/>
      </a:accent3>
      <a:accent4>
        <a:srgbClr val="80A5B6"/>
      </a:accent4>
      <a:accent5>
        <a:srgbClr val="AFC8C8"/>
      </a:accent5>
      <a:accent6>
        <a:srgbClr val="E3CB89"/>
      </a:accent6>
      <a:hlink>
        <a:srgbClr val="FFFFFF"/>
      </a:hlink>
      <a:folHlink>
        <a:srgbClr val="FFFFFF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roQol PPP 2024_Comms Team" id="{2FE28ED4-E7D9-4106-A295-FF3AA6D377F6}" vid="{41C882B7-0AAA-4142-BF7B-D675BF434553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2f3d88c-52cb-4c66-a2d7-c5642fc18c4d">
      <Terms xmlns="http://schemas.microsoft.com/office/infopath/2007/PartnerControls"/>
    </lcf76f155ced4ddcb4097134ff3c332f>
    <TaxCatchAll xmlns="fc846b63-19ef-4c7c-89b3-9ad1c7038d7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8B58B53CC3D84A8B2C6C748D2FC0BD" ma:contentTypeVersion="13" ma:contentTypeDescription="Create a new document." ma:contentTypeScope="" ma:versionID="8010b98d6189b2994515aac9ceaf8a73">
  <xsd:schema xmlns:xsd="http://www.w3.org/2001/XMLSchema" xmlns:xs="http://www.w3.org/2001/XMLSchema" xmlns:p="http://schemas.microsoft.com/office/2006/metadata/properties" xmlns:ns2="e2f3d88c-52cb-4c66-a2d7-c5642fc18c4d" xmlns:ns3="fc846b63-19ef-4c7c-89b3-9ad1c7038d78" targetNamespace="http://schemas.microsoft.com/office/2006/metadata/properties" ma:root="true" ma:fieldsID="c54edf82705ca6475d266aac9a41127b" ns2:_="" ns3:_="">
    <xsd:import namespace="e2f3d88c-52cb-4c66-a2d7-c5642fc18c4d"/>
    <xsd:import namespace="fc846b63-19ef-4c7c-89b3-9ad1c7038d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f3d88c-52cb-4c66-a2d7-c5642fc18c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f72f27b-f989-48c3-999a-f20f870c1e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46b63-19ef-4c7c-89b3-9ad1c7038d7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b388a09-796d-4440-8b3c-6ee9c1c1a287}" ma:internalName="TaxCatchAll" ma:showField="CatchAllData" ma:web="fc846b63-19ef-4c7c-89b3-9ad1c7038d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8636EE-0CDE-4EA8-AFFC-3581F8D5AC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56A723-DEBE-4E86-93EF-F17EF0231CF5}">
  <ds:schemaRefs>
    <ds:schemaRef ds:uri="http://schemas.microsoft.com/office/2006/metadata/properties"/>
    <ds:schemaRef ds:uri="http://schemas.microsoft.com/office/infopath/2007/PartnerControls"/>
    <ds:schemaRef ds:uri="d6dd1ca1-a757-4788-b8b3-1e2fd95c9f38"/>
    <ds:schemaRef ds:uri="ce70f26f-5950-4a9a-b6d5-2cd5a0083796"/>
  </ds:schemaRefs>
</ds:datastoreItem>
</file>

<file path=customXml/itemProps3.xml><?xml version="1.0" encoding="utf-8"?>
<ds:datastoreItem xmlns:ds="http://schemas.openxmlformats.org/officeDocument/2006/customXml" ds:itemID="{5B98DF71-D7BB-40A0-B0EE-598B555FC97F}"/>
</file>

<file path=docProps/app.xml><?xml version="1.0" encoding="utf-8"?>
<Properties xmlns="http://schemas.openxmlformats.org/officeDocument/2006/extended-properties" xmlns:vt="http://schemas.openxmlformats.org/officeDocument/2006/docPropsVTypes">
  <Template>EuroQol PPP 2024_Comms Team</Template>
  <TotalTime>2123</TotalTime>
  <Words>2004</Words>
  <Application>Microsoft Office PowerPoint</Application>
  <PresentationFormat>On-screen Show (16:9)</PresentationFormat>
  <Paragraphs>178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Apple Symbols</vt:lpstr>
      <vt:lpstr>Arial</vt:lpstr>
      <vt:lpstr>Calibri</vt:lpstr>
      <vt:lpstr>Open Sans</vt:lpstr>
      <vt:lpstr>Wingdings</vt:lpstr>
      <vt:lpstr>EuroQol Officethema 2024</vt:lpstr>
      <vt:lpstr>PowerPoint Presentation</vt:lpstr>
      <vt:lpstr>Overview</vt:lpstr>
      <vt:lpstr>Utilities and value sets – a recap</vt:lpstr>
      <vt:lpstr>EQ-5D value sets</vt:lpstr>
      <vt:lpstr>Why a new EQ-5D-5L value set was needed for the UK</vt:lpstr>
      <vt:lpstr>The valuation study - overview </vt:lpstr>
      <vt:lpstr>The valuation study – methods1   </vt:lpstr>
      <vt:lpstr>Using the UK EQ-5D-5L value set – an example </vt:lpstr>
      <vt:lpstr>Resources available on the UK EQ-5D-5L    value set</vt:lpstr>
      <vt:lpstr>General information on EQ-5D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Tessa Kennedy-Martin</dc:creator>
  <cp:lastModifiedBy>Tessa Kennedy-Martin</cp:lastModifiedBy>
  <cp:revision>55</cp:revision>
  <dcterms:created xsi:type="dcterms:W3CDTF">2024-08-19T13:57:36Z</dcterms:created>
  <dcterms:modified xsi:type="dcterms:W3CDTF">2026-07-17T13:31:41Z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0x0101000D8B58B53CC3D84A8B2C6C748D2FC0BD</vt:lpwstr>
  </property>
</Properties>
</file>