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notesSlides/notesSlide3.xml" ContentType="application/vnd.openxmlformats-officedocument.presentationml.notesSlide+xml"/>
  <Override PartName="/ppt/notesSlides/notesSlide5.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8.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6.xml" ContentType="application/vnd.openxmlformats-officedocument.presentationml.notesSlide+xml"/>
  <Override PartName="/ppt/notesSlides/notesSlide4.xml" ContentType="application/vnd.openxmlformats-officedocument.presentationml.notesSlide+xml"/>
  <Override PartName="/ppt/notesSlides/notesSlide7.xml" ContentType="application/vnd.openxmlformats-officedocument.presentationml.notesSlide+xml"/>
  <Override PartName="/ppt/notesSlides/notesSlide9.xml" ContentType="application/vnd.openxmlformats-officedocument.presentationml.notesSlide+xml"/>
  <Override PartName="/ppt/notesSlides/notesSlide1.xml" ContentType="application/vnd.openxmlformats-officedocument.presentationml.notesSlide+xml"/>
  <Override PartName="/ppt/notesSlides/notesSlide12.xml" ContentType="application/vnd.openxmlformats-officedocument.presentationml.notesSlide+xml"/>
  <Override PartName="/ppt/theme/theme3.xml" ContentType="application/vnd.openxmlformats-officedocument.theme+xml"/>
  <Override PartName="/ppt/authors.xml" ContentType="application/vnd.ms-powerpoint.authors+xml"/>
  <Override PartName="/ppt/theme/theme1.xml" ContentType="application/vnd.openxmlformats-officedocument.them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ppt/revisionInfo.xml" ContentType="application/vnd.ms-powerpoint.revisioninfo+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7" r:id="rId3"/>
  </p:sldMasterIdLst>
  <p:notesMasterIdLst>
    <p:notesMasterId r:id="rId16"/>
  </p:notesMasterIdLst>
  <p:handoutMasterIdLst>
    <p:handoutMasterId r:id="rId17"/>
  </p:handoutMasterIdLst>
  <p:sldIdLst>
    <p:sldId id="304" r:id="rId4"/>
    <p:sldId id="331" r:id="rId5"/>
    <p:sldId id="363" r:id="rId6"/>
    <p:sldId id="322" r:id="rId7"/>
    <p:sldId id="365" r:id="rId8"/>
    <p:sldId id="370" r:id="rId9"/>
    <p:sldId id="366" r:id="rId10"/>
    <p:sldId id="372" r:id="rId11"/>
    <p:sldId id="373" r:id="rId12"/>
    <p:sldId id="361" r:id="rId13"/>
    <p:sldId id="369" r:id="rId14"/>
    <p:sldId id="311" r:id="rId15"/>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3379" userDrawn="1">
          <p15:clr>
            <a:srgbClr val="A4A3A4"/>
          </p15:clr>
        </p15:guide>
        <p15:guide id="3" pos="1156" userDrawn="1">
          <p15:clr>
            <a:srgbClr val="A4A3A4"/>
          </p15:clr>
        </p15:guide>
        <p15:guide id="4" pos="562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68DBF29-173B-1EE4-E980-EBF86C79181A}" name="Editor" initials="AT" userId="Editor" providerId="None"/>
  <p188:author id="{3E8B4EC0-E327-F9F8-3B2E-DECEDB41071C}" name="Hannah Penton" initials="HP" userId="S::Penton@member.euroqol.org::ecb042f7-e0a3-407f-888d-a4800c51752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D76650"/>
    <a:srgbClr val="004A6D"/>
    <a:srgbClr val="397875"/>
    <a:srgbClr val="C99712"/>
    <a:srgbClr val="80A5B6"/>
    <a:srgbClr val="AFC8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D5A939F-FB99-4895-B460-2E1CA7603FF1}" v="2" dt="2026-09-16T12:22:11.176"/>
  </p1510:revLst>
</p1510:revInfo>
</file>

<file path=ppt/tableStyles.xml><?xml version="1.0" encoding="utf-8"?>
<a:tblStyleLst xmlns:a="http://schemas.openxmlformats.org/drawingml/2006/main" def="{5C22544A-7EE6-4342-B048-85BDC9FD1C3A}">
  <a:tblStyle styleId="{00A15C55-8517-42AA-B614-E9B94910E393}" styleName="Stijl, gemiddeld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Stijl, gemiddeld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876" autoAdjust="0"/>
    <p:restoredTop sz="96186"/>
  </p:normalViewPr>
  <p:slideViewPr>
    <p:cSldViewPr snapToGrid="0">
      <p:cViewPr varScale="1">
        <p:scale>
          <a:sx n="140" d="100"/>
          <a:sy n="140" d="100"/>
        </p:scale>
        <p:origin x="1050" y="114"/>
      </p:cViewPr>
      <p:guideLst>
        <p:guide orient="horz" pos="1620"/>
        <p:guide pos="3379"/>
        <p:guide pos="1156"/>
        <p:guide pos="5624"/>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172" d="100"/>
          <a:sy n="172" d="100"/>
        </p:scale>
        <p:origin x="3224"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presProps" Target="presProps.xml"/><Relationship Id="rId3" Type="http://schemas.openxmlformats.org/officeDocument/2006/relationships/slideMaster" Target="slideMasters/slideMaster1.xml"/><Relationship Id="rId21"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customXml" Target="../customXml/item3.xml"/><Relationship Id="rId5" Type="http://schemas.openxmlformats.org/officeDocument/2006/relationships/slide" Target="slides/slide2.xml"/><Relationship Id="rId15" Type="http://schemas.openxmlformats.org/officeDocument/2006/relationships/slide" Target="slides/slide12.xml"/><Relationship Id="rId23" Type="http://schemas.microsoft.com/office/2018/10/relationships/authors" Target="authors.xml"/><Relationship Id="rId10" Type="http://schemas.openxmlformats.org/officeDocument/2006/relationships/slide" Target="slides/slide7.xml"/><Relationship Id="rId19"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1CAF7DCC-0CBA-C357-8B15-C0AD6C3EDC1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a:extLst>
              <a:ext uri="{FF2B5EF4-FFF2-40B4-BE49-F238E27FC236}">
                <a16:creationId xmlns:a16="http://schemas.microsoft.com/office/drawing/2014/main" id="{B86B4FD3-15EB-CED6-62C4-7740D9591A9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3C265CC-6756-B64F-9786-6C35C6E5B593}" type="datetimeFigureOut">
              <a:rPr lang="nl-NL" smtClean="0"/>
              <a:t>17-9-2026</a:t>
            </a:fld>
            <a:endParaRPr lang="nl-NL"/>
          </a:p>
        </p:txBody>
      </p:sp>
      <p:sp>
        <p:nvSpPr>
          <p:cNvPr id="4" name="Tijdelijke aanduiding voor voettekst 3">
            <a:extLst>
              <a:ext uri="{FF2B5EF4-FFF2-40B4-BE49-F238E27FC236}">
                <a16:creationId xmlns:a16="http://schemas.microsoft.com/office/drawing/2014/main" id="{AD8397F9-A4D3-8A27-DCDC-937A968F56D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a:extLst>
              <a:ext uri="{FF2B5EF4-FFF2-40B4-BE49-F238E27FC236}">
                <a16:creationId xmlns:a16="http://schemas.microsoft.com/office/drawing/2014/main" id="{77857157-DCB5-8D70-C45C-D527ECF81CE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88D63B4-451E-704A-BDA9-C61A04E40C8A}" type="slidenum">
              <a:rPr lang="nl-NL" smtClean="0"/>
              <a:t>‹#›</a:t>
            </a:fld>
            <a:endParaRPr lang="nl-NL"/>
          </a:p>
        </p:txBody>
      </p:sp>
    </p:spTree>
    <p:extLst>
      <p:ext uri="{BB962C8B-B14F-4D97-AF65-F5344CB8AC3E}">
        <p14:creationId xmlns:p14="http://schemas.microsoft.com/office/powerpoint/2010/main" val="34239039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C820D5-B546-A64F-AC8E-1322075E98A8}" type="datetimeFigureOut">
              <a:rPr lang="nl-NL" smtClean="0"/>
              <a:t>17-9-2026</a:t>
            </a:fld>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E5536-74CA-AD4B-8DA3-027AE8027D32}" type="slidenum">
              <a:rPr lang="nl-NL" smtClean="0"/>
              <a:t>‹#›</a:t>
            </a:fld>
            <a:endParaRPr lang="nl-NL"/>
          </a:p>
        </p:txBody>
      </p:sp>
    </p:spTree>
    <p:extLst>
      <p:ext uri="{BB962C8B-B14F-4D97-AF65-F5344CB8AC3E}">
        <p14:creationId xmlns:p14="http://schemas.microsoft.com/office/powerpoint/2010/main" val="2355864682"/>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p:txBody>
          <a:bodyPr/>
          <a:lstStyle/>
          <a:p>
            <a:pPr marL="288000" indent="-288000">
              <a:lnSpc>
                <a:spcPct val="100000"/>
              </a:lnSpc>
              <a:spcBef>
                <a:spcPts val="1200"/>
              </a:spcBef>
            </a:pPr>
            <a:r>
              <a:rPr lang="en-GB" sz="900" dirty="0"/>
              <a:t>This slide deck was developed by the </a:t>
            </a:r>
            <a:r>
              <a:rPr lang="en-GB" sz="900" dirty="0">
                <a:solidFill>
                  <a:schemeClr val="accent2"/>
                </a:solidFill>
              </a:rPr>
              <a:t>EuroQol Communications Team</a:t>
            </a:r>
          </a:p>
          <a:p>
            <a:pPr marL="288000" indent="-288000">
              <a:lnSpc>
                <a:spcPct val="100000"/>
              </a:lnSpc>
              <a:spcBef>
                <a:spcPts val="1200"/>
              </a:spcBef>
            </a:pPr>
            <a:r>
              <a:rPr lang="en-GB" sz="900" dirty="0"/>
              <a:t>Including the copyright line </a:t>
            </a:r>
            <a:r>
              <a:rPr lang="en-GB" sz="900" b="1" dirty="0">
                <a:solidFill>
                  <a:schemeClr val="accent2"/>
                </a:solidFill>
              </a:rPr>
              <a:t>© EuroQol Research Foundation </a:t>
            </a:r>
            <a:r>
              <a:rPr lang="en-GB" sz="900" dirty="0"/>
              <a:t>is mandatory when using information and/or images and/or any part of this slide deck in any other work or publication </a:t>
            </a:r>
          </a:p>
          <a:p>
            <a:pPr marL="288000" indent="-288000">
              <a:lnSpc>
                <a:spcPct val="100000"/>
              </a:lnSpc>
              <a:spcBef>
                <a:spcPts val="1200"/>
              </a:spcBef>
            </a:pPr>
            <a:r>
              <a:rPr lang="en-GB" sz="900" dirty="0"/>
              <a:t>Neither this presentation nor any of its parts may be sold, distributed or modified for commercial gain </a:t>
            </a:r>
          </a:p>
          <a:p>
            <a:endParaRPr lang="en-GB" dirty="0"/>
          </a:p>
        </p:txBody>
      </p:sp>
      <p:sp>
        <p:nvSpPr>
          <p:cNvPr id="4" name="Slide Number Placeholder 3"/>
          <p:cNvSpPr>
            <a:spLocks noGrp="1"/>
          </p:cNvSpPr>
          <p:nvPr>
            <p:ph type="sldNum" sz="quarter" idx="5"/>
          </p:nvPr>
        </p:nvSpPr>
        <p:spPr/>
        <p:txBody>
          <a:bodyPr/>
          <a:lstStyle/>
          <a:p>
            <a:fld id="{FA5E5536-74CA-AD4B-8DA3-027AE8027D32}" type="slidenum">
              <a:rPr lang="nl-NL" smtClean="0"/>
              <a:t>1</a:t>
            </a:fld>
            <a:endParaRPr lang="nl-NL"/>
          </a:p>
        </p:txBody>
      </p:sp>
    </p:spTree>
    <p:extLst>
      <p:ext uri="{BB962C8B-B14F-4D97-AF65-F5344CB8AC3E}">
        <p14:creationId xmlns:p14="http://schemas.microsoft.com/office/powerpoint/2010/main" val="3325961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p:txBody>
          <a:bodyPr/>
          <a:lstStyle/>
          <a:p>
            <a:pPr marL="288000" indent="-288000">
              <a:lnSpc>
                <a:spcPct val="100000"/>
              </a:lnSpc>
              <a:spcBef>
                <a:spcPts val="1200"/>
              </a:spcBef>
            </a:pPr>
            <a:r>
              <a:rPr lang="en-GB" sz="900" dirty="0"/>
              <a:t>This slide deck was developed by the </a:t>
            </a:r>
            <a:r>
              <a:rPr lang="en-GB" sz="900" dirty="0">
                <a:solidFill>
                  <a:schemeClr val="accent2"/>
                </a:solidFill>
              </a:rPr>
              <a:t>EuroQol Communications Team</a:t>
            </a:r>
          </a:p>
          <a:p>
            <a:pPr marL="288000" indent="-288000">
              <a:lnSpc>
                <a:spcPct val="100000"/>
              </a:lnSpc>
              <a:spcBef>
                <a:spcPts val="1200"/>
              </a:spcBef>
            </a:pPr>
            <a:r>
              <a:rPr lang="en-GB" sz="900" dirty="0"/>
              <a:t>Including the copyright line </a:t>
            </a:r>
            <a:r>
              <a:rPr lang="en-GB" sz="900" b="1" dirty="0">
                <a:solidFill>
                  <a:schemeClr val="accent2"/>
                </a:solidFill>
              </a:rPr>
              <a:t>© EuroQol Research Foundation </a:t>
            </a:r>
            <a:r>
              <a:rPr lang="en-GB" sz="900" dirty="0"/>
              <a:t>is mandatory when using information and/or images and/or any part of this slide deck in any other work or publication </a:t>
            </a:r>
          </a:p>
          <a:p>
            <a:pPr marL="288000" indent="-288000">
              <a:lnSpc>
                <a:spcPct val="100000"/>
              </a:lnSpc>
              <a:spcBef>
                <a:spcPts val="1200"/>
              </a:spcBef>
            </a:pPr>
            <a:r>
              <a:rPr lang="en-GB" sz="900" dirty="0"/>
              <a:t>Neither this presentation nor any of its parts may be sold, distributed or modified for commercial gain </a:t>
            </a:r>
          </a:p>
          <a:p>
            <a:endParaRPr lang="en-GB" dirty="0"/>
          </a:p>
        </p:txBody>
      </p:sp>
      <p:sp>
        <p:nvSpPr>
          <p:cNvPr id="4" name="Slide Number Placeholder 3"/>
          <p:cNvSpPr>
            <a:spLocks noGrp="1"/>
          </p:cNvSpPr>
          <p:nvPr>
            <p:ph type="sldNum" sz="quarter" idx="5"/>
          </p:nvPr>
        </p:nvSpPr>
        <p:spPr/>
        <p:txBody>
          <a:bodyPr/>
          <a:lstStyle/>
          <a:p>
            <a:fld id="{FA5E5536-74CA-AD4B-8DA3-027AE8027D32}" type="slidenum">
              <a:rPr lang="nl-NL" smtClean="0"/>
              <a:t>2</a:t>
            </a:fld>
            <a:endParaRPr lang="nl-NL"/>
          </a:p>
        </p:txBody>
      </p:sp>
    </p:spTree>
    <p:extLst>
      <p:ext uri="{BB962C8B-B14F-4D97-AF65-F5344CB8AC3E}">
        <p14:creationId xmlns:p14="http://schemas.microsoft.com/office/powerpoint/2010/main" val="34000429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A5B23-F652-14D8-9CE6-AB3C016C0C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F80553-43EB-CD5B-0F4C-6D864B059AB0}"/>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E253489F-5D1B-06A6-B5F4-8EF72E5F7F6A}"/>
              </a:ext>
            </a:extLst>
          </p:cNvPr>
          <p:cNvSpPr>
            <a:spLocks noGrp="1"/>
          </p:cNvSpPr>
          <p:nvPr>
            <p:ph type="body" idx="1"/>
          </p:nvPr>
        </p:nvSpPr>
        <p:spPr/>
        <p:txBody>
          <a:bodyPr/>
          <a:lstStyle/>
          <a:p>
            <a:pPr marL="288000" indent="-288000">
              <a:lnSpc>
                <a:spcPct val="100000"/>
              </a:lnSpc>
              <a:spcBef>
                <a:spcPts val="1200"/>
              </a:spcBef>
            </a:pPr>
            <a:r>
              <a:rPr lang="en-GB" sz="900" dirty="0"/>
              <a:t>This slide deck was developed by the </a:t>
            </a:r>
            <a:r>
              <a:rPr lang="en-GB" sz="900" dirty="0">
                <a:solidFill>
                  <a:schemeClr val="accent2"/>
                </a:solidFill>
              </a:rPr>
              <a:t>EuroQol Communications Team</a:t>
            </a:r>
          </a:p>
          <a:p>
            <a:pPr marL="288000" indent="-288000">
              <a:lnSpc>
                <a:spcPct val="100000"/>
              </a:lnSpc>
              <a:spcBef>
                <a:spcPts val="1200"/>
              </a:spcBef>
            </a:pPr>
            <a:r>
              <a:rPr lang="en-GB" sz="900" dirty="0"/>
              <a:t>Including the copyright line </a:t>
            </a:r>
            <a:r>
              <a:rPr lang="en-GB" sz="900" b="1" dirty="0">
                <a:solidFill>
                  <a:schemeClr val="accent2"/>
                </a:solidFill>
              </a:rPr>
              <a:t>© EuroQol Research Foundation </a:t>
            </a:r>
            <a:r>
              <a:rPr lang="en-GB" sz="900" dirty="0"/>
              <a:t>is mandatory when using information and/or images and/or any part of this slide deck in any other work or publication </a:t>
            </a:r>
          </a:p>
          <a:p>
            <a:pPr marL="288000" indent="-288000">
              <a:lnSpc>
                <a:spcPct val="100000"/>
              </a:lnSpc>
              <a:spcBef>
                <a:spcPts val="1200"/>
              </a:spcBef>
            </a:pPr>
            <a:r>
              <a:rPr lang="en-GB" sz="900" dirty="0"/>
              <a:t>Neither this presentation nor any of its parts may be sold, distributed or modified for commercial gain </a:t>
            </a:r>
          </a:p>
          <a:p>
            <a:endParaRPr lang="en-GB" dirty="0"/>
          </a:p>
        </p:txBody>
      </p:sp>
      <p:sp>
        <p:nvSpPr>
          <p:cNvPr id="4" name="Slide Number Placeholder 3">
            <a:extLst>
              <a:ext uri="{FF2B5EF4-FFF2-40B4-BE49-F238E27FC236}">
                <a16:creationId xmlns:a16="http://schemas.microsoft.com/office/drawing/2014/main" id="{04F88BE6-70B5-760A-14B6-709F595C6C6F}"/>
              </a:ext>
            </a:extLst>
          </p:cNvPr>
          <p:cNvSpPr>
            <a:spLocks noGrp="1"/>
          </p:cNvSpPr>
          <p:nvPr>
            <p:ph type="sldNum" sz="quarter" idx="5"/>
          </p:nvPr>
        </p:nvSpPr>
        <p:spPr/>
        <p:txBody>
          <a:bodyPr/>
          <a:lstStyle/>
          <a:p>
            <a:fld id="{FA5E5536-74CA-AD4B-8DA3-027AE8027D32}" type="slidenum">
              <a:rPr lang="nl-NL" smtClean="0"/>
              <a:t>3</a:t>
            </a:fld>
            <a:endParaRPr lang="nl-NL"/>
          </a:p>
        </p:txBody>
      </p:sp>
    </p:spTree>
    <p:extLst>
      <p:ext uri="{BB962C8B-B14F-4D97-AF65-F5344CB8AC3E}">
        <p14:creationId xmlns:p14="http://schemas.microsoft.com/office/powerpoint/2010/main" val="31997499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p:txBody>
          <a:bodyPr/>
          <a:lstStyle/>
          <a:p>
            <a:pPr marL="288000" indent="-288000">
              <a:lnSpc>
                <a:spcPct val="100000"/>
              </a:lnSpc>
              <a:spcBef>
                <a:spcPts val="1200"/>
              </a:spcBef>
            </a:pPr>
            <a:r>
              <a:rPr lang="en-GB" sz="900" dirty="0"/>
              <a:t>This slide deck was developed by the </a:t>
            </a:r>
            <a:r>
              <a:rPr lang="en-GB" sz="900" dirty="0">
                <a:solidFill>
                  <a:schemeClr val="accent2"/>
                </a:solidFill>
              </a:rPr>
              <a:t>EuroQol Communications Team</a:t>
            </a:r>
          </a:p>
          <a:p>
            <a:pPr marL="288000" indent="-288000">
              <a:lnSpc>
                <a:spcPct val="100000"/>
              </a:lnSpc>
              <a:spcBef>
                <a:spcPts val="1200"/>
              </a:spcBef>
            </a:pPr>
            <a:r>
              <a:rPr lang="en-GB" sz="900" dirty="0"/>
              <a:t>Including the copyright line </a:t>
            </a:r>
            <a:r>
              <a:rPr lang="en-GB" sz="900" b="1" dirty="0">
                <a:solidFill>
                  <a:schemeClr val="accent2"/>
                </a:solidFill>
              </a:rPr>
              <a:t>© EuroQol Research Foundation </a:t>
            </a:r>
            <a:r>
              <a:rPr lang="en-GB" sz="900" dirty="0"/>
              <a:t>is mandatory when using information and/or images and/or any part of this slide deck in any other work or publication </a:t>
            </a:r>
          </a:p>
          <a:p>
            <a:pPr marL="288000" indent="-288000">
              <a:lnSpc>
                <a:spcPct val="100000"/>
              </a:lnSpc>
              <a:spcBef>
                <a:spcPts val="1200"/>
              </a:spcBef>
            </a:pPr>
            <a:r>
              <a:rPr lang="en-GB" sz="900" dirty="0"/>
              <a:t>Neither this presentation nor any of its parts may be sold, distributed or modified for commercial gain </a:t>
            </a:r>
          </a:p>
          <a:p>
            <a:endParaRPr lang="en-GB" dirty="0"/>
          </a:p>
        </p:txBody>
      </p:sp>
      <p:sp>
        <p:nvSpPr>
          <p:cNvPr id="4" name="Slide Number Placeholder 3"/>
          <p:cNvSpPr>
            <a:spLocks noGrp="1"/>
          </p:cNvSpPr>
          <p:nvPr>
            <p:ph type="sldNum" sz="quarter" idx="5"/>
          </p:nvPr>
        </p:nvSpPr>
        <p:spPr/>
        <p:txBody>
          <a:bodyPr/>
          <a:lstStyle/>
          <a:p>
            <a:fld id="{FA5E5536-74CA-AD4B-8DA3-027AE8027D32}" type="slidenum">
              <a:rPr lang="nl-NL" smtClean="0"/>
              <a:t>4</a:t>
            </a:fld>
            <a:endParaRPr lang="nl-NL"/>
          </a:p>
        </p:txBody>
      </p:sp>
    </p:spTree>
    <p:extLst>
      <p:ext uri="{BB962C8B-B14F-4D97-AF65-F5344CB8AC3E}">
        <p14:creationId xmlns:p14="http://schemas.microsoft.com/office/powerpoint/2010/main" val="40279162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6B53C-DE79-C782-6750-95A963D949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7C801D-2D91-CC76-95A8-F1D474B69BAD}"/>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A684957E-0DF4-68A8-7D43-F5CCB22876A0}"/>
              </a:ext>
            </a:extLst>
          </p:cNvPr>
          <p:cNvSpPr>
            <a:spLocks noGrp="1"/>
          </p:cNvSpPr>
          <p:nvPr>
            <p:ph type="body" idx="1"/>
          </p:nvPr>
        </p:nvSpPr>
        <p:spPr/>
        <p:txBody>
          <a:bodyPr/>
          <a:lstStyle/>
          <a:p>
            <a:pPr marL="288000" indent="-288000">
              <a:lnSpc>
                <a:spcPct val="100000"/>
              </a:lnSpc>
              <a:spcBef>
                <a:spcPts val="1200"/>
              </a:spcBef>
            </a:pPr>
            <a:r>
              <a:rPr lang="en-GB" sz="900" dirty="0"/>
              <a:t>This slide deck was developed by the </a:t>
            </a:r>
            <a:r>
              <a:rPr lang="en-GB" sz="900" dirty="0">
                <a:solidFill>
                  <a:schemeClr val="accent2"/>
                </a:solidFill>
              </a:rPr>
              <a:t>EuroQol Communications Team</a:t>
            </a:r>
          </a:p>
          <a:p>
            <a:pPr marL="288000" indent="-288000">
              <a:lnSpc>
                <a:spcPct val="100000"/>
              </a:lnSpc>
              <a:spcBef>
                <a:spcPts val="1200"/>
              </a:spcBef>
            </a:pPr>
            <a:r>
              <a:rPr lang="en-GB" sz="900" dirty="0"/>
              <a:t>Including the copyright line </a:t>
            </a:r>
            <a:r>
              <a:rPr lang="en-GB" sz="900" b="1" dirty="0">
                <a:solidFill>
                  <a:schemeClr val="accent2"/>
                </a:solidFill>
              </a:rPr>
              <a:t>© EuroQol Research Foundation </a:t>
            </a:r>
            <a:r>
              <a:rPr lang="en-GB" sz="900" dirty="0"/>
              <a:t>is mandatory when using information and/or images and/or any part of this slide deck in any other work or publication </a:t>
            </a:r>
          </a:p>
          <a:p>
            <a:pPr marL="288000" indent="-288000">
              <a:lnSpc>
                <a:spcPct val="100000"/>
              </a:lnSpc>
              <a:spcBef>
                <a:spcPts val="1200"/>
              </a:spcBef>
            </a:pPr>
            <a:r>
              <a:rPr lang="en-GB" sz="900" dirty="0"/>
              <a:t>Neither this presentation nor any of its parts may be sold, distributed or modified for commercial gain </a:t>
            </a:r>
          </a:p>
          <a:p>
            <a:endParaRPr lang="en-GB" dirty="0"/>
          </a:p>
        </p:txBody>
      </p:sp>
      <p:sp>
        <p:nvSpPr>
          <p:cNvPr id="4" name="Slide Number Placeholder 3">
            <a:extLst>
              <a:ext uri="{FF2B5EF4-FFF2-40B4-BE49-F238E27FC236}">
                <a16:creationId xmlns:a16="http://schemas.microsoft.com/office/drawing/2014/main" id="{B7EE4603-4816-50C0-D428-1C351B4D209A}"/>
              </a:ext>
            </a:extLst>
          </p:cNvPr>
          <p:cNvSpPr>
            <a:spLocks noGrp="1"/>
          </p:cNvSpPr>
          <p:nvPr>
            <p:ph type="sldNum" sz="quarter" idx="5"/>
          </p:nvPr>
        </p:nvSpPr>
        <p:spPr/>
        <p:txBody>
          <a:bodyPr/>
          <a:lstStyle/>
          <a:p>
            <a:fld id="{FA5E5536-74CA-AD4B-8DA3-027AE8027D32}" type="slidenum">
              <a:rPr lang="nl-NL" smtClean="0"/>
              <a:t>5</a:t>
            </a:fld>
            <a:endParaRPr lang="nl-NL"/>
          </a:p>
        </p:txBody>
      </p:sp>
    </p:spTree>
    <p:extLst>
      <p:ext uri="{BB962C8B-B14F-4D97-AF65-F5344CB8AC3E}">
        <p14:creationId xmlns:p14="http://schemas.microsoft.com/office/powerpoint/2010/main" val="5380087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7D2BF-E1E8-73BA-99D3-40069F7F27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7773D6-34D4-D34C-F471-8B19A47DAF93}"/>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8A09C0A7-1D9E-C762-F449-49B0005EA109}"/>
              </a:ext>
            </a:extLst>
          </p:cNvPr>
          <p:cNvSpPr>
            <a:spLocks noGrp="1"/>
          </p:cNvSpPr>
          <p:nvPr>
            <p:ph type="body" idx="1"/>
          </p:nvPr>
        </p:nvSpPr>
        <p:spPr/>
        <p:txBody>
          <a:bodyPr/>
          <a:lstStyle/>
          <a:p>
            <a:pPr marL="288000" indent="-288000">
              <a:lnSpc>
                <a:spcPct val="100000"/>
              </a:lnSpc>
              <a:spcBef>
                <a:spcPts val="1200"/>
              </a:spcBef>
            </a:pPr>
            <a:r>
              <a:rPr lang="en-GB" sz="900" dirty="0"/>
              <a:t>This slide deck was developed by the </a:t>
            </a:r>
            <a:r>
              <a:rPr lang="en-GB" sz="900" dirty="0">
                <a:solidFill>
                  <a:schemeClr val="accent2"/>
                </a:solidFill>
              </a:rPr>
              <a:t>EuroQol Communications Team</a:t>
            </a:r>
          </a:p>
          <a:p>
            <a:pPr marL="288000" indent="-288000">
              <a:lnSpc>
                <a:spcPct val="100000"/>
              </a:lnSpc>
              <a:spcBef>
                <a:spcPts val="1200"/>
              </a:spcBef>
            </a:pPr>
            <a:r>
              <a:rPr lang="en-GB" sz="900" dirty="0"/>
              <a:t>Including the copyright line </a:t>
            </a:r>
            <a:r>
              <a:rPr lang="en-GB" sz="900" b="1" dirty="0">
                <a:solidFill>
                  <a:schemeClr val="accent2"/>
                </a:solidFill>
              </a:rPr>
              <a:t>© EuroQol Research Foundation </a:t>
            </a:r>
            <a:r>
              <a:rPr lang="en-GB" sz="900" dirty="0"/>
              <a:t>is mandatory when using information and/or images and/or any part of this slide deck in any other work or publication </a:t>
            </a:r>
          </a:p>
          <a:p>
            <a:pPr marL="288000" indent="-288000">
              <a:lnSpc>
                <a:spcPct val="100000"/>
              </a:lnSpc>
              <a:spcBef>
                <a:spcPts val="1200"/>
              </a:spcBef>
            </a:pPr>
            <a:r>
              <a:rPr lang="en-GB" sz="900" dirty="0"/>
              <a:t>Neither this presentation nor any of its parts may be sold, distributed or modified for commercial gain </a:t>
            </a:r>
          </a:p>
          <a:p>
            <a:endParaRPr lang="en-GB" dirty="0"/>
          </a:p>
        </p:txBody>
      </p:sp>
      <p:sp>
        <p:nvSpPr>
          <p:cNvPr id="4" name="Slide Number Placeholder 3">
            <a:extLst>
              <a:ext uri="{FF2B5EF4-FFF2-40B4-BE49-F238E27FC236}">
                <a16:creationId xmlns:a16="http://schemas.microsoft.com/office/drawing/2014/main" id="{E91877D4-AB2B-E97E-4A11-F7DFB687C89E}"/>
              </a:ext>
            </a:extLst>
          </p:cNvPr>
          <p:cNvSpPr>
            <a:spLocks noGrp="1"/>
          </p:cNvSpPr>
          <p:nvPr>
            <p:ph type="sldNum" sz="quarter" idx="5"/>
          </p:nvPr>
        </p:nvSpPr>
        <p:spPr/>
        <p:txBody>
          <a:bodyPr/>
          <a:lstStyle/>
          <a:p>
            <a:fld id="{FA5E5536-74CA-AD4B-8DA3-027AE8027D32}" type="slidenum">
              <a:rPr lang="nl-NL" smtClean="0"/>
              <a:t>6</a:t>
            </a:fld>
            <a:endParaRPr lang="nl-NL"/>
          </a:p>
        </p:txBody>
      </p:sp>
    </p:spTree>
    <p:extLst>
      <p:ext uri="{BB962C8B-B14F-4D97-AF65-F5344CB8AC3E}">
        <p14:creationId xmlns:p14="http://schemas.microsoft.com/office/powerpoint/2010/main" val="30790362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C8B42-61CD-88FE-B49A-1F05B9D4D8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1D69DD-803A-F7E8-036C-32BFD1C79E31}"/>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223B4E57-C4DC-2F5B-C009-B4B8F95C533B}"/>
              </a:ext>
            </a:extLst>
          </p:cNvPr>
          <p:cNvSpPr>
            <a:spLocks noGrp="1"/>
          </p:cNvSpPr>
          <p:nvPr>
            <p:ph type="body" idx="1"/>
          </p:nvPr>
        </p:nvSpPr>
        <p:spPr/>
        <p:txBody>
          <a:bodyPr/>
          <a:lstStyle/>
          <a:p>
            <a:pPr marL="288000" indent="-288000">
              <a:lnSpc>
                <a:spcPct val="100000"/>
              </a:lnSpc>
              <a:spcBef>
                <a:spcPts val="1200"/>
              </a:spcBef>
            </a:pPr>
            <a:r>
              <a:rPr lang="en-GB" sz="900" dirty="0"/>
              <a:t>This slide deck was developed by the </a:t>
            </a:r>
            <a:r>
              <a:rPr lang="en-GB" sz="900" dirty="0">
                <a:solidFill>
                  <a:schemeClr val="accent2"/>
                </a:solidFill>
              </a:rPr>
              <a:t>EuroQol Communications Team</a:t>
            </a:r>
          </a:p>
          <a:p>
            <a:pPr marL="288000" indent="-288000">
              <a:lnSpc>
                <a:spcPct val="100000"/>
              </a:lnSpc>
              <a:spcBef>
                <a:spcPts val="1200"/>
              </a:spcBef>
            </a:pPr>
            <a:r>
              <a:rPr lang="en-GB" sz="900" dirty="0"/>
              <a:t>Including the copyright line </a:t>
            </a:r>
            <a:r>
              <a:rPr lang="en-GB" sz="900" b="1" dirty="0">
                <a:solidFill>
                  <a:schemeClr val="accent2"/>
                </a:solidFill>
              </a:rPr>
              <a:t>© EuroQol Research Foundation </a:t>
            </a:r>
            <a:r>
              <a:rPr lang="en-GB" sz="900" dirty="0"/>
              <a:t>is mandatory when using information and/or images and/or any part of this slide deck in any other work or publication </a:t>
            </a:r>
          </a:p>
          <a:p>
            <a:pPr marL="288000" indent="-288000">
              <a:lnSpc>
                <a:spcPct val="100000"/>
              </a:lnSpc>
              <a:spcBef>
                <a:spcPts val="1200"/>
              </a:spcBef>
            </a:pPr>
            <a:r>
              <a:rPr lang="en-GB" sz="900" dirty="0"/>
              <a:t>Neither this presentation nor any of its parts may be sold, distributed or modified for commercial gain </a:t>
            </a:r>
          </a:p>
          <a:p>
            <a:endParaRPr lang="en-GB" dirty="0"/>
          </a:p>
        </p:txBody>
      </p:sp>
      <p:sp>
        <p:nvSpPr>
          <p:cNvPr id="4" name="Slide Number Placeholder 3">
            <a:extLst>
              <a:ext uri="{FF2B5EF4-FFF2-40B4-BE49-F238E27FC236}">
                <a16:creationId xmlns:a16="http://schemas.microsoft.com/office/drawing/2014/main" id="{36D59F6C-732D-D6CE-7781-6ABFC3F85D2A}"/>
              </a:ext>
            </a:extLst>
          </p:cNvPr>
          <p:cNvSpPr>
            <a:spLocks noGrp="1"/>
          </p:cNvSpPr>
          <p:nvPr>
            <p:ph type="sldNum" sz="quarter" idx="5"/>
          </p:nvPr>
        </p:nvSpPr>
        <p:spPr/>
        <p:txBody>
          <a:bodyPr/>
          <a:lstStyle/>
          <a:p>
            <a:fld id="{FA5E5536-74CA-AD4B-8DA3-027AE8027D32}" type="slidenum">
              <a:rPr lang="nl-NL" smtClean="0"/>
              <a:t>7</a:t>
            </a:fld>
            <a:endParaRPr lang="nl-NL"/>
          </a:p>
        </p:txBody>
      </p:sp>
    </p:spTree>
    <p:extLst>
      <p:ext uri="{BB962C8B-B14F-4D97-AF65-F5344CB8AC3E}">
        <p14:creationId xmlns:p14="http://schemas.microsoft.com/office/powerpoint/2010/main" val="9883929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F545D0-FDAC-1EA1-E736-582707A8CB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6B66C5-3B97-1FF7-9FE1-06DC2668A883}"/>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996AB45D-C929-2F95-831D-8029008AA616}"/>
              </a:ext>
            </a:extLst>
          </p:cNvPr>
          <p:cNvSpPr>
            <a:spLocks noGrp="1"/>
          </p:cNvSpPr>
          <p:nvPr>
            <p:ph type="body" idx="1"/>
          </p:nvPr>
        </p:nvSpPr>
        <p:spPr/>
        <p:txBody>
          <a:bodyPr/>
          <a:lstStyle/>
          <a:p>
            <a:pPr marL="288000" indent="-288000">
              <a:lnSpc>
                <a:spcPct val="100000"/>
              </a:lnSpc>
              <a:spcBef>
                <a:spcPts val="1200"/>
              </a:spcBef>
            </a:pPr>
            <a:r>
              <a:rPr lang="en-GB" sz="900" dirty="0"/>
              <a:t>This slide deck was developed by the </a:t>
            </a:r>
            <a:r>
              <a:rPr lang="en-GB" sz="900" dirty="0">
                <a:solidFill>
                  <a:schemeClr val="accent2"/>
                </a:solidFill>
              </a:rPr>
              <a:t>EuroQol Communications Team</a:t>
            </a:r>
          </a:p>
          <a:p>
            <a:pPr marL="288000" indent="-288000">
              <a:lnSpc>
                <a:spcPct val="100000"/>
              </a:lnSpc>
              <a:spcBef>
                <a:spcPts val="1200"/>
              </a:spcBef>
            </a:pPr>
            <a:r>
              <a:rPr lang="en-GB" sz="900" dirty="0"/>
              <a:t>Including the copyright line </a:t>
            </a:r>
            <a:r>
              <a:rPr lang="en-GB" sz="900" b="1" dirty="0">
                <a:solidFill>
                  <a:schemeClr val="accent2"/>
                </a:solidFill>
              </a:rPr>
              <a:t>© EuroQol Research Foundation </a:t>
            </a:r>
            <a:r>
              <a:rPr lang="en-GB" sz="900" dirty="0"/>
              <a:t>is mandatory when using information and/or images and/or any part of this slide deck in any other work or publication </a:t>
            </a:r>
          </a:p>
          <a:p>
            <a:pPr marL="288000" indent="-288000">
              <a:lnSpc>
                <a:spcPct val="100000"/>
              </a:lnSpc>
              <a:spcBef>
                <a:spcPts val="1200"/>
              </a:spcBef>
            </a:pPr>
            <a:r>
              <a:rPr lang="en-GB" sz="900" dirty="0"/>
              <a:t>Neither this presentation nor any of its parts may be sold, distributed or modified for commercial gain </a:t>
            </a:r>
          </a:p>
          <a:p>
            <a:endParaRPr lang="en-GB" dirty="0"/>
          </a:p>
        </p:txBody>
      </p:sp>
      <p:sp>
        <p:nvSpPr>
          <p:cNvPr id="4" name="Slide Number Placeholder 3">
            <a:extLst>
              <a:ext uri="{FF2B5EF4-FFF2-40B4-BE49-F238E27FC236}">
                <a16:creationId xmlns:a16="http://schemas.microsoft.com/office/drawing/2014/main" id="{D931C6F1-95BB-8F11-5E0B-7DB8D02D915B}"/>
              </a:ext>
            </a:extLst>
          </p:cNvPr>
          <p:cNvSpPr>
            <a:spLocks noGrp="1"/>
          </p:cNvSpPr>
          <p:nvPr>
            <p:ph type="sldNum" sz="quarter" idx="5"/>
          </p:nvPr>
        </p:nvSpPr>
        <p:spPr/>
        <p:txBody>
          <a:bodyPr/>
          <a:lstStyle/>
          <a:p>
            <a:fld id="{FA5E5536-74CA-AD4B-8DA3-027AE8027D32}" type="slidenum">
              <a:rPr lang="nl-NL" smtClean="0"/>
              <a:t>8</a:t>
            </a:fld>
            <a:endParaRPr lang="nl-NL"/>
          </a:p>
        </p:txBody>
      </p:sp>
    </p:spTree>
    <p:extLst>
      <p:ext uri="{BB962C8B-B14F-4D97-AF65-F5344CB8AC3E}">
        <p14:creationId xmlns:p14="http://schemas.microsoft.com/office/powerpoint/2010/main" val="13539772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E5DB6-ECD8-5D9A-8094-A694426BFF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9B236C-1AEF-2072-116A-155EA977C2C6}"/>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73B140D4-9636-E38D-F385-95F178991359}"/>
              </a:ext>
            </a:extLst>
          </p:cNvPr>
          <p:cNvSpPr>
            <a:spLocks noGrp="1"/>
          </p:cNvSpPr>
          <p:nvPr>
            <p:ph type="body" idx="1"/>
          </p:nvPr>
        </p:nvSpPr>
        <p:spPr/>
        <p:txBody>
          <a:bodyPr/>
          <a:lstStyle/>
          <a:p>
            <a:pPr marL="288000" indent="-288000">
              <a:lnSpc>
                <a:spcPct val="100000"/>
              </a:lnSpc>
              <a:spcBef>
                <a:spcPts val="1200"/>
              </a:spcBef>
            </a:pPr>
            <a:r>
              <a:rPr lang="en-GB" sz="900" dirty="0"/>
              <a:t>This slide deck was developed by the </a:t>
            </a:r>
            <a:r>
              <a:rPr lang="en-GB" sz="900" dirty="0">
                <a:solidFill>
                  <a:schemeClr val="accent2"/>
                </a:solidFill>
              </a:rPr>
              <a:t>EuroQol Communications Team</a:t>
            </a:r>
          </a:p>
          <a:p>
            <a:pPr marL="288000" indent="-288000">
              <a:lnSpc>
                <a:spcPct val="100000"/>
              </a:lnSpc>
              <a:spcBef>
                <a:spcPts val="1200"/>
              </a:spcBef>
            </a:pPr>
            <a:r>
              <a:rPr lang="en-GB" sz="900" dirty="0"/>
              <a:t>Including the copyright line </a:t>
            </a:r>
            <a:r>
              <a:rPr lang="en-GB" sz="900" b="1" dirty="0">
                <a:solidFill>
                  <a:schemeClr val="accent2"/>
                </a:solidFill>
              </a:rPr>
              <a:t>© EuroQol Research Foundation </a:t>
            </a:r>
            <a:r>
              <a:rPr lang="en-GB" sz="900" dirty="0"/>
              <a:t>is mandatory when using information and/or images and/or any part of this slide deck in any other work or publication </a:t>
            </a:r>
          </a:p>
          <a:p>
            <a:pPr marL="288000" indent="-288000">
              <a:lnSpc>
                <a:spcPct val="100000"/>
              </a:lnSpc>
              <a:spcBef>
                <a:spcPts val="1200"/>
              </a:spcBef>
            </a:pPr>
            <a:r>
              <a:rPr lang="en-GB" sz="900" dirty="0"/>
              <a:t>Neither this presentation nor any of its parts may be sold, distributed or modified for commercial gain </a:t>
            </a:r>
          </a:p>
          <a:p>
            <a:endParaRPr lang="en-GB" dirty="0"/>
          </a:p>
        </p:txBody>
      </p:sp>
      <p:sp>
        <p:nvSpPr>
          <p:cNvPr id="4" name="Slide Number Placeholder 3">
            <a:extLst>
              <a:ext uri="{FF2B5EF4-FFF2-40B4-BE49-F238E27FC236}">
                <a16:creationId xmlns:a16="http://schemas.microsoft.com/office/drawing/2014/main" id="{82870DAE-AEED-7564-47C4-273C02FFB671}"/>
              </a:ext>
            </a:extLst>
          </p:cNvPr>
          <p:cNvSpPr>
            <a:spLocks noGrp="1"/>
          </p:cNvSpPr>
          <p:nvPr>
            <p:ph type="sldNum" sz="quarter" idx="5"/>
          </p:nvPr>
        </p:nvSpPr>
        <p:spPr/>
        <p:txBody>
          <a:bodyPr/>
          <a:lstStyle/>
          <a:p>
            <a:fld id="{FA5E5536-74CA-AD4B-8DA3-027AE8027D32}" type="slidenum">
              <a:rPr lang="nl-NL" smtClean="0"/>
              <a:t>9</a:t>
            </a:fld>
            <a:endParaRPr lang="nl-NL"/>
          </a:p>
        </p:txBody>
      </p:sp>
    </p:spTree>
    <p:extLst>
      <p:ext uri="{BB962C8B-B14F-4D97-AF65-F5344CB8AC3E}">
        <p14:creationId xmlns:p14="http://schemas.microsoft.com/office/powerpoint/2010/main" val="22610215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88AD3B-A8B1-AA06-103D-F34A9CFB96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37C811-90B0-5F32-D1DC-B5CCD152E424}"/>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DC452E5A-F467-2068-8DC1-B5C1EBEA4DE5}"/>
              </a:ext>
            </a:extLst>
          </p:cNvPr>
          <p:cNvSpPr>
            <a:spLocks noGrp="1"/>
          </p:cNvSpPr>
          <p:nvPr>
            <p:ph type="body" idx="1"/>
          </p:nvPr>
        </p:nvSpPr>
        <p:spPr/>
        <p:txBody>
          <a:bodyPr/>
          <a:lstStyle/>
          <a:p>
            <a:pPr marL="288000" indent="-288000">
              <a:lnSpc>
                <a:spcPct val="100000"/>
              </a:lnSpc>
              <a:spcBef>
                <a:spcPts val="1200"/>
              </a:spcBef>
            </a:pPr>
            <a:r>
              <a:rPr lang="en-GB" sz="900" dirty="0"/>
              <a:t>This slide deck was developed by the </a:t>
            </a:r>
            <a:r>
              <a:rPr lang="en-GB" sz="900" dirty="0">
                <a:solidFill>
                  <a:schemeClr val="accent2"/>
                </a:solidFill>
              </a:rPr>
              <a:t>EuroQol Communications Team</a:t>
            </a:r>
          </a:p>
          <a:p>
            <a:pPr marL="288000" indent="-288000">
              <a:lnSpc>
                <a:spcPct val="100000"/>
              </a:lnSpc>
              <a:spcBef>
                <a:spcPts val="1200"/>
              </a:spcBef>
            </a:pPr>
            <a:r>
              <a:rPr lang="en-GB" sz="900" dirty="0"/>
              <a:t>Including the copyright line </a:t>
            </a:r>
            <a:r>
              <a:rPr lang="en-GB" sz="900" b="1" dirty="0">
                <a:solidFill>
                  <a:schemeClr val="accent2"/>
                </a:solidFill>
              </a:rPr>
              <a:t>© EuroQol Research Foundation </a:t>
            </a:r>
            <a:r>
              <a:rPr lang="en-GB" sz="900" dirty="0"/>
              <a:t>is mandatory when using information and/or images and/or any part of this slide deck in any other work or publication </a:t>
            </a:r>
          </a:p>
          <a:p>
            <a:pPr marL="288000" indent="-288000">
              <a:lnSpc>
                <a:spcPct val="100000"/>
              </a:lnSpc>
              <a:spcBef>
                <a:spcPts val="1200"/>
              </a:spcBef>
            </a:pPr>
            <a:r>
              <a:rPr lang="en-GB" sz="900" dirty="0"/>
              <a:t>Neither this presentation nor any of its parts may be sold, distributed or modified for commercial gain </a:t>
            </a:r>
          </a:p>
          <a:p>
            <a:endParaRPr lang="en-GB" dirty="0"/>
          </a:p>
        </p:txBody>
      </p:sp>
      <p:sp>
        <p:nvSpPr>
          <p:cNvPr id="4" name="Slide Number Placeholder 3">
            <a:extLst>
              <a:ext uri="{FF2B5EF4-FFF2-40B4-BE49-F238E27FC236}">
                <a16:creationId xmlns:a16="http://schemas.microsoft.com/office/drawing/2014/main" id="{3748C1DF-39D6-B053-58FC-155BC1A590FB}"/>
              </a:ext>
            </a:extLst>
          </p:cNvPr>
          <p:cNvSpPr>
            <a:spLocks noGrp="1"/>
          </p:cNvSpPr>
          <p:nvPr>
            <p:ph type="sldNum" sz="quarter" idx="5"/>
          </p:nvPr>
        </p:nvSpPr>
        <p:spPr/>
        <p:txBody>
          <a:bodyPr/>
          <a:lstStyle/>
          <a:p>
            <a:fld id="{FA5E5536-74CA-AD4B-8DA3-027AE8027D32}" type="slidenum">
              <a:rPr lang="nl-NL" smtClean="0"/>
              <a:t>10</a:t>
            </a:fld>
            <a:endParaRPr lang="nl-NL"/>
          </a:p>
        </p:txBody>
      </p:sp>
    </p:spTree>
    <p:extLst>
      <p:ext uri="{BB962C8B-B14F-4D97-AF65-F5344CB8AC3E}">
        <p14:creationId xmlns:p14="http://schemas.microsoft.com/office/powerpoint/2010/main" val="38664662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804B6-5995-3619-9001-8FA42B6711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D105C2-74A0-EAC2-3C90-E09E3AA3EDDD}"/>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6E833085-1A53-7935-D129-C38A4E9F81B3}"/>
              </a:ext>
            </a:extLst>
          </p:cNvPr>
          <p:cNvSpPr>
            <a:spLocks noGrp="1"/>
          </p:cNvSpPr>
          <p:nvPr>
            <p:ph type="body" idx="1"/>
          </p:nvPr>
        </p:nvSpPr>
        <p:spPr/>
        <p:txBody>
          <a:bodyPr/>
          <a:lstStyle/>
          <a:p>
            <a:pPr marL="288000" indent="-288000">
              <a:lnSpc>
                <a:spcPct val="100000"/>
              </a:lnSpc>
              <a:spcBef>
                <a:spcPts val="1200"/>
              </a:spcBef>
            </a:pPr>
            <a:r>
              <a:rPr lang="en-GB" sz="900" dirty="0"/>
              <a:t>This slide deck was developed by the </a:t>
            </a:r>
            <a:r>
              <a:rPr lang="en-GB" sz="900" dirty="0">
                <a:solidFill>
                  <a:schemeClr val="accent2"/>
                </a:solidFill>
              </a:rPr>
              <a:t>EuroQol Communications Team</a:t>
            </a:r>
          </a:p>
          <a:p>
            <a:pPr marL="288000" indent="-288000">
              <a:lnSpc>
                <a:spcPct val="100000"/>
              </a:lnSpc>
              <a:spcBef>
                <a:spcPts val="1200"/>
              </a:spcBef>
            </a:pPr>
            <a:r>
              <a:rPr lang="en-GB" sz="900" dirty="0"/>
              <a:t>Including the copyright line </a:t>
            </a:r>
            <a:r>
              <a:rPr lang="en-GB" sz="900" b="1" dirty="0">
                <a:solidFill>
                  <a:schemeClr val="accent2"/>
                </a:solidFill>
              </a:rPr>
              <a:t>© EuroQol Research Foundation </a:t>
            </a:r>
            <a:r>
              <a:rPr lang="en-GB" sz="900" dirty="0"/>
              <a:t>is mandatory when using information and/or images and/or any part of this slide deck in any other work or publication </a:t>
            </a:r>
          </a:p>
          <a:p>
            <a:pPr marL="288000" indent="-288000">
              <a:lnSpc>
                <a:spcPct val="100000"/>
              </a:lnSpc>
              <a:spcBef>
                <a:spcPts val="1200"/>
              </a:spcBef>
            </a:pPr>
            <a:r>
              <a:rPr lang="en-GB" sz="900" dirty="0"/>
              <a:t>Neither this presentation nor any of its parts may be sold, distributed or modified for commercial gain </a:t>
            </a:r>
          </a:p>
          <a:p>
            <a:endParaRPr lang="en-GB" dirty="0"/>
          </a:p>
        </p:txBody>
      </p:sp>
      <p:sp>
        <p:nvSpPr>
          <p:cNvPr id="4" name="Slide Number Placeholder 3">
            <a:extLst>
              <a:ext uri="{FF2B5EF4-FFF2-40B4-BE49-F238E27FC236}">
                <a16:creationId xmlns:a16="http://schemas.microsoft.com/office/drawing/2014/main" id="{0AE62A2F-733A-6D27-F974-C355AD4112F6}"/>
              </a:ext>
            </a:extLst>
          </p:cNvPr>
          <p:cNvSpPr>
            <a:spLocks noGrp="1"/>
          </p:cNvSpPr>
          <p:nvPr>
            <p:ph type="sldNum" sz="quarter" idx="5"/>
          </p:nvPr>
        </p:nvSpPr>
        <p:spPr/>
        <p:txBody>
          <a:bodyPr/>
          <a:lstStyle/>
          <a:p>
            <a:fld id="{FA5E5536-74CA-AD4B-8DA3-027AE8027D32}" type="slidenum">
              <a:rPr lang="nl-NL" smtClean="0"/>
              <a:t>11</a:t>
            </a:fld>
            <a:endParaRPr lang="nl-NL"/>
          </a:p>
        </p:txBody>
      </p:sp>
    </p:spTree>
    <p:extLst>
      <p:ext uri="{BB962C8B-B14F-4D97-AF65-F5344CB8AC3E}">
        <p14:creationId xmlns:p14="http://schemas.microsoft.com/office/powerpoint/2010/main" val="20812410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DC87A7E-0BC3-7944-92E5-CB5EDE8CD9CF}" type="slidenum">
              <a:rPr lang="nl-NL" smtClean="0"/>
              <a:pPr/>
              <a:t>12</a:t>
            </a:fld>
            <a:endParaRPr lang="nl-NL"/>
          </a:p>
        </p:txBody>
      </p:sp>
    </p:spTree>
    <p:extLst>
      <p:ext uri="{BB962C8B-B14F-4D97-AF65-F5344CB8AC3E}">
        <p14:creationId xmlns:p14="http://schemas.microsoft.com/office/powerpoint/2010/main" val="28334675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536192" y="2061448"/>
            <a:ext cx="6858000" cy="1241822"/>
          </a:xfrm>
        </p:spPr>
        <p:txBody>
          <a:bodyPr>
            <a:normAutofit/>
          </a:bodyPr>
          <a:lstStyle>
            <a:lvl1pPr marL="0" indent="0" algn="r">
              <a:buNone/>
              <a:defRPr sz="3200">
                <a:solidFill>
                  <a:schemeClr val="bg1"/>
                </a:solidFill>
                <a:latin typeface="Calibri" panose="020F050202020403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dirty="0" err="1"/>
              <a:t>Klikken</a:t>
            </a:r>
            <a:r>
              <a:rPr lang="en-GB" dirty="0"/>
              <a:t> om de </a:t>
            </a:r>
            <a:r>
              <a:rPr lang="en-GB" dirty="0" err="1"/>
              <a:t>titel</a:t>
            </a:r>
            <a:r>
              <a:rPr lang="en-GB" dirty="0"/>
              <a:t> van het model </a:t>
            </a:r>
            <a:r>
              <a:rPr lang="en-GB" dirty="0" err="1"/>
              <a:t>te</a:t>
            </a:r>
            <a:r>
              <a:rPr lang="en-GB" dirty="0"/>
              <a:t> </a:t>
            </a:r>
            <a:r>
              <a:rPr lang="en-GB" dirty="0" err="1"/>
              <a:t>bewerken</a:t>
            </a:r>
            <a:endParaRPr lang="en-GB" dirty="0"/>
          </a:p>
        </p:txBody>
      </p:sp>
    </p:spTree>
    <p:extLst>
      <p:ext uri="{BB962C8B-B14F-4D97-AF65-F5344CB8AC3E}">
        <p14:creationId xmlns:p14="http://schemas.microsoft.com/office/powerpoint/2010/main" val="4222077937"/>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ull page wit">
    <p:bg>
      <p:bgPr>
        <a:blipFill dpi="0" rotWithShape="1">
          <a:blip>
            <a:lum/>
            <a:extLst>
              <a:ext uri="{96DAC541-7B7A-43D3-8B79-37D633B846F1}">
                <asvg:svgBlip xmlns:asvg="http://schemas.microsoft.com/office/drawing/2016/SVG/main" r:embed="rId2"/>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80000" y="1656000"/>
            <a:ext cx="6649974" cy="336055"/>
          </a:xfrm>
        </p:spPr>
        <p:txBody>
          <a:bodyPr/>
          <a:lstStyle/>
          <a:p>
            <a:r>
              <a:rPr lang="en-GB"/>
              <a:t>Titel</a:t>
            </a:r>
            <a:endParaRPr lang="en-GB" dirty="0"/>
          </a:p>
        </p:txBody>
      </p:sp>
      <p:sp>
        <p:nvSpPr>
          <p:cNvPr id="3" name="Content Placeholder 2"/>
          <p:cNvSpPr>
            <a:spLocks noGrp="1"/>
          </p:cNvSpPr>
          <p:nvPr>
            <p:ph idx="1"/>
          </p:nvPr>
        </p:nvSpPr>
        <p:spPr>
          <a:xfrm>
            <a:off x="1080000" y="2732732"/>
            <a:ext cx="6649974" cy="1697690"/>
          </a:xfrm>
        </p:spPr>
        <p:txBody>
          <a:bodyPr/>
          <a:lstStyle>
            <a:lvl1pPr>
              <a:lnSpc>
                <a:spcPct val="150000"/>
              </a:lnSpc>
              <a:defRPr/>
            </a:lvl1pPr>
            <a:lvl2pPr>
              <a:lnSpc>
                <a:spcPct val="150000"/>
              </a:lnSpc>
              <a:defRPr/>
            </a:lvl2pPr>
            <a:lvl3pPr>
              <a:lnSpc>
                <a:spcPct val="150000"/>
              </a:lnSpc>
              <a:defRPr>
                <a:latin typeface="Calibri" panose="020F0502020204030204" pitchFamily="34" charset="0"/>
                <a:ea typeface="Calibri" panose="020F0502020204030204" pitchFamily="34" charset="0"/>
                <a:cs typeface="Calibri" panose="020F0502020204030204" pitchFamily="34" charset="0"/>
              </a:defRPr>
            </a:lvl3pPr>
            <a:lvl4pPr>
              <a:lnSpc>
                <a:spcPct val="150000"/>
              </a:lnSpc>
              <a:defRPr>
                <a:latin typeface="Calibri" panose="020F0502020204030204" pitchFamily="34" charset="0"/>
                <a:ea typeface="Calibri" panose="020F0502020204030204" pitchFamily="34" charset="0"/>
                <a:cs typeface="Calibri" panose="020F0502020204030204" pitchFamily="34" charset="0"/>
              </a:defRPr>
            </a:lvl4pPr>
            <a:lvl5pPr>
              <a:lnSpc>
                <a:spcPct val="150000"/>
              </a:lnSpc>
              <a:defRPr>
                <a:latin typeface="Calibri" panose="020F0502020204030204" pitchFamily="34" charset="0"/>
                <a:ea typeface="Calibri" panose="020F0502020204030204" pitchFamily="34" charset="0"/>
                <a:cs typeface="Calibri" panose="020F050202020403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8" name="Tijdelijke aanduiding voor tekst 7">
            <a:extLst>
              <a:ext uri="{FF2B5EF4-FFF2-40B4-BE49-F238E27FC236}">
                <a16:creationId xmlns:a16="http://schemas.microsoft.com/office/drawing/2014/main" id="{D464317A-4911-F1D1-A671-A1D06914FDC7}"/>
              </a:ext>
            </a:extLst>
          </p:cNvPr>
          <p:cNvSpPr>
            <a:spLocks noGrp="1"/>
          </p:cNvSpPr>
          <p:nvPr>
            <p:ph type="body" sz="quarter" idx="13" hasCustomPrompt="1"/>
          </p:nvPr>
        </p:nvSpPr>
        <p:spPr>
          <a:xfrm>
            <a:off x="1080000" y="2026944"/>
            <a:ext cx="6650037" cy="263948"/>
          </a:xfrm>
        </p:spPr>
        <p:txBody>
          <a:bodyPr>
            <a:normAutofit/>
          </a:bodyPr>
          <a:lstStyle>
            <a:lvl1pPr marL="0" indent="0">
              <a:buNone/>
              <a:defRPr sz="1000">
                <a:solidFill>
                  <a:srgbClr val="397875"/>
                </a:solidFill>
              </a:defRPr>
            </a:lvl1pPr>
          </a:lstStyle>
          <a:p>
            <a:pPr lvl="0"/>
            <a:r>
              <a:rPr lang="en-GB"/>
              <a:t>Ondertitel</a:t>
            </a:r>
            <a:endParaRPr lang="en-GB" dirty="0"/>
          </a:p>
        </p:txBody>
      </p:sp>
      <p:sp>
        <p:nvSpPr>
          <p:cNvPr id="10" name="Tijdelijke aanduiding voor tekst 9">
            <a:extLst>
              <a:ext uri="{FF2B5EF4-FFF2-40B4-BE49-F238E27FC236}">
                <a16:creationId xmlns:a16="http://schemas.microsoft.com/office/drawing/2014/main" id="{BF2CA984-5059-FE87-527D-F7D888876F85}"/>
              </a:ext>
            </a:extLst>
          </p:cNvPr>
          <p:cNvSpPr>
            <a:spLocks noGrp="1"/>
          </p:cNvSpPr>
          <p:nvPr>
            <p:ph type="body" sz="quarter" idx="14" hasCustomPrompt="1"/>
          </p:nvPr>
        </p:nvSpPr>
        <p:spPr>
          <a:xfrm>
            <a:off x="1080000" y="2340461"/>
            <a:ext cx="6261977" cy="326563"/>
          </a:xfrm>
        </p:spPr>
        <p:txBody>
          <a:bodyPr/>
          <a:lstStyle>
            <a:lvl1pPr marL="0" indent="0">
              <a:lnSpc>
                <a:spcPct val="150000"/>
              </a:lnSpc>
              <a:buNone/>
              <a:defRPr b="1">
                <a:solidFill>
                  <a:srgbClr val="004A6D"/>
                </a:solidFill>
              </a:defRPr>
            </a:lvl1pPr>
          </a:lstStyle>
          <a:p>
            <a:pPr lvl="0"/>
            <a:r>
              <a:rPr lang="en-GB"/>
              <a:t>Intro tekst</a:t>
            </a:r>
            <a:endParaRPr lang="en-GB" dirty="0"/>
          </a:p>
        </p:txBody>
      </p:sp>
    </p:spTree>
    <p:extLst>
      <p:ext uri="{BB962C8B-B14F-4D97-AF65-F5344CB8AC3E}">
        <p14:creationId xmlns:p14="http://schemas.microsoft.com/office/powerpoint/2010/main" val="2542200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a:t>Click to edit Master title style</a:t>
            </a:r>
            <a:endParaRPr lang="en-GB" dirty="0"/>
          </a:p>
        </p:txBody>
      </p:sp>
      <p:sp>
        <p:nvSpPr>
          <p:cNvPr id="3" name="Tijdelijke aanduiding voor inhoud 2"/>
          <p:cNvSpPr>
            <a:spLocks noGrp="1"/>
          </p:cNvSpPr>
          <p:nvPr>
            <p:ph idx="1"/>
          </p:nvPr>
        </p:nvSpPr>
        <p:spPr/>
        <p:txBody>
          <a:bodyPr/>
          <a:lstStyle>
            <a:lvl3pPr>
              <a:defRPr>
                <a:latin typeface="Calibri" panose="020F0502020204030204" pitchFamily="34" charset="0"/>
                <a:ea typeface="Calibri" panose="020F0502020204030204" pitchFamily="34" charset="0"/>
                <a:cs typeface="Calibri" panose="020F0502020204030204" pitchFamily="34" charset="0"/>
              </a:defRPr>
            </a:lvl3pPr>
            <a:lvl4pPr>
              <a:defRPr>
                <a:latin typeface="Calibri" panose="020F0502020204030204" pitchFamily="34" charset="0"/>
                <a:ea typeface="Calibri" panose="020F0502020204030204" pitchFamily="34" charset="0"/>
                <a:cs typeface="Calibri" panose="020F0502020204030204" pitchFamily="34" charset="0"/>
              </a:defRPr>
            </a:lvl4pPr>
            <a:lvl5pPr>
              <a:defRPr>
                <a:latin typeface="Calibri" panose="020F0502020204030204" pitchFamily="34" charset="0"/>
                <a:ea typeface="Calibri" panose="020F0502020204030204" pitchFamily="34" charset="0"/>
                <a:cs typeface="Calibri" panose="020F050202020403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822783499"/>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sv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a:lum/>
            <a:extLst>
              <a:ext uri="{96DAC541-7B7A-43D3-8B79-37D633B846F1}">
                <asvg:svgBlip xmlns:asvg="http://schemas.microsoft.com/office/drawing/2016/SVG/main" r:embed="rId5"/>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65376" y="804672"/>
            <a:ext cx="6649974" cy="463344"/>
          </a:xfrm>
          <a:prstGeom prst="rect">
            <a:avLst/>
          </a:prstGeom>
        </p:spPr>
        <p:txBody>
          <a:bodyPr vert="horz" lIns="91440" tIns="45720" rIns="91440" bIns="45720" rtlCol="0" anchor="ctr">
            <a:normAutofit/>
          </a:bodyPr>
          <a:lstStyle/>
          <a:p>
            <a:r>
              <a:rPr lang="en-GB" dirty="0" err="1"/>
              <a:t>Klik</a:t>
            </a:r>
            <a:r>
              <a:rPr lang="en-GB" dirty="0"/>
              <a:t> om de </a:t>
            </a:r>
            <a:r>
              <a:rPr lang="en-GB" dirty="0" err="1"/>
              <a:t>titel</a:t>
            </a:r>
            <a:r>
              <a:rPr lang="en-GB" dirty="0"/>
              <a:t> </a:t>
            </a:r>
            <a:r>
              <a:rPr lang="en-GB" dirty="0" err="1"/>
              <a:t>te</a:t>
            </a:r>
            <a:r>
              <a:rPr lang="en-GB" dirty="0"/>
              <a:t> </a:t>
            </a:r>
            <a:r>
              <a:rPr lang="en-GB" dirty="0" err="1"/>
              <a:t>bewerken</a:t>
            </a:r>
            <a:endParaRPr lang="en-GB" dirty="0"/>
          </a:p>
        </p:txBody>
      </p:sp>
      <p:sp>
        <p:nvSpPr>
          <p:cNvPr id="3" name="Text Placeholder 2"/>
          <p:cNvSpPr>
            <a:spLocks noGrp="1"/>
          </p:cNvSpPr>
          <p:nvPr>
            <p:ph type="body" idx="1"/>
          </p:nvPr>
        </p:nvSpPr>
        <p:spPr>
          <a:xfrm>
            <a:off x="1865376" y="1369219"/>
            <a:ext cx="6649974" cy="3263504"/>
          </a:xfrm>
          <a:prstGeom prst="rect">
            <a:avLst/>
          </a:prstGeom>
        </p:spPr>
        <p:txBody>
          <a:bodyPr vert="horz" lIns="91440" tIns="45720" rIns="91440" bIns="45720" rtlCol="0">
            <a:normAutofit/>
          </a:bodyPr>
          <a:lstStyle/>
          <a:p>
            <a:pPr lvl="0"/>
            <a:r>
              <a:rPr lang="en-GB" dirty="0" err="1"/>
              <a:t>Klikken</a:t>
            </a:r>
            <a:r>
              <a:rPr lang="en-GB" dirty="0"/>
              <a:t> om de </a:t>
            </a:r>
            <a:r>
              <a:rPr lang="en-GB" dirty="0" err="1"/>
              <a:t>tekststijl</a:t>
            </a:r>
            <a:r>
              <a:rPr lang="en-GB" dirty="0"/>
              <a:t> van het model </a:t>
            </a:r>
            <a:r>
              <a:rPr lang="en-GB" dirty="0" err="1"/>
              <a:t>te</a:t>
            </a:r>
            <a:r>
              <a:rPr lang="en-GB" dirty="0"/>
              <a:t> </a:t>
            </a:r>
            <a:r>
              <a:rPr lang="en-GB" dirty="0" err="1"/>
              <a:t>bewerken</a:t>
            </a:r>
            <a:endParaRPr lang="en-GB" dirty="0"/>
          </a:p>
          <a:p>
            <a:pPr lvl="1"/>
            <a:r>
              <a:rPr lang="en-GB" dirty="0"/>
              <a:t>Tweede </a:t>
            </a:r>
            <a:r>
              <a:rPr lang="en-GB" dirty="0" err="1"/>
              <a:t>niveau</a:t>
            </a:r>
            <a:endParaRPr lang="en-GB" dirty="0"/>
          </a:p>
        </p:txBody>
      </p:sp>
      <p:sp>
        <p:nvSpPr>
          <p:cNvPr id="7" name="Tijdelijke aanduiding voor dianummer 5">
            <a:extLst>
              <a:ext uri="{FF2B5EF4-FFF2-40B4-BE49-F238E27FC236}">
                <a16:creationId xmlns:a16="http://schemas.microsoft.com/office/drawing/2014/main" id="{57DC9B1B-A59F-EFF4-0AA3-AC6756569EFF}"/>
              </a:ext>
            </a:extLst>
          </p:cNvPr>
          <p:cNvSpPr>
            <a:spLocks noGrp="1"/>
          </p:cNvSpPr>
          <p:nvPr>
            <p:ph type="sldNum" sz="quarter" idx="4"/>
          </p:nvPr>
        </p:nvSpPr>
        <p:spPr>
          <a:xfrm>
            <a:off x="8586216" y="4897067"/>
            <a:ext cx="413766" cy="273844"/>
          </a:xfrm>
          <a:prstGeom prst="rect">
            <a:avLst/>
          </a:prstGeom>
        </p:spPr>
        <p:txBody>
          <a:bodyPr/>
          <a:lstStyle>
            <a:lvl1pPr>
              <a:defRPr sz="800">
                <a:solidFill>
                  <a:schemeClr val="bg1"/>
                </a:solidFill>
              </a:defRPr>
            </a:lvl1pPr>
          </a:lstStyle>
          <a:p>
            <a:fld id="{CA5B98C3-C296-2E42-BED0-9B90356BF753}" type="slidenum">
              <a:rPr lang="en-GB" smtClean="0"/>
              <a:pPr/>
              <a:t>‹#›</a:t>
            </a:fld>
            <a:endParaRPr lang="en-GB" dirty="0"/>
          </a:p>
        </p:txBody>
      </p:sp>
    </p:spTree>
    <p:extLst>
      <p:ext uri="{BB962C8B-B14F-4D97-AF65-F5344CB8AC3E}">
        <p14:creationId xmlns:p14="http://schemas.microsoft.com/office/powerpoint/2010/main" val="442461055"/>
      </p:ext>
    </p:extLst>
  </p:cSld>
  <p:clrMap bg1="lt1" tx1="dk1" bg2="lt2" tx2="dk2" accent1="accent1" accent2="accent2" accent3="accent3" accent4="accent4" accent5="accent5" accent6="accent6" hlink="hlink" folHlink="folHlink"/>
  <p:sldLayoutIdLst>
    <p:sldLayoutId id="2147483678" r:id="rId1"/>
    <p:sldLayoutId id="2147483683" r:id="rId2"/>
    <p:sldLayoutId id="2147483684" r:id="rId3"/>
  </p:sldLayoutIdLst>
  <p:hf sldNum="0" hdr="0" ftr="0" dt="0"/>
  <p:txStyles>
    <p:titleStyle>
      <a:lvl1pPr algn="l" defTabSz="685800" rtl="0" eaLnBrk="1" latinLnBrk="0" hangingPunct="1">
        <a:lnSpc>
          <a:spcPct val="90000"/>
        </a:lnSpc>
        <a:spcBef>
          <a:spcPct val="0"/>
        </a:spcBef>
        <a:buNone/>
        <a:defRPr sz="1700" kern="1200">
          <a:solidFill>
            <a:schemeClr val="tx1"/>
          </a:solidFill>
          <a:latin typeface="Calibri" panose="020F0502020204030204" pitchFamily="34" charset="0"/>
          <a:ea typeface="+mj-ea"/>
          <a:cs typeface="+mj-cs"/>
        </a:defRPr>
      </a:lvl1pPr>
    </p:titleStyle>
    <p:bodyStyle>
      <a:lvl1pPr marL="144000" indent="-144000" algn="l" defTabSz="685800" rtl="0" eaLnBrk="1" latinLnBrk="0" hangingPunct="1">
        <a:lnSpc>
          <a:spcPct val="90000"/>
        </a:lnSpc>
        <a:spcBef>
          <a:spcPts val="750"/>
        </a:spcBef>
        <a:buClr>
          <a:srgbClr val="397875"/>
        </a:buClr>
        <a:buSzPct val="125000"/>
        <a:buFont typeface="Wingdings" pitchFamily="2" charset="2"/>
        <a:buChar char="§"/>
        <a:defRPr sz="7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144000" indent="-144000" algn="l" defTabSz="685800" rtl="0" eaLnBrk="1" latinLnBrk="0" hangingPunct="1">
        <a:lnSpc>
          <a:spcPct val="90000"/>
        </a:lnSpc>
        <a:spcBef>
          <a:spcPts val="375"/>
        </a:spcBef>
        <a:buClr>
          <a:srgbClr val="397875"/>
        </a:buClr>
        <a:buSzPct val="125000"/>
        <a:buFont typeface="Apple Symbols" panose="02000000000000000000" pitchFamily="2" charset="-79"/>
        <a:buChar char="⏤"/>
        <a:defRPr sz="7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0" indent="0" algn="l" defTabSz="685800" rtl="0" eaLnBrk="1" latinLnBrk="0" hangingPunct="1">
        <a:lnSpc>
          <a:spcPct val="90000"/>
        </a:lnSpc>
        <a:spcBef>
          <a:spcPts val="375"/>
        </a:spcBef>
        <a:buClr>
          <a:srgbClr val="397875"/>
        </a:buClr>
        <a:buSzPct val="125000"/>
        <a:buFont typeface="Wingdings" pitchFamily="2" charset="2"/>
        <a:buNone/>
        <a:defRPr sz="7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44000" indent="-144000" algn="l" defTabSz="685800" rtl="0" eaLnBrk="1" latinLnBrk="0" hangingPunct="1">
        <a:lnSpc>
          <a:spcPct val="90000"/>
        </a:lnSpc>
        <a:spcBef>
          <a:spcPts val="375"/>
        </a:spcBef>
        <a:buClr>
          <a:srgbClr val="397875"/>
        </a:buClr>
        <a:buSzPct val="125000"/>
        <a:buFont typeface="Wingdings" pitchFamily="2" charset="2"/>
        <a:buChar char="§"/>
        <a:defRPr sz="7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44000" indent="-144000" algn="l" defTabSz="685800" rtl="0" eaLnBrk="1" latinLnBrk="0" hangingPunct="1">
        <a:lnSpc>
          <a:spcPct val="90000"/>
        </a:lnSpc>
        <a:spcBef>
          <a:spcPts val="375"/>
        </a:spcBef>
        <a:buClr>
          <a:srgbClr val="397875"/>
        </a:buClr>
        <a:buSzPct val="125000"/>
        <a:buFont typeface="Wingdings" pitchFamily="2" charset="2"/>
        <a:buChar char="§"/>
        <a:defRPr sz="7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hyperlink" Target="http://www.euroqol.org/"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hyperlink" Target="http://www.euroqol.org/" TargetMode="External"/><Relationship Id="rId7"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hyperlink" Target="https://euroqol.org/information-and-support/resources/educational-material/"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ndertitel 11">
            <a:extLst>
              <a:ext uri="{FF2B5EF4-FFF2-40B4-BE49-F238E27FC236}">
                <a16:creationId xmlns:a16="http://schemas.microsoft.com/office/drawing/2014/main" id="{B5ACCA1D-DEC5-02E0-0428-BFDA4210F818}"/>
              </a:ext>
            </a:extLst>
          </p:cNvPr>
          <p:cNvSpPr>
            <a:spLocks noGrp="1"/>
          </p:cNvSpPr>
          <p:nvPr>
            <p:ph type="subTitle" idx="1"/>
          </p:nvPr>
        </p:nvSpPr>
        <p:spPr/>
        <p:txBody>
          <a:bodyPr>
            <a:normAutofit/>
          </a:bodyPr>
          <a:lstStyle/>
          <a:p>
            <a:r>
              <a:rPr lang="en-GB" sz="2400" dirty="0"/>
              <a:t>An introduction to EQ-5D value sets </a:t>
            </a:r>
            <a:endParaRPr lang="en-GB" sz="2800" dirty="0"/>
          </a:p>
        </p:txBody>
      </p:sp>
      <p:sp>
        <p:nvSpPr>
          <p:cNvPr id="2" name="TextBox 1">
            <a:extLst>
              <a:ext uri="{FF2B5EF4-FFF2-40B4-BE49-F238E27FC236}">
                <a16:creationId xmlns:a16="http://schemas.microsoft.com/office/drawing/2014/main" id="{C0E3255B-65B6-E484-BB1B-544AA4578438}"/>
              </a:ext>
            </a:extLst>
          </p:cNvPr>
          <p:cNvSpPr txBox="1"/>
          <p:nvPr/>
        </p:nvSpPr>
        <p:spPr>
          <a:xfrm>
            <a:off x="0" y="4774168"/>
            <a:ext cx="1221040" cy="276999"/>
          </a:xfrm>
          <a:prstGeom prst="rect">
            <a:avLst/>
          </a:prstGeom>
          <a:noFill/>
        </p:spPr>
        <p:txBody>
          <a:bodyPr wrap="none" rtlCol="0">
            <a:spAutoFit/>
          </a:bodyPr>
          <a:lstStyle/>
          <a:p>
            <a:r>
              <a:rPr lang="en-GB" sz="1200" dirty="0"/>
              <a:t>September 2026</a:t>
            </a:r>
          </a:p>
        </p:txBody>
      </p:sp>
    </p:spTree>
    <p:extLst>
      <p:ext uri="{BB962C8B-B14F-4D97-AF65-F5344CB8AC3E}">
        <p14:creationId xmlns:p14="http://schemas.microsoft.com/office/powerpoint/2010/main" val="14052632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4A206F1-B77C-A0A0-66B1-B16D06EFC5B0}"/>
              </a:ext>
            </a:extLst>
          </p:cNvPr>
          <p:cNvSpPr>
            <a:spLocks noGrp="1"/>
          </p:cNvSpPr>
          <p:nvPr>
            <p:ph type="title"/>
          </p:nvPr>
        </p:nvSpPr>
        <p:spPr>
          <a:xfrm>
            <a:off x="1839912" y="519308"/>
            <a:ext cx="7088188" cy="305662"/>
          </a:xfrm>
        </p:spPr>
        <p:txBody>
          <a:bodyPr>
            <a:noAutofit/>
          </a:bodyPr>
          <a:lstStyle/>
          <a:p>
            <a:pPr>
              <a:lnSpc>
                <a:spcPct val="100000"/>
              </a:lnSpc>
            </a:pPr>
            <a:r>
              <a:rPr lang="en-GB" sz="2800" b="1">
                <a:solidFill>
                  <a:schemeClr val="accent1"/>
                </a:solidFill>
              </a:rPr>
              <a:t>Overview</a:t>
            </a:r>
            <a:endParaRPr lang="en-GB" sz="2400" b="1" dirty="0">
              <a:solidFill>
                <a:schemeClr val="accent1"/>
              </a:solidFill>
            </a:endParaRPr>
          </a:p>
        </p:txBody>
      </p:sp>
      <p:sp>
        <p:nvSpPr>
          <p:cNvPr id="5" name="Content Placeholder 4">
            <a:extLst>
              <a:ext uri="{FF2B5EF4-FFF2-40B4-BE49-F238E27FC236}">
                <a16:creationId xmlns:a16="http://schemas.microsoft.com/office/drawing/2014/main" id="{F83492D9-24FC-54CA-C48D-CEE1649351D9}"/>
              </a:ext>
            </a:extLst>
          </p:cNvPr>
          <p:cNvSpPr>
            <a:spLocks noGrp="1"/>
          </p:cNvSpPr>
          <p:nvPr>
            <p:ph idx="1"/>
          </p:nvPr>
        </p:nvSpPr>
        <p:spPr>
          <a:xfrm>
            <a:off x="1835150" y="1442608"/>
            <a:ext cx="7088188" cy="3127929"/>
          </a:xfrm>
        </p:spPr>
        <p:txBody>
          <a:bodyPr>
            <a:noAutofit/>
          </a:bodyPr>
          <a:lstStyle/>
          <a:p>
            <a:pPr marL="288000" indent="-288000">
              <a:lnSpc>
                <a:spcPct val="100000"/>
              </a:lnSpc>
              <a:spcBef>
                <a:spcPts val="600"/>
              </a:spcBef>
            </a:pPr>
            <a:r>
              <a:rPr lang="en-GB" sz="1600" dirty="0"/>
              <a:t>Slides cover the following topics:</a:t>
            </a:r>
          </a:p>
          <a:p>
            <a:pPr marL="538163" lvl="5" indent="-180975">
              <a:lnSpc>
                <a:spcPct val="100000"/>
              </a:lnSpc>
              <a:spcBef>
                <a:spcPts val="600"/>
              </a:spcBef>
              <a:buClr>
                <a:schemeClr val="accent2"/>
              </a:buClr>
              <a:buFont typeface="Calibri" panose="020F0502020204030204" pitchFamily="34" charset="0"/>
              <a:buChar char="‒"/>
            </a:pPr>
            <a:r>
              <a:rPr lang="en-GB" sz="1400" dirty="0"/>
              <a:t>Overview of EQ-5D</a:t>
            </a:r>
          </a:p>
          <a:p>
            <a:pPr marL="538163" lvl="5" indent="-180975">
              <a:lnSpc>
                <a:spcPct val="100000"/>
              </a:lnSpc>
              <a:spcBef>
                <a:spcPts val="600"/>
              </a:spcBef>
              <a:buClr>
                <a:schemeClr val="accent2"/>
              </a:buClr>
              <a:buFont typeface="Calibri" panose="020F0502020204030204" pitchFamily="34" charset="0"/>
              <a:buChar char="‒"/>
            </a:pPr>
            <a:r>
              <a:rPr lang="en-GB" sz="1400" dirty="0"/>
              <a:t>The two parts of the EQ-5D</a:t>
            </a:r>
          </a:p>
          <a:p>
            <a:pPr marL="538163" lvl="5" indent="-180975">
              <a:lnSpc>
                <a:spcPct val="100000"/>
              </a:lnSpc>
              <a:spcBef>
                <a:spcPts val="600"/>
              </a:spcBef>
              <a:buClr>
                <a:schemeClr val="accent2"/>
              </a:buClr>
              <a:buFont typeface="Calibri" panose="020F0502020204030204" pitchFamily="34" charset="0"/>
              <a:buChar char="‒"/>
            </a:pPr>
            <a:r>
              <a:rPr lang="en-GB" sz="1400" dirty="0"/>
              <a:t>What are utilities? </a:t>
            </a:r>
          </a:p>
          <a:p>
            <a:pPr marL="538163" lvl="5" indent="-180975">
              <a:lnSpc>
                <a:spcPct val="100000"/>
              </a:lnSpc>
              <a:spcBef>
                <a:spcPts val="600"/>
              </a:spcBef>
              <a:buClr>
                <a:schemeClr val="accent2"/>
              </a:buClr>
              <a:buFont typeface="Calibri" panose="020F0502020204030204" pitchFamily="34" charset="0"/>
              <a:buChar char="‒"/>
            </a:pPr>
            <a:r>
              <a:rPr lang="en-GB" sz="1400" dirty="0"/>
              <a:t>The difference between a utility value and an EQ VAS score </a:t>
            </a:r>
          </a:p>
          <a:p>
            <a:pPr marL="538163" lvl="5" indent="-180975">
              <a:lnSpc>
                <a:spcPct val="100000"/>
              </a:lnSpc>
              <a:spcBef>
                <a:spcPts val="600"/>
              </a:spcBef>
              <a:buClr>
                <a:schemeClr val="accent2"/>
              </a:buClr>
              <a:buFont typeface="Calibri" panose="020F0502020204030204" pitchFamily="34" charset="0"/>
              <a:buChar char="‒"/>
            </a:pPr>
            <a:r>
              <a:rPr lang="en-GB" sz="1400" dirty="0"/>
              <a:t>Deriving utilities from the EQ-5D descriptive system</a:t>
            </a:r>
          </a:p>
          <a:p>
            <a:pPr marL="538163" lvl="5" indent="-180975">
              <a:lnSpc>
                <a:spcPct val="100000"/>
              </a:lnSpc>
              <a:spcBef>
                <a:spcPts val="600"/>
              </a:spcBef>
              <a:buClr>
                <a:schemeClr val="accent2"/>
              </a:buClr>
              <a:buFont typeface="Calibri" panose="020F0502020204030204" pitchFamily="34" charset="0"/>
              <a:buChar char="‒"/>
            </a:pPr>
            <a:r>
              <a:rPr lang="en-GB" sz="1400" dirty="0"/>
              <a:t>Using a value set with EQ-5D descriptive system results – an example </a:t>
            </a:r>
          </a:p>
          <a:p>
            <a:pPr marL="538163" lvl="5" indent="-180975">
              <a:lnSpc>
                <a:spcPct val="100000"/>
              </a:lnSpc>
              <a:spcBef>
                <a:spcPts val="600"/>
              </a:spcBef>
              <a:buClr>
                <a:schemeClr val="accent2"/>
              </a:buClr>
              <a:buFont typeface="Calibri" panose="020F0502020204030204" pitchFamily="34" charset="0"/>
              <a:buChar char="‒"/>
            </a:pPr>
            <a:r>
              <a:rPr lang="en-GB" sz="1400" dirty="0"/>
              <a:t>How are value sets developed?</a:t>
            </a:r>
          </a:p>
          <a:p>
            <a:pPr marL="538163" lvl="5" indent="-180975">
              <a:lnSpc>
                <a:spcPct val="100000"/>
              </a:lnSpc>
              <a:spcBef>
                <a:spcPts val="600"/>
              </a:spcBef>
              <a:buClr>
                <a:schemeClr val="accent2"/>
              </a:buClr>
              <a:buFont typeface="Calibri" panose="020F0502020204030204" pitchFamily="34" charset="0"/>
              <a:buChar char="‒"/>
            </a:pPr>
            <a:r>
              <a:rPr lang="en-GB" sz="1400" dirty="0"/>
              <a:t>Resources and further information</a:t>
            </a:r>
          </a:p>
          <a:p>
            <a:pPr lvl="1"/>
            <a:endParaRPr lang="en-GB" dirty="0"/>
          </a:p>
          <a:p>
            <a:pPr lvl="1"/>
            <a:endParaRPr lang="en-GB" dirty="0"/>
          </a:p>
          <a:p>
            <a:pPr lvl="1"/>
            <a:endParaRPr lang="en-GB" dirty="0"/>
          </a:p>
          <a:p>
            <a:pPr lvl="1"/>
            <a:endParaRPr lang="en-GB" dirty="0"/>
          </a:p>
          <a:p>
            <a:pPr lvl="1"/>
            <a:endParaRPr lang="en-GB" dirty="0"/>
          </a:p>
        </p:txBody>
      </p:sp>
      <p:sp>
        <p:nvSpPr>
          <p:cNvPr id="7" name="TextBox 6">
            <a:extLst>
              <a:ext uri="{FF2B5EF4-FFF2-40B4-BE49-F238E27FC236}">
                <a16:creationId xmlns:a16="http://schemas.microsoft.com/office/drawing/2014/main" id="{FAA80D63-B3F7-ADD6-3D61-FAF31B42EA32}"/>
              </a:ext>
            </a:extLst>
          </p:cNvPr>
          <p:cNvSpPr txBox="1"/>
          <p:nvPr/>
        </p:nvSpPr>
        <p:spPr>
          <a:xfrm>
            <a:off x="1978926" y="949123"/>
            <a:ext cx="6469038" cy="369332"/>
          </a:xfrm>
          <a:prstGeom prst="rect">
            <a:avLst/>
          </a:prstGeom>
          <a:solidFill>
            <a:schemeClr val="tx2">
              <a:lumMod val="20000"/>
              <a:lumOff val="80000"/>
            </a:schemeClr>
          </a:solidFill>
          <a:ln w="19050">
            <a:solidFill>
              <a:schemeClr val="accent1"/>
            </a:solid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GB" dirty="0">
                <a:solidFill>
                  <a:schemeClr val="accent1"/>
                </a:solidFill>
              </a:rPr>
              <a:t>This slide set provides a very top-level overview of EQ-5D value sets</a:t>
            </a:r>
            <a:endParaRPr lang="en-GB" b="1" dirty="0">
              <a:solidFill>
                <a:schemeClr val="accent1"/>
              </a:solidFill>
            </a:endParaRPr>
          </a:p>
        </p:txBody>
      </p:sp>
      <p:sp>
        <p:nvSpPr>
          <p:cNvPr id="9" name="Tijdelijke aanduiding voor dianummer 5">
            <a:extLst>
              <a:ext uri="{FF2B5EF4-FFF2-40B4-BE49-F238E27FC236}">
                <a16:creationId xmlns:a16="http://schemas.microsoft.com/office/drawing/2014/main" id="{24A6C5AA-6AF2-DA1C-4EA8-D990F52D9BFA}"/>
              </a:ext>
            </a:extLst>
          </p:cNvPr>
          <p:cNvSpPr txBox="1">
            <a:spLocks/>
          </p:cNvSpPr>
          <p:nvPr/>
        </p:nvSpPr>
        <p:spPr>
          <a:xfrm>
            <a:off x="8586216" y="4897067"/>
            <a:ext cx="41376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A5B98C3-C296-2E42-BED0-9B90356BF753}" type="slidenum">
              <a:rPr lang="en-GB" sz="800" smtClean="0">
                <a:solidFill>
                  <a:schemeClr val="bg1"/>
                </a:solidFill>
              </a:rPr>
              <a:pPr algn="r"/>
              <a:t>2</a:t>
            </a:fld>
            <a:endParaRPr lang="en-GB" sz="800" dirty="0">
              <a:solidFill>
                <a:schemeClr val="bg1"/>
              </a:solidFill>
            </a:endParaRPr>
          </a:p>
        </p:txBody>
      </p:sp>
    </p:spTree>
    <p:extLst>
      <p:ext uri="{BB962C8B-B14F-4D97-AF65-F5344CB8AC3E}">
        <p14:creationId xmlns:p14="http://schemas.microsoft.com/office/powerpoint/2010/main" val="17922960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D492F-90DE-691D-C343-EECEE551CED0}"/>
            </a:ext>
          </a:extLst>
        </p:cNvPr>
        <p:cNvGrpSpPr/>
        <p:nvPr/>
      </p:nvGrpSpPr>
      <p:grpSpPr>
        <a:xfrm>
          <a:off x="0" y="0"/>
          <a:ext cx="0" cy="0"/>
          <a:chOff x="0" y="0"/>
          <a:chExt cx="0" cy="0"/>
        </a:xfrm>
      </p:grpSpPr>
      <p:pic>
        <p:nvPicPr>
          <p:cNvPr id="6" name="Picture 5" descr="A picture containing text&#10;&#10;Description automatically generated">
            <a:extLst>
              <a:ext uri="{FF2B5EF4-FFF2-40B4-BE49-F238E27FC236}">
                <a16:creationId xmlns:a16="http://schemas.microsoft.com/office/drawing/2014/main" id="{B82ACEEC-CD0A-1CBC-6756-B8157442B4AC}"/>
              </a:ext>
            </a:extLst>
          </p:cNvPr>
          <p:cNvPicPr>
            <a:picLocks noChangeAspect="1"/>
          </p:cNvPicPr>
          <p:nvPr/>
        </p:nvPicPr>
        <p:blipFill rotWithShape="1">
          <a:blip r:embed="rId3"/>
          <a:srcRect l="7160" t="6274" b="5332"/>
          <a:stretch/>
        </p:blipFill>
        <p:spPr>
          <a:xfrm>
            <a:off x="6729089" y="490025"/>
            <a:ext cx="2327744" cy="1450454"/>
          </a:xfrm>
          <a:prstGeom prst="rect">
            <a:avLst/>
          </a:prstGeom>
        </p:spPr>
      </p:pic>
      <p:pic>
        <p:nvPicPr>
          <p:cNvPr id="2" name="Picture 1">
            <a:extLst>
              <a:ext uri="{FF2B5EF4-FFF2-40B4-BE49-F238E27FC236}">
                <a16:creationId xmlns:a16="http://schemas.microsoft.com/office/drawing/2014/main" id="{014E9757-D986-5B21-1DFF-8E8B66084690}"/>
              </a:ext>
            </a:extLst>
          </p:cNvPr>
          <p:cNvPicPr>
            <a:picLocks noChangeAspect="1"/>
          </p:cNvPicPr>
          <p:nvPr/>
        </p:nvPicPr>
        <p:blipFill>
          <a:blip r:embed="rId4"/>
          <a:stretch>
            <a:fillRect/>
          </a:stretch>
        </p:blipFill>
        <p:spPr>
          <a:xfrm>
            <a:off x="5038096" y="2540263"/>
            <a:ext cx="3929801" cy="2297868"/>
          </a:xfrm>
          <a:prstGeom prst="rect">
            <a:avLst/>
          </a:prstGeom>
        </p:spPr>
      </p:pic>
      <p:sp>
        <p:nvSpPr>
          <p:cNvPr id="4" name="Title 3">
            <a:extLst>
              <a:ext uri="{FF2B5EF4-FFF2-40B4-BE49-F238E27FC236}">
                <a16:creationId xmlns:a16="http://schemas.microsoft.com/office/drawing/2014/main" id="{ECC3A444-C93E-256F-BFAB-2A5DBF1AF62A}"/>
              </a:ext>
            </a:extLst>
          </p:cNvPr>
          <p:cNvSpPr>
            <a:spLocks noGrp="1"/>
          </p:cNvSpPr>
          <p:nvPr>
            <p:ph type="title"/>
          </p:nvPr>
        </p:nvSpPr>
        <p:spPr>
          <a:xfrm>
            <a:off x="1827883" y="732979"/>
            <a:ext cx="7088188" cy="305662"/>
          </a:xfrm>
        </p:spPr>
        <p:txBody>
          <a:bodyPr>
            <a:noAutofit/>
          </a:bodyPr>
          <a:lstStyle/>
          <a:p>
            <a:pPr>
              <a:lnSpc>
                <a:spcPct val="100000"/>
              </a:lnSpc>
            </a:pPr>
            <a:r>
              <a:rPr lang="en-GB" sz="2800" b="1" dirty="0">
                <a:solidFill>
                  <a:schemeClr val="accent1"/>
                </a:solidFill>
              </a:rPr>
              <a:t>Overview of EQ-5D </a:t>
            </a:r>
            <a:endParaRPr lang="en-GB" sz="2400" b="1" dirty="0">
              <a:solidFill>
                <a:schemeClr val="accent1"/>
              </a:solidFill>
            </a:endParaRPr>
          </a:p>
        </p:txBody>
      </p:sp>
      <p:sp>
        <p:nvSpPr>
          <p:cNvPr id="5" name="Content Placeholder 4">
            <a:extLst>
              <a:ext uri="{FF2B5EF4-FFF2-40B4-BE49-F238E27FC236}">
                <a16:creationId xmlns:a16="http://schemas.microsoft.com/office/drawing/2014/main" id="{93B25463-16C4-2919-7DF7-D7CBA4F7D3C1}"/>
              </a:ext>
            </a:extLst>
          </p:cNvPr>
          <p:cNvSpPr>
            <a:spLocks noGrp="1"/>
          </p:cNvSpPr>
          <p:nvPr>
            <p:ph idx="1"/>
          </p:nvPr>
        </p:nvSpPr>
        <p:spPr>
          <a:xfrm>
            <a:off x="1827883" y="1352675"/>
            <a:ext cx="5371822" cy="3700693"/>
          </a:xfrm>
        </p:spPr>
        <p:txBody>
          <a:bodyPr>
            <a:noAutofit/>
          </a:bodyPr>
          <a:lstStyle/>
          <a:p>
            <a:r>
              <a:rPr lang="en-GB" sz="1600" dirty="0"/>
              <a:t>The </a:t>
            </a:r>
            <a:r>
              <a:rPr lang="en-GB" sz="1600" b="1" dirty="0">
                <a:solidFill>
                  <a:schemeClr val="accent5">
                    <a:lumMod val="75000"/>
                  </a:schemeClr>
                </a:solidFill>
              </a:rPr>
              <a:t>EQ-5D family of instruments </a:t>
            </a:r>
            <a:r>
              <a:rPr lang="en-GB" sz="1600" dirty="0"/>
              <a:t>are widely used to             describe and value health related quality of life (HRQoL) </a:t>
            </a:r>
          </a:p>
          <a:p>
            <a:r>
              <a:rPr lang="en-GB" sz="1600" dirty="0"/>
              <a:t>There are </a:t>
            </a:r>
            <a:r>
              <a:rPr lang="en-GB" sz="1600" b="1" dirty="0">
                <a:solidFill>
                  <a:schemeClr val="accent3"/>
                </a:solidFill>
              </a:rPr>
              <a:t>four different EQ-5D instruments </a:t>
            </a:r>
            <a:r>
              <a:rPr lang="en-GB" sz="1600" dirty="0"/>
              <a:t>(EQ-5D-3L,      EQ-5D-5L, EQ-5D-Y-3L, EQ-5D-Y-5L).  </a:t>
            </a:r>
          </a:p>
          <a:p>
            <a:r>
              <a:rPr lang="en-GB" sz="1600" dirty="0"/>
              <a:t>As </a:t>
            </a:r>
            <a:r>
              <a:rPr lang="en-GB" sz="1600" b="1" dirty="0"/>
              <a:t>short, simple and reliable </a:t>
            </a:r>
            <a:r>
              <a:rPr lang="en-GB" sz="1600" dirty="0"/>
              <a:t>measures EQ-5D instruments are practical to use in studies</a:t>
            </a:r>
          </a:p>
          <a:p>
            <a:r>
              <a:rPr lang="en-GB" sz="1600" dirty="0"/>
              <a:t>HRQoL is measured across the same                                            </a:t>
            </a:r>
            <a:r>
              <a:rPr lang="en-GB" sz="1600" b="1" dirty="0">
                <a:solidFill>
                  <a:schemeClr val="accent2"/>
                </a:solidFill>
              </a:rPr>
              <a:t>5 dimensions </a:t>
            </a:r>
            <a:r>
              <a:rPr lang="en-GB" sz="1600" dirty="0"/>
              <a:t>in all EQ-5D instruments </a:t>
            </a:r>
            <a:endParaRPr lang="en-GB" dirty="0"/>
          </a:p>
          <a:p>
            <a:pPr lvl="1"/>
            <a:endParaRPr lang="en-GB" dirty="0"/>
          </a:p>
          <a:p>
            <a:pPr lvl="1"/>
            <a:endParaRPr lang="en-GB" dirty="0"/>
          </a:p>
          <a:p>
            <a:pPr lvl="1"/>
            <a:endParaRPr lang="en-GB" dirty="0"/>
          </a:p>
          <a:p>
            <a:pPr lvl="1"/>
            <a:endParaRPr lang="en-GB" dirty="0"/>
          </a:p>
        </p:txBody>
      </p:sp>
      <p:sp>
        <p:nvSpPr>
          <p:cNvPr id="9" name="Tijdelijke aanduiding voor dianummer 5">
            <a:extLst>
              <a:ext uri="{FF2B5EF4-FFF2-40B4-BE49-F238E27FC236}">
                <a16:creationId xmlns:a16="http://schemas.microsoft.com/office/drawing/2014/main" id="{93DC61C7-8544-1FC9-1DA8-A86EA77DCC7A}"/>
              </a:ext>
            </a:extLst>
          </p:cNvPr>
          <p:cNvSpPr txBox="1">
            <a:spLocks/>
          </p:cNvSpPr>
          <p:nvPr/>
        </p:nvSpPr>
        <p:spPr>
          <a:xfrm>
            <a:off x="8586216" y="4897067"/>
            <a:ext cx="41376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A5B98C3-C296-2E42-BED0-9B90356BF753}" type="slidenum">
              <a:rPr lang="en-GB" sz="800" smtClean="0">
                <a:solidFill>
                  <a:schemeClr val="bg1"/>
                </a:solidFill>
              </a:rPr>
              <a:pPr algn="r"/>
              <a:t>3</a:t>
            </a:fld>
            <a:endParaRPr lang="en-GB" sz="800" dirty="0">
              <a:solidFill>
                <a:schemeClr val="bg1"/>
              </a:solidFill>
            </a:endParaRPr>
          </a:p>
        </p:txBody>
      </p:sp>
    </p:spTree>
    <p:extLst>
      <p:ext uri="{BB962C8B-B14F-4D97-AF65-F5344CB8AC3E}">
        <p14:creationId xmlns:p14="http://schemas.microsoft.com/office/powerpoint/2010/main" val="19456148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BC29F723-FE0B-8E02-DF6D-EF32BF5966C8}"/>
              </a:ext>
            </a:extLst>
          </p:cNvPr>
          <p:cNvPicPr>
            <a:picLocks noChangeAspect="1"/>
          </p:cNvPicPr>
          <p:nvPr/>
        </p:nvPicPr>
        <p:blipFill>
          <a:blip r:embed="rId3"/>
          <a:stretch>
            <a:fillRect/>
          </a:stretch>
        </p:blipFill>
        <p:spPr>
          <a:xfrm rot="20642839">
            <a:off x="2645885" y="1834180"/>
            <a:ext cx="1776300" cy="2595896"/>
          </a:xfrm>
          <a:prstGeom prst="rect">
            <a:avLst/>
          </a:prstGeom>
        </p:spPr>
      </p:pic>
      <p:pic>
        <p:nvPicPr>
          <p:cNvPr id="18" name="Picture 17">
            <a:extLst>
              <a:ext uri="{FF2B5EF4-FFF2-40B4-BE49-F238E27FC236}">
                <a16:creationId xmlns:a16="http://schemas.microsoft.com/office/drawing/2014/main" id="{BC7D5391-9299-E566-66A2-DD9EF26A0CB0}"/>
              </a:ext>
            </a:extLst>
          </p:cNvPr>
          <p:cNvPicPr>
            <a:picLocks noChangeAspect="1"/>
          </p:cNvPicPr>
          <p:nvPr/>
        </p:nvPicPr>
        <p:blipFill>
          <a:blip r:embed="rId4"/>
          <a:stretch>
            <a:fillRect/>
          </a:stretch>
        </p:blipFill>
        <p:spPr>
          <a:xfrm rot="1269001">
            <a:off x="6818319" y="1932529"/>
            <a:ext cx="1757679" cy="2555534"/>
          </a:xfrm>
          <a:prstGeom prst="rect">
            <a:avLst/>
          </a:prstGeom>
        </p:spPr>
      </p:pic>
      <p:sp>
        <p:nvSpPr>
          <p:cNvPr id="3" name="Callout: Right Arrow 2">
            <a:extLst>
              <a:ext uri="{FF2B5EF4-FFF2-40B4-BE49-F238E27FC236}">
                <a16:creationId xmlns:a16="http://schemas.microsoft.com/office/drawing/2014/main" id="{1B07F66B-EE86-C263-25F1-FF5B8D7FEF9B}"/>
              </a:ext>
            </a:extLst>
          </p:cNvPr>
          <p:cNvSpPr/>
          <p:nvPr/>
        </p:nvSpPr>
        <p:spPr>
          <a:xfrm>
            <a:off x="956757" y="2110666"/>
            <a:ext cx="1814944" cy="2106077"/>
          </a:xfrm>
          <a:prstGeom prst="rightArrowCallou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sz="1200" dirty="0"/>
          </a:p>
          <a:p>
            <a:pPr algn="ctr"/>
            <a:r>
              <a:rPr lang="en-GB" sz="1200" dirty="0"/>
              <a:t>A short </a:t>
            </a:r>
            <a:r>
              <a:rPr lang="en-GB" sz="1200" b="1" dirty="0"/>
              <a:t>descriptive system questionnaire </a:t>
            </a:r>
            <a:r>
              <a:rPr lang="en-GB" sz="1200" dirty="0"/>
              <a:t>where respondents indicate their current health status on 5 dimensions of health*</a:t>
            </a:r>
          </a:p>
          <a:p>
            <a:pPr algn="ctr"/>
            <a:endParaRPr lang="en-GB" sz="1200" dirty="0"/>
          </a:p>
        </p:txBody>
      </p:sp>
      <p:sp>
        <p:nvSpPr>
          <p:cNvPr id="9" name="Callout: Right Arrow 8">
            <a:extLst>
              <a:ext uri="{FF2B5EF4-FFF2-40B4-BE49-F238E27FC236}">
                <a16:creationId xmlns:a16="http://schemas.microsoft.com/office/drawing/2014/main" id="{C5B202F0-D74B-CAA5-469D-C9C94DB71FDD}"/>
              </a:ext>
            </a:extLst>
          </p:cNvPr>
          <p:cNvSpPr/>
          <p:nvPr/>
        </p:nvSpPr>
        <p:spPr>
          <a:xfrm>
            <a:off x="5001904" y="2185857"/>
            <a:ext cx="1816464" cy="1888000"/>
          </a:xfrm>
          <a:prstGeom prst="rightArrowCallou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GB" sz="1200" dirty="0"/>
          </a:p>
          <a:p>
            <a:pPr algn="ctr"/>
            <a:r>
              <a:rPr lang="en-GB" sz="1200" dirty="0"/>
              <a:t>…and a </a:t>
            </a:r>
            <a:r>
              <a:rPr lang="en-GB" sz="1200" b="1" dirty="0"/>
              <a:t>visual analogue scale </a:t>
            </a:r>
            <a:r>
              <a:rPr lang="en-GB" sz="1200" dirty="0"/>
              <a:t>(EQ VAS)</a:t>
            </a:r>
            <a:endParaRPr lang="en-GB" sz="1200" b="1" baseline="30000" dirty="0"/>
          </a:p>
          <a:p>
            <a:pPr algn="ctr"/>
            <a:r>
              <a:rPr lang="en-GB" sz="1200" b="1" dirty="0"/>
              <a:t> </a:t>
            </a:r>
            <a:r>
              <a:rPr lang="en-GB" sz="1200" dirty="0"/>
              <a:t> which is used to obtain a global rating of the respondents self-perceived health status  </a:t>
            </a:r>
          </a:p>
          <a:p>
            <a:pPr algn="ctr"/>
            <a:endParaRPr lang="en-GB" sz="1200" dirty="0"/>
          </a:p>
        </p:txBody>
      </p:sp>
      <p:sp>
        <p:nvSpPr>
          <p:cNvPr id="10" name="Title 3">
            <a:extLst>
              <a:ext uri="{FF2B5EF4-FFF2-40B4-BE49-F238E27FC236}">
                <a16:creationId xmlns:a16="http://schemas.microsoft.com/office/drawing/2014/main" id="{27064C1E-D3D7-7F44-5BA8-A3A236F7DE5A}"/>
              </a:ext>
            </a:extLst>
          </p:cNvPr>
          <p:cNvSpPr>
            <a:spLocks noGrp="1"/>
          </p:cNvSpPr>
          <p:nvPr>
            <p:ph type="title"/>
          </p:nvPr>
        </p:nvSpPr>
        <p:spPr>
          <a:xfrm>
            <a:off x="1839912" y="519308"/>
            <a:ext cx="7088188" cy="305662"/>
          </a:xfrm>
        </p:spPr>
        <p:txBody>
          <a:bodyPr>
            <a:noAutofit/>
          </a:bodyPr>
          <a:lstStyle/>
          <a:p>
            <a:pPr>
              <a:lnSpc>
                <a:spcPct val="100000"/>
              </a:lnSpc>
            </a:pPr>
            <a:r>
              <a:rPr lang="en-GB" sz="2800" b="1" dirty="0">
                <a:solidFill>
                  <a:schemeClr val="accent1"/>
                </a:solidFill>
              </a:rPr>
              <a:t>The two parts of the EQ-5D</a:t>
            </a:r>
            <a:endParaRPr lang="en-GB" sz="2400" b="1" dirty="0">
              <a:solidFill>
                <a:schemeClr val="accent1"/>
              </a:solidFill>
            </a:endParaRPr>
          </a:p>
        </p:txBody>
      </p:sp>
      <p:sp>
        <p:nvSpPr>
          <p:cNvPr id="12" name="TextBox 11">
            <a:extLst>
              <a:ext uri="{FF2B5EF4-FFF2-40B4-BE49-F238E27FC236}">
                <a16:creationId xmlns:a16="http://schemas.microsoft.com/office/drawing/2014/main" id="{2F054951-DD66-9A27-B55A-D4B7156D82C9}"/>
              </a:ext>
            </a:extLst>
          </p:cNvPr>
          <p:cNvSpPr txBox="1"/>
          <p:nvPr/>
        </p:nvSpPr>
        <p:spPr>
          <a:xfrm>
            <a:off x="-42941" y="4314682"/>
            <a:ext cx="1494430" cy="584775"/>
          </a:xfrm>
          <a:prstGeom prst="rect">
            <a:avLst/>
          </a:prstGeom>
          <a:noFill/>
        </p:spPr>
        <p:txBody>
          <a:bodyPr wrap="square" rtlCol="0">
            <a:spAutoFit/>
          </a:bodyPr>
          <a:lstStyle/>
          <a:p>
            <a:pPr algn="ctr"/>
            <a:r>
              <a:rPr lang="en-GB" sz="800" dirty="0">
                <a:solidFill>
                  <a:schemeClr val="bg1"/>
                </a:solidFill>
              </a:rPr>
              <a:t>*This shows the EQ-5D-5L, the EQ-5D-3L version has three response levels for each question </a:t>
            </a:r>
          </a:p>
        </p:txBody>
      </p:sp>
      <p:sp>
        <p:nvSpPr>
          <p:cNvPr id="14" name="TextBox 13">
            <a:extLst>
              <a:ext uri="{FF2B5EF4-FFF2-40B4-BE49-F238E27FC236}">
                <a16:creationId xmlns:a16="http://schemas.microsoft.com/office/drawing/2014/main" id="{3ED76219-ECDF-2DCE-0C94-4E3CB3850E8D}"/>
              </a:ext>
            </a:extLst>
          </p:cNvPr>
          <p:cNvSpPr txBox="1"/>
          <p:nvPr/>
        </p:nvSpPr>
        <p:spPr>
          <a:xfrm>
            <a:off x="2765526" y="1013397"/>
            <a:ext cx="5020522" cy="646331"/>
          </a:xfrm>
          <a:prstGeom prst="rect">
            <a:avLst/>
          </a:prstGeom>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2700000" scaled="1"/>
            <a:tileRect/>
          </a:gradFill>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en-GB" sz="1200" dirty="0">
                <a:latin typeface="Segoe UI" panose="020B0502040204020203" pitchFamily="34" charset="0"/>
              </a:rPr>
              <a:t>All EQ-5D instruments comprise a </a:t>
            </a:r>
            <a:r>
              <a:rPr lang="en-GB" sz="1200" b="1" dirty="0">
                <a:latin typeface="Segoe UI" panose="020B0502040204020203" pitchFamily="34" charset="0"/>
              </a:rPr>
              <a:t>descriptive system questionnaire </a:t>
            </a:r>
            <a:r>
              <a:rPr lang="en-GB" sz="1200" dirty="0">
                <a:latin typeface="Segoe UI" panose="020B0502040204020203" pitchFamily="34" charset="0"/>
              </a:rPr>
              <a:t>and a </a:t>
            </a:r>
            <a:r>
              <a:rPr lang="en-GB" sz="1200" b="1" dirty="0">
                <a:latin typeface="Segoe UI" panose="020B0502040204020203" pitchFamily="34" charset="0"/>
              </a:rPr>
              <a:t>visual analogue scale</a:t>
            </a:r>
            <a:r>
              <a:rPr lang="en-GB" sz="1200" dirty="0">
                <a:latin typeface="Segoe UI" panose="020B0502040204020203" pitchFamily="34" charset="0"/>
              </a:rPr>
              <a:t>. Both parts of the EQ-5D questionnaire are integral to the instrument and should always be administered together</a:t>
            </a:r>
            <a:endParaRPr lang="en-GB" sz="1200" dirty="0"/>
          </a:p>
        </p:txBody>
      </p:sp>
    </p:spTree>
    <p:extLst>
      <p:ext uri="{BB962C8B-B14F-4D97-AF65-F5344CB8AC3E}">
        <p14:creationId xmlns:p14="http://schemas.microsoft.com/office/powerpoint/2010/main" val="22200388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3DF719-FC3C-C54C-9E76-B3F78A3BC32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82A11AF-64E6-4081-B382-D396F2B6F8AF}"/>
              </a:ext>
            </a:extLst>
          </p:cNvPr>
          <p:cNvSpPr>
            <a:spLocks noGrp="1"/>
          </p:cNvSpPr>
          <p:nvPr>
            <p:ph type="title"/>
          </p:nvPr>
        </p:nvSpPr>
        <p:spPr>
          <a:xfrm>
            <a:off x="1815329" y="547913"/>
            <a:ext cx="7034013" cy="497449"/>
          </a:xfrm>
        </p:spPr>
        <p:txBody>
          <a:bodyPr>
            <a:noAutofit/>
          </a:bodyPr>
          <a:lstStyle/>
          <a:p>
            <a:pPr>
              <a:lnSpc>
                <a:spcPct val="100000"/>
              </a:lnSpc>
            </a:pPr>
            <a:r>
              <a:rPr lang="en-GB" sz="2800" b="1" dirty="0"/>
              <a:t>What are utilities?</a:t>
            </a:r>
            <a:endParaRPr lang="en-GB" sz="2400" b="1" dirty="0">
              <a:solidFill>
                <a:schemeClr val="accent1"/>
              </a:solidFill>
            </a:endParaRPr>
          </a:p>
        </p:txBody>
      </p:sp>
      <p:sp>
        <p:nvSpPr>
          <p:cNvPr id="5" name="Content Placeholder 4">
            <a:extLst>
              <a:ext uri="{FF2B5EF4-FFF2-40B4-BE49-F238E27FC236}">
                <a16:creationId xmlns:a16="http://schemas.microsoft.com/office/drawing/2014/main" id="{C91F59A5-575B-8AA4-C0E6-0A1D493FAC57}"/>
              </a:ext>
            </a:extLst>
          </p:cNvPr>
          <p:cNvSpPr>
            <a:spLocks noGrp="1"/>
          </p:cNvSpPr>
          <p:nvPr>
            <p:ph idx="1"/>
          </p:nvPr>
        </p:nvSpPr>
        <p:spPr>
          <a:xfrm>
            <a:off x="1815329" y="1142531"/>
            <a:ext cx="5914972" cy="3472498"/>
          </a:xfrm>
        </p:spPr>
        <p:txBody>
          <a:bodyPr>
            <a:noAutofit/>
          </a:bodyPr>
          <a:lstStyle/>
          <a:p>
            <a:r>
              <a:rPr lang="en-GB" sz="1400" dirty="0"/>
              <a:t>A utility (or utility value), which may also be known as an EQ value, index value…etc.) is used to represent the strength of individuals’ (societies) </a:t>
            </a:r>
            <a:r>
              <a:rPr lang="en-GB" sz="1400" b="1" dirty="0"/>
              <a:t>preferences for different health states</a:t>
            </a:r>
          </a:p>
          <a:p>
            <a:endParaRPr lang="en-GB" sz="1400" dirty="0"/>
          </a:p>
          <a:p>
            <a:r>
              <a:rPr lang="en-GB" sz="1400" dirty="0"/>
              <a:t>Utilities are measured relative to </a:t>
            </a:r>
            <a:r>
              <a:rPr lang="en-GB" sz="1400" b="1" dirty="0">
                <a:solidFill>
                  <a:schemeClr val="tx2"/>
                </a:solidFill>
              </a:rPr>
              <a:t>full health (1) and being dead (0), </a:t>
            </a:r>
            <a:r>
              <a:rPr lang="en-GB" sz="1400" dirty="0"/>
              <a:t>it is also possible to have negative utility values that represent states worse than death</a:t>
            </a:r>
          </a:p>
          <a:p>
            <a:r>
              <a:rPr lang="en-GB" sz="1400" dirty="0"/>
              <a:t>Utilities can be generated using direct methods (in studies that use approaches like standard gamble or time trade-off) or through indirect methods (using a </a:t>
            </a:r>
            <a:r>
              <a:rPr lang="en-GB" sz="1400" b="1" dirty="0">
                <a:solidFill>
                  <a:schemeClr val="accent1"/>
                </a:solidFill>
              </a:rPr>
              <a:t>preference-based instrument </a:t>
            </a:r>
            <a:r>
              <a:rPr lang="en-GB" sz="1400" dirty="0"/>
              <a:t>like EQ-5D)</a:t>
            </a:r>
          </a:p>
          <a:p>
            <a:r>
              <a:rPr lang="en-GB" sz="1400" dirty="0"/>
              <a:t>Utilities, when combined with length of time spent in a health state, help support the computation of quality adjusted life years (</a:t>
            </a:r>
            <a:r>
              <a:rPr lang="en-GB" sz="1400" b="1" dirty="0">
                <a:solidFill>
                  <a:schemeClr val="accent2"/>
                </a:solidFill>
              </a:rPr>
              <a:t>QALYs</a:t>
            </a:r>
            <a:r>
              <a:rPr lang="en-GB" sz="1400" dirty="0"/>
              <a:t>)</a:t>
            </a:r>
          </a:p>
          <a:p>
            <a:r>
              <a:rPr lang="en-GB" sz="1400" dirty="0"/>
              <a:t>QALYs are an essential element of cost-utility analysis, a                            key requirement for NICE and other health technology                                 assessment (</a:t>
            </a:r>
            <a:r>
              <a:rPr lang="en-GB" sz="1400" b="1" dirty="0">
                <a:solidFill>
                  <a:schemeClr val="accent3"/>
                </a:solidFill>
              </a:rPr>
              <a:t>HTA</a:t>
            </a:r>
            <a:r>
              <a:rPr lang="en-GB" sz="1400" dirty="0"/>
              <a:t>) bodies</a:t>
            </a:r>
          </a:p>
          <a:p>
            <a:endParaRPr lang="en-GB" sz="1400" dirty="0"/>
          </a:p>
          <a:p>
            <a:pPr marL="0" lvl="1" indent="0">
              <a:lnSpc>
                <a:spcPct val="100000"/>
              </a:lnSpc>
              <a:spcBef>
                <a:spcPts val="600"/>
              </a:spcBef>
              <a:buNone/>
            </a:pPr>
            <a:endParaRPr lang="en-GB" sz="1400" dirty="0">
              <a:latin typeface="+mn-lt"/>
            </a:endParaRPr>
          </a:p>
          <a:p>
            <a:pPr lvl="1">
              <a:lnSpc>
                <a:spcPct val="100000"/>
              </a:lnSpc>
              <a:spcBef>
                <a:spcPts val="600"/>
              </a:spcBef>
            </a:pPr>
            <a:endParaRPr lang="en-GB" sz="1400" dirty="0">
              <a:latin typeface="+mn-lt"/>
            </a:endParaRPr>
          </a:p>
          <a:p>
            <a:pPr lvl="1">
              <a:lnSpc>
                <a:spcPct val="100000"/>
              </a:lnSpc>
              <a:spcBef>
                <a:spcPts val="600"/>
              </a:spcBef>
            </a:pPr>
            <a:endParaRPr lang="en-GB" sz="1400" dirty="0">
              <a:latin typeface="+mn-lt"/>
            </a:endParaRPr>
          </a:p>
          <a:p>
            <a:pPr lvl="1">
              <a:lnSpc>
                <a:spcPct val="100000"/>
              </a:lnSpc>
              <a:spcBef>
                <a:spcPts val="600"/>
              </a:spcBef>
            </a:pPr>
            <a:endParaRPr lang="en-GB" sz="1400" dirty="0">
              <a:latin typeface="+mn-lt"/>
            </a:endParaRPr>
          </a:p>
          <a:p>
            <a:pPr lvl="1">
              <a:lnSpc>
                <a:spcPct val="100000"/>
              </a:lnSpc>
              <a:spcBef>
                <a:spcPts val="600"/>
              </a:spcBef>
            </a:pPr>
            <a:endParaRPr lang="en-GB" sz="1400" dirty="0">
              <a:latin typeface="+mn-lt"/>
            </a:endParaRPr>
          </a:p>
          <a:p>
            <a:pPr lvl="1">
              <a:lnSpc>
                <a:spcPct val="100000"/>
              </a:lnSpc>
              <a:spcBef>
                <a:spcPts val="600"/>
              </a:spcBef>
            </a:pPr>
            <a:endParaRPr lang="en-GB" sz="1400" dirty="0">
              <a:latin typeface="+mn-lt"/>
            </a:endParaRPr>
          </a:p>
        </p:txBody>
      </p:sp>
      <p:sp>
        <p:nvSpPr>
          <p:cNvPr id="6" name="Tijdelijke aanduiding voor dianummer 5">
            <a:extLst>
              <a:ext uri="{FF2B5EF4-FFF2-40B4-BE49-F238E27FC236}">
                <a16:creationId xmlns:a16="http://schemas.microsoft.com/office/drawing/2014/main" id="{8E3A36E5-9921-4E43-3324-D9DC3D897295}"/>
              </a:ext>
            </a:extLst>
          </p:cNvPr>
          <p:cNvSpPr txBox="1">
            <a:spLocks/>
          </p:cNvSpPr>
          <p:nvPr/>
        </p:nvSpPr>
        <p:spPr>
          <a:xfrm>
            <a:off x="8586216" y="4897067"/>
            <a:ext cx="41376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A5B98C3-C296-2E42-BED0-9B90356BF753}" type="slidenum">
              <a:rPr lang="en-GB" sz="800" smtClean="0">
                <a:solidFill>
                  <a:schemeClr val="bg1"/>
                </a:solidFill>
              </a:rPr>
              <a:pPr algn="r"/>
              <a:t>5</a:t>
            </a:fld>
            <a:endParaRPr lang="en-GB" sz="800" dirty="0">
              <a:solidFill>
                <a:schemeClr val="bg1"/>
              </a:solidFill>
            </a:endParaRPr>
          </a:p>
        </p:txBody>
      </p:sp>
      <p:pic>
        <p:nvPicPr>
          <p:cNvPr id="18" name="Picture 17">
            <a:extLst>
              <a:ext uri="{FF2B5EF4-FFF2-40B4-BE49-F238E27FC236}">
                <a16:creationId xmlns:a16="http://schemas.microsoft.com/office/drawing/2014/main" id="{F62354B4-9622-F28F-A960-836611B018AB}"/>
              </a:ext>
            </a:extLst>
          </p:cNvPr>
          <p:cNvPicPr>
            <a:picLocks noChangeAspect="1"/>
          </p:cNvPicPr>
          <p:nvPr/>
        </p:nvPicPr>
        <p:blipFill>
          <a:blip r:embed="rId3"/>
          <a:stretch>
            <a:fillRect/>
          </a:stretch>
        </p:blipFill>
        <p:spPr>
          <a:xfrm>
            <a:off x="7644732" y="813840"/>
            <a:ext cx="1632568" cy="3598313"/>
          </a:xfrm>
          <a:prstGeom prst="rect">
            <a:avLst/>
          </a:prstGeom>
        </p:spPr>
      </p:pic>
      <p:pic>
        <p:nvPicPr>
          <p:cNvPr id="25" name="Picture 24">
            <a:extLst>
              <a:ext uri="{FF2B5EF4-FFF2-40B4-BE49-F238E27FC236}">
                <a16:creationId xmlns:a16="http://schemas.microsoft.com/office/drawing/2014/main" id="{06FA8DBF-5844-CB5E-667C-71CB9A864980}"/>
              </a:ext>
            </a:extLst>
          </p:cNvPr>
          <p:cNvPicPr>
            <a:picLocks noChangeAspect="1"/>
          </p:cNvPicPr>
          <p:nvPr/>
        </p:nvPicPr>
        <p:blipFill>
          <a:blip r:embed="rId4"/>
          <a:stretch>
            <a:fillRect/>
          </a:stretch>
        </p:blipFill>
        <p:spPr>
          <a:xfrm>
            <a:off x="6354338" y="3750431"/>
            <a:ext cx="1375963" cy="1146636"/>
          </a:xfrm>
          <a:prstGeom prst="rect">
            <a:avLst/>
          </a:prstGeom>
        </p:spPr>
      </p:pic>
      <p:pic>
        <p:nvPicPr>
          <p:cNvPr id="3" name="Picture 2">
            <a:extLst>
              <a:ext uri="{FF2B5EF4-FFF2-40B4-BE49-F238E27FC236}">
                <a16:creationId xmlns:a16="http://schemas.microsoft.com/office/drawing/2014/main" id="{2D4F09AD-3084-D145-E750-3E015C1364E4}"/>
              </a:ext>
            </a:extLst>
          </p:cNvPr>
          <p:cNvPicPr>
            <a:picLocks noChangeAspect="1"/>
          </p:cNvPicPr>
          <p:nvPr/>
        </p:nvPicPr>
        <p:blipFill>
          <a:blip r:embed="rId5"/>
          <a:stretch>
            <a:fillRect/>
          </a:stretch>
        </p:blipFill>
        <p:spPr>
          <a:xfrm>
            <a:off x="1912546" y="1829952"/>
            <a:ext cx="5732186" cy="271291"/>
          </a:xfrm>
          <a:prstGeom prst="rect">
            <a:avLst/>
          </a:prstGeom>
        </p:spPr>
      </p:pic>
      <p:sp>
        <p:nvSpPr>
          <p:cNvPr id="8" name="TextBox 7">
            <a:extLst>
              <a:ext uri="{FF2B5EF4-FFF2-40B4-BE49-F238E27FC236}">
                <a16:creationId xmlns:a16="http://schemas.microsoft.com/office/drawing/2014/main" id="{2E4EA844-19A9-BFFA-ECAB-608B5A6F2B2A}"/>
              </a:ext>
            </a:extLst>
          </p:cNvPr>
          <p:cNvSpPr txBox="1"/>
          <p:nvPr/>
        </p:nvSpPr>
        <p:spPr>
          <a:xfrm>
            <a:off x="1628237" y="4615029"/>
            <a:ext cx="4640238" cy="246221"/>
          </a:xfrm>
          <a:prstGeom prst="rect">
            <a:avLst/>
          </a:prstGeom>
          <a:noFill/>
        </p:spPr>
        <p:txBody>
          <a:bodyPr wrap="square">
            <a:spAutoFit/>
          </a:bodyPr>
          <a:lstStyle/>
          <a:p>
            <a:r>
              <a:rPr lang="en-GB" sz="1000" dirty="0"/>
              <a:t>Note: a utility captured using the EQ-5D can be referred to as an EQ value</a:t>
            </a:r>
          </a:p>
        </p:txBody>
      </p:sp>
    </p:spTree>
    <p:extLst>
      <p:ext uri="{BB962C8B-B14F-4D97-AF65-F5344CB8AC3E}">
        <p14:creationId xmlns:p14="http://schemas.microsoft.com/office/powerpoint/2010/main" val="13975512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77D3F3-1DEB-5880-4A95-064E4A383024}"/>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5ED7A6A4-7390-6789-17AA-29AFDBA900DA}"/>
              </a:ext>
            </a:extLst>
          </p:cNvPr>
          <p:cNvPicPr>
            <a:picLocks noChangeAspect="1"/>
          </p:cNvPicPr>
          <p:nvPr/>
        </p:nvPicPr>
        <p:blipFill>
          <a:blip r:embed="rId3"/>
          <a:stretch>
            <a:fillRect/>
          </a:stretch>
        </p:blipFill>
        <p:spPr>
          <a:xfrm>
            <a:off x="1907094" y="2433232"/>
            <a:ext cx="3254813" cy="2635553"/>
          </a:xfrm>
          <a:prstGeom prst="rect">
            <a:avLst/>
          </a:prstGeom>
        </p:spPr>
      </p:pic>
      <p:sp>
        <p:nvSpPr>
          <p:cNvPr id="4" name="Title 3">
            <a:extLst>
              <a:ext uri="{FF2B5EF4-FFF2-40B4-BE49-F238E27FC236}">
                <a16:creationId xmlns:a16="http://schemas.microsoft.com/office/drawing/2014/main" id="{0BA37795-D5B3-4FD4-BE40-CA5C10A8C719}"/>
              </a:ext>
            </a:extLst>
          </p:cNvPr>
          <p:cNvSpPr>
            <a:spLocks noGrp="1"/>
          </p:cNvSpPr>
          <p:nvPr>
            <p:ph type="title"/>
          </p:nvPr>
        </p:nvSpPr>
        <p:spPr>
          <a:xfrm>
            <a:off x="1815330" y="521815"/>
            <a:ext cx="7184652" cy="589269"/>
          </a:xfrm>
        </p:spPr>
        <p:txBody>
          <a:bodyPr>
            <a:noAutofit/>
          </a:bodyPr>
          <a:lstStyle/>
          <a:p>
            <a:pPr>
              <a:lnSpc>
                <a:spcPct val="100000"/>
              </a:lnSpc>
            </a:pPr>
            <a:r>
              <a:rPr lang="en-GB" sz="2800" b="1" dirty="0"/>
              <a:t>The difference between a utility value and an EQ VAS score </a:t>
            </a:r>
          </a:p>
        </p:txBody>
      </p:sp>
      <p:sp>
        <p:nvSpPr>
          <p:cNvPr id="5" name="Content Placeholder 4">
            <a:extLst>
              <a:ext uri="{FF2B5EF4-FFF2-40B4-BE49-F238E27FC236}">
                <a16:creationId xmlns:a16="http://schemas.microsoft.com/office/drawing/2014/main" id="{8B98FDA4-DBC6-0A0C-B784-18BAAB8C3F95}"/>
              </a:ext>
            </a:extLst>
          </p:cNvPr>
          <p:cNvSpPr>
            <a:spLocks noGrp="1"/>
          </p:cNvSpPr>
          <p:nvPr>
            <p:ph idx="1"/>
          </p:nvPr>
        </p:nvSpPr>
        <p:spPr>
          <a:xfrm>
            <a:off x="1907094" y="1318805"/>
            <a:ext cx="7001124" cy="2883350"/>
          </a:xfrm>
        </p:spPr>
        <p:txBody>
          <a:bodyPr>
            <a:noAutofit/>
          </a:bodyPr>
          <a:lstStyle/>
          <a:p>
            <a:r>
              <a:rPr lang="en-GB" sz="1400" dirty="0"/>
              <a:t>Although both are numbers the utility value (EQ value) is </a:t>
            </a:r>
            <a:r>
              <a:rPr lang="en-GB" sz="1400" b="1" dirty="0">
                <a:solidFill>
                  <a:schemeClr val="accent3"/>
                </a:solidFill>
              </a:rPr>
              <a:t>measuring something different </a:t>
            </a:r>
            <a:r>
              <a:rPr lang="en-GB" sz="1400" dirty="0"/>
              <a:t>to the EQ VAS score </a:t>
            </a:r>
          </a:p>
          <a:p>
            <a:r>
              <a:rPr lang="en-GB" sz="1400" dirty="0"/>
              <a:t>A </a:t>
            </a:r>
            <a:r>
              <a:rPr lang="en-GB" sz="1400" b="1" dirty="0">
                <a:solidFill>
                  <a:schemeClr val="accent2"/>
                </a:solidFill>
              </a:rPr>
              <a:t>utility value </a:t>
            </a:r>
            <a:r>
              <a:rPr lang="en-GB" sz="1400" dirty="0"/>
              <a:t>is derived from a value set and represents the </a:t>
            </a:r>
            <a:r>
              <a:rPr lang="en-GB" sz="1400" b="1" dirty="0">
                <a:solidFill>
                  <a:schemeClr val="accent2"/>
                </a:solidFill>
              </a:rPr>
              <a:t>societal perspective</a:t>
            </a:r>
            <a:r>
              <a:rPr lang="en-GB" sz="1400" dirty="0"/>
              <a:t> for a specific health state</a:t>
            </a:r>
          </a:p>
          <a:p>
            <a:r>
              <a:rPr lang="en-GB" sz="1400" dirty="0"/>
              <a:t>Whereas the score on the </a:t>
            </a:r>
            <a:r>
              <a:rPr lang="en-GB" sz="1400" b="1" dirty="0">
                <a:solidFill>
                  <a:schemeClr val="accent1"/>
                </a:solidFill>
              </a:rPr>
              <a:t>EQ VAS gives the individual’s perspective </a:t>
            </a:r>
            <a:r>
              <a:rPr lang="en-GB" sz="1400" dirty="0"/>
              <a:t>of their own health </a:t>
            </a:r>
          </a:p>
          <a:p>
            <a:endParaRPr lang="en-GB" sz="1400" dirty="0"/>
          </a:p>
          <a:p>
            <a:endParaRPr lang="en-GB" sz="1400" dirty="0"/>
          </a:p>
          <a:p>
            <a:pPr marL="0" lvl="1" indent="0">
              <a:lnSpc>
                <a:spcPct val="100000"/>
              </a:lnSpc>
              <a:spcBef>
                <a:spcPts val="600"/>
              </a:spcBef>
              <a:buNone/>
            </a:pPr>
            <a:endParaRPr lang="en-GB" sz="1400" dirty="0">
              <a:latin typeface="+mn-lt"/>
            </a:endParaRPr>
          </a:p>
          <a:p>
            <a:pPr lvl="1">
              <a:lnSpc>
                <a:spcPct val="100000"/>
              </a:lnSpc>
              <a:spcBef>
                <a:spcPts val="600"/>
              </a:spcBef>
            </a:pPr>
            <a:endParaRPr lang="en-GB" sz="1400" dirty="0">
              <a:latin typeface="+mn-lt"/>
            </a:endParaRPr>
          </a:p>
          <a:p>
            <a:pPr lvl="1">
              <a:lnSpc>
                <a:spcPct val="100000"/>
              </a:lnSpc>
              <a:spcBef>
                <a:spcPts val="600"/>
              </a:spcBef>
            </a:pPr>
            <a:endParaRPr lang="en-GB" sz="1400" dirty="0">
              <a:latin typeface="+mn-lt"/>
            </a:endParaRPr>
          </a:p>
          <a:p>
            <a:pPr marL="0" lvl="1" indent="0">
              <a:lnSpc>
                <a:spcPct val="100000"/>
              </a:lnSpc>
              <a:spcBef>
                <a:spcPts val="600"/>
              </a:spcBef>
              <a:buNone/>
            </a:pPr>
            <a:endParaRPr lang="en-GB" sz="1400" dirty="0">
              <a:latin typeface="+mn-lt"/>
            </a:endParaRPr>
          </a:p>
          <a:p>
            <a:pPr lvl="1">
              <a:lnSpc>
                <a:spcPct val="100000"/>
              </a:lnSpc>
              <a:spcBef>
                <a:spcPts val="600"/>
              </a:spcBef>
            </a:pPr>
            <a:endParaRPr lang="en-GB" sz="1400" dirty="0">
              <a:latin typeface="+mn-lt"/>
            </a:endParaRPr>
          </a:p>
        </p:txBody>
      </p:sp>
      <p:sp>
        <p:nvSpPr>
          <p:cNvPr id="6" name="Tijdelijke aanduiding voor dianummer 5">
            <a:extLst>
              <a:ext uri="{FF2B5EF4-FFF2-40B4-BE49-F238E27FC236}">
                <a16:creationId xmlns:a16="http://schemas.microsoft.com/office/drawing/2014/main" id="{70070816-C8A2-5FCE-6A59-F63A630DB03A}"/>
              </a:ext>
            </a:extLst>
          </p:cNvPr>
          <p:cNvSpPr txBox="1">
            <a:spLocks/>
          </p:cNvSpPr>
          <p:nvPr/>
        </p:nvSpPr>
        <p:spPr>
          <a:xfrm>
            <a:off x="8586216" y="4897067"/>
            <a:ext cx="41376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A5B98C3-C296-2E42-BED0-9B90356BF753}" type="slidenum">
              <a:rPr lang="en-GB" sz="800" smtClean="0">
                <a:solidFill>
                  <a:schemeClr val="bg1"/>
                </a:solidFill>
              </a:rPr>
              <a:pPr algn="r"/>
              <a:t>6</a:t>
            </a:fld>
            <a:endParaRPr lang="en-GB" sz="800" dirty="0">
              <a:solidFill>
                <a:schemeClr val="bg1"/>
              </a:solidFill>
            </a:endParaRPr>
          </a:p>
        </p:txBody>
      </p:sp>
      <p:pic>
        <p:nvPicPr>
          <p:cNvPr id="3" name="Picture 2">
            <a:extLst>
              <a:ext uri="{FF2B5EF4-FFF2-40B4-BE49-F238E27FC236}">
                <a16:creationId xmlns:a16="http://schemas.microsoft.com/office/drawing/2014/main" id="{008CC93B-8766-8C5C-61B4-C29A45505E4B}"/>
              </a:ext>
            </a:extLst>
          </p:cNvPr>
          <p:cNvPicPr>
            <a:picLocks noChangeAspect="1"/>
          </p:cNvPicPr>
          <p:nvPr/>
        </p:nvPicPr>
        <p:blipFill>
          <a:blip r:embed="rId4"/>
          <a:stretch>
            <a:fillRect/>
          </a:stretch>
        </p:blipFill>
        <p:spPr>
          <a:xfrm>
            <a:off x="5278309" y="2841344"/>
            <a:ext cx="3561376" cy="1974859"/>
          </a:xfrm>
          <a:prstGeom prst="rect">
            <a:avLst/>
          </a:prstGeom>
        </p:spPr>
      </p:pic>
    </p:spTree>
    <p:extLst>
      <p:ext uri="{BB962C8B-B14F-4D97-AF65-F5344CB8AC3E}">
        <p14:creationId xmlns:p14="http://schemas.microsoft.com/office/powerpoint/2010/main" val="7754461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0370ED-F3EA-E070-F27D-4D35592B9931}"/>
            </a:ext>
          </a:extLst>
        </p:cNvPr>
        <p:cNvGrpSpPr/>
        <p:nvPr/>
      </p:nvGrpSpPr>
      <p:grpSpPr>
        <a:xfrm>
          <a:off x="0" y="0"/>
          <a:ext cx="0" cy="0"/>
          <a:chOff x="0" y="0"/>
          <a:chExt cx="0" cy="0"/>
        </a:xfrm>
      </p:grpSpPr>
      <p:pic>
        <p:nvPicPr>
          <p:cNvPr id="1027" name="m_-8090218162346277487m_-1946412034283128064m_7778308835059241163m_2350016121528046577_x0000_i1027">
            <a:extLst>
              <a:ext uri="{FF2B5EF4-FFF2-40B4-BE49-F238E27FC236}">
                <a16:creationId xmlns:a16="http://schemas.microsoft.com/office/drawing/2014/main" id="{C4389E3B-81DA-5202-DED6-65B33E2370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5349" y="3090748"/>
            <a:ext cx="2944726" cy="1737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a:extLst>
              <a:ext uri="{FF2B5EF4-FFF2-40B4-BE49-F238E27FC236}">
                <a16:creationId xmlns:a16="http://schemas.microsoft.com/office/drawing/2014/main" id="{223406E9-C61F-5791-1991-3C814B76265A}"/>
              </a:ext>
            </a:extLst>
          </p:cNvPr>
          <p:cNvSpPr>
            <a:spLocks noGrp="1"/>
          </p:cNvSpPr>
          <p:nvPr>
            <p:ph type="title"/>
          </p:nvPr>
        </p:nvSpPr>
        <p:spPr>
          <a:xfrm>
            <a:off x="1805794" y="574266"/>
            <a:ext cx="7003836" cy="497449"/>
          </a:xfrm>
        </p:spPr>
        <p:txBody>
          <a:bodyPr>
            <a:noAutofit/>
          </a:bodyPr>
          <a:lstStyle/>
          <a:p>
            <a:pPr>
              <a:lnSpc>
                <a:spcPct val="100000"/>
              </a:lnSpc>
            </a:pPr>
            <a:r>
              <a:rPr lang="en-GB" sz="2800" b="1" dirty="0"/>
              <a:t>Deriving utilities from the EQ-5D descriptive system</a:t>
            </a:r>
            <a:endParaRPr lang="en-GB" sz="2400" b="1" dirty="0">
              <a:solidFill>
                <a:schemeClr val="accent1"/>
              </a:solidFill>
            </a:endParaRPr>
          </a:p>
        </p:txBody>
      </p:sp>
      <p:sp>
        <p:nvSpPr>
          <p:cNvPr id="5" name="Content Placeholder 4">
            <a:extLst>
              <a:ext uri="{FF2B5EF4-FFF2-40B4-BE49-F238E27FC236}">
                <a16:creationId xmlns:a16="http://schemas.microsoft.com/office/drawing/2014/main" id="{03A73F4B-3522-72AF-6A2B-5734400C8542}"/>
              </a:ext>
            </a:extLst>
          </p:cNvPr>
          <p:cNvSpPr>
            <a:spLocks noGrp="1"/>
          </p:cNvSpPr>
          <p:nvPr>
            <p:ph idx="1"/>
          </p:nvPr>
        </p:nvSpPr>
        <p:spPr>
          <a:xfrm>
            <a:off x="1805794" y="1313824"/>
            <a:ext cx="6956069" cy="2515851"/>
          </a:xfrm>
        </p:spPr>
        <p:txBody>
          <a:bodyPr>
            <a:noAutofit/>
          </a:bodyPr>
          <a:lstStyle/>
          <a:p>
            <a:r>
              <a:rPr lang="en-GB" sz="1400" dirty="0"/>
              <a:t>Utility values can be generated from an individuals’ responses to the EQ-5D                   descriptive system by using a </a:t>
            </a:r>
            <a:r>
              <a:rPr lang="en-GB" sz="1400" b="1" dirty="0">
                <a:solidFill>
                  <a:srgbClr val="FF9933"/>
                </a:solidFill>
              </a:rPr>
              <a:t>Value Set </a:t>
            </a:r>
            <a:r>
              <a:rPr lang="en-GB" sz="1400" dirty="0"/>
              <a:t> </a:t>
            </a:r>
          </a:p>
          <a:p>
            <a:r>
              <a:rPr lang="en-GB" sz="1400" dirty="0"/>
              <a:t>A Value Set is the </a:t>
            </a:r>
            <a:r>
              <a:rPr lang="en-GB" sz="1400" b="1" dirty="0">
                <a:solidFill>
                  <a:srgbClr val="397875"/>
                </a:solidFill>
              </a:rPr>
              <a:t>collection of utility values </a:t>
            </a:r>
            <a:r>
              <a:rPr lang="en-GB" sz="1400" dirty="0"/>
              <a:t>for ALL possible EQ-5D health states</a:t>
            </a:r>
          </a:p>
          <a:p>
            <a:r>
              <a:rPr lang="en-GB" sz="1400" dirty="0"/>
              <a:t>Up-to-date country specific value sets are needed as </a:t>
            </a:r>
            <a:r>
              <a:rPr lang="en-GB" sz="1400" b="1" dirty="0"/>
              <a:t>preferences may differ </a:t>
            </a:r>
            <a:r>
              <a:rPr lang="en-GB" sz="1400" dirty="0"/>
              <a:t>across cultures and over time. A strength of the EQ-5D is that there are lots of value sets and new ones are regularly being added </a:t>
            </a:r>
          </a:p>
          <a:p>
            <a:r>
              <a:rPr lang="en-GB" sz="1400" dirty="0"/>
              <a:t>Because population preferences are incorporated in EQ value sets they are very useful when it comes to evaluating the perceived societal benefit of healthcare interventions </a:t>
            </a:r>
          </a:p>
          <a:p>
            <a:endParaRPr lang="en-GB" sz="1400" dirty="0"/>
          </a:p>
          <a:p>
            <a:pPr marL="0" lvl="1" indent="0">
              <a:lnSpc>
                <a:spcPct val="100000"/>
              </a:lnSpc>
              <a:spcBef>
                <a:spcPts val="600"/>
              </a:spcBef>
              <a:buNone/>
            </a:pPr>
            <a:endParaRPr lang="en-GB" sz="1400" dirty="0">
              <a:latin typeface="+mn-lt"/>
            </a:endParaRPr>
          </a:p>
          <a:p>
            <a:pPr lvl="1">
              <a:lnSpc>
                <a:spcPct val="100000"/>
              </a:lnSpc>
              <a:spcBef>
                <a:spcPts val="600"/>
              </a:spcBef>
            </a:pPr>
            <a:endParaRPr lang="en-GB" sz="1400" dirty="0">
              <a:latin typeface="+mn-lt"/>
            </a:endParaRPr>
          </a:p>
          <a:p>
            <a:pPr lvl="1">
              <a:lnSpc>
                <a:spcPct val="100000"/>
              </a:lnSpc>
              <a:spcBef>
                <a:spcPts val="600"/>
              </a:spcBef>
            </a:pPr>
            <a:endParaRPr lang="en-GB" sz="1400" dirty="0">
              <a:latin typeface="+mn-lt"/>
            </a:endParaRPr>
          </a:p>
        </p:txBody>
      </p:sp>
      <p:sp>
        <p:nvSpPr>
          <p:cNvPr id="6" name="Tijdelijke aanduiding voor dianummer 5">
            <a:extLst>
              <a:ext uri="{FF2B5EF4-FFF2-40B4-BE49-F238E27FC236}">
                <a16:creationId xmlns:a16="http://schemas.microsoft.com/office/drawing/2014/main" id="{0947B1D5-0AEE-7596-FC63-72FE81ABFB9C}"/>
              </a:ext>
            </a:extLst>
          </p:cNvPr>
          <p:cNvSpPr txBox="1">
            <a:spLocks/>
          </p:cNvSpPr>
          <p:nvPr/>
        </p:nvSpPr>
        <p:spPr>
          <a:xfrm>
            <a:off x="8586216" y="4897067"/>
            <a:ext cx="41376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A5B98C3-C296-2E42-BED0-9B90356BF753}" type="slidenum">
              <a:rPr lang="en-GB" sz="800" smtClean="0">
                <a:solidFill>
                  <a:schemeClr val="bg1"/>
                </a:solidFill>
              </a:rPr>
              <a:pPr algn="r"/>
              <a:t>7</a:t>
            </a:fld>
            <a:endParaRPr lang="en-GB" sz="800" dirty="0">
              <a:solidFill>
                <a:schemeClr val="bg1"/>
              </a:solidFill>
            </a:endParaRPr>
          </a:p>
        </p:txBody>
      </p:sp>
      <p:pic>
        <p:nvPicPr>
          <p:cNvPr id="14" name="Picture 13">
            <a:extLst>
              <a:ext uri="{FF2B5EF4-FFF2-40B4-BE49-F238E27FC236}">
                <a16:creationId xmlns:a16="http://schemas.microsoft.com/office/drawing/2014/main" id="{792E1B09-59A8-669D-96CB-BE6DD4AB4224}"/>
              </a:ext>
            </a:extLst>
          </p:cNvPr>
          <p:cNvPicPr>
            <a:picLocks noChangeAspect="1"/>
          </p:cNvPicPr>
          <p:nvPr/>
        </p:nvPicPr>
        <p:blipFill>
          <a:blip r:embed="rId4"/>
          <a:stretch>
            <a:fillRect/>
          </a:stretch>
        </p:blipFill>
        <p:spPr>
          <a:xfrm>
            <a:off x="-78132" y="1467135"/>
            <a:ext cx="1759846" cy="1972102"/>
          </a:xfrm>
          <a:prstGeom prst="rect">
            <a:avLst/>
          </a:prstGeom>
        </p:spPr>
      </p:pic>
      <p:pic>
        <p:nvPicPr>
          <p:cNvPr id="15" name="Picture 14">
            <a:extLst>
              <a:ext uri="{FF2B5EF4-FFF2-40B4-BE49-F238E27FC236}">
                <a16:creationId xmlns:a16="http://schemas.microsoft.com/office/drawing/2014/main" id="{C1C95355-26BA-9EBF-C057-9E4B7EA69321}"/>
              </a:ext>
            </a:extLst>
          </p:cNvPr>
          <p:cNvPicPr>
            <a:picLocks noChangeAspect="1"/>
          </p:cNvPicPr>
          <p:nvPr/>
        </p:nvPicPr>
        <p:blipFill>
          <a:blip r:embed="rId5"/>
          <a:stretch>
            <a:fillRect/>
          </a:stretch>
        </p:blipFill>
        <p:spPr>
          <a:xfrm>
            <a:off x="7603007" y="983004"/>
            <a:ext cx="653172" cy="808957"/>
          </a:xfrm>
          <a:prstGeom prst="rect">
            <a:avLst/>
          </a:prstGeom>
        </p:spPr>
      </p:pic>
    </p:spTree>
    <p:extLst>
      <p:ext uri="{BB962C8B-B14F-4D97-AF65-F5344CB8AC3E}">
        <p14:creationId xmlns:p14="http://schemas.microsoft.com/office/powerpoint/2010/main" val="38806290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FBDBF0-8546-051A-4EEC-AA0259DA1BA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39A22F3-5ADE-EC72-B6B2-0089197E4183}"/>
              </a:ext>
            </a:extLst>
          </p:cNvPr>
          <p:cNvSpPr>
            <a:spLocks noGrp="1"/>
          </p:cNvSpPr>
          <p:nvPr>
            <p:ph type="title"/>
          </p:nvPr>
        </p:nvSpPr>
        <p:spPr>
          <a:xfrm>
            <a:off x="1805794" y="574266"/>
            <a:ext cx="7003836" cy="497449"/>
          </a:xfrm>
        </p:spPr>
        <p:txBody>
          <a:bodyPr>
            <a:noAutofit/>
          </a:bodyPr>
          <a:lstStyle/>
          <a:p>
            <a:pPr>
              <a:lnSpc>
                <a:spcPct val="100000"/>
              </a:lnSpc>
            </a:pPr>
            <a:r>
              <a:rPr lang="en-GB" sz="2800" b="1" dirty="0">
                <a:solidFill>
                  <a:schemeClr val="accent1"/>
                </a:solidFill>
              </a:rPr>
              <a:t>Using a value set – an example </a:t>
            </a:r>
            <a:endParaRPr lang="en-GB" sz="2400" b="1" dirty="0">
              <a:solidFill>
                <a:schemeClr val="accent1"/>
              </a:solidFill>
            </a:endParaRPr>
          </a:p>
        </p:txBody>
      </p:sp>
      <p:sp>
        <p:nvSpPr>
          <p:cNvPr id="5" name="Content Placeholder 4">
            <a:extLst>
              <a:ext uri="{FF2B5EF4-FFF2-40B4-BE49-F238E27FC236}">
                <a16:creationId xmlns:a16="http://schemas.microsoft.com/office/drawing/2014/main" id="{07D8B3FD-4330-65BA-1251-B650F7AA84EC}"/>
              </a:ext>
            </a:extLst>
          </p:cNvPr>
          <p:cNvSpPr>
            <a:spLocks noGrp="1"/>
          </p:cNvSpPr>
          <p:nvPr>
            <p:ph idx="1"/>
          </p:nvPr>
        </p:nvSpPr>
        <p:spPr>
          <a:xfrm>
            <a:off x="1798970" y="1071715"/>
            <a:ext cx="6829298" cy="2515851"/>
          </a:xfrm>
        </p:spPr>
        <p:txBody>
          <a:bodyPr>
            <a:noAutofit/>
          </a:bodyPr>
          <a:lstStyle/>
          <a:p>
            <a:r>
              <a:rPr lang="en-GB" sz="1600" dirty="0"/>
              <a:t>An </a:t>
            </a:r>
            <a:r>
              <a:rPr lang="en-GB" sz="1600" b="1" dirty="0">
                <a:solidFill>
                  <a:srgbClr val="D76650"/>
                </a:solidFill>
              </a:rPr>
              <a:t>example</a:t>
            </a:r>
            <a:r>
              <a:rPr lang="en-GB" sz="1600" dirty="0"/>
              <a:t> of how to use a value set……</a:t>
            </a:r>
          </a:p>
          <a:p>
            <a:pPr marL="538163" lvl="5" indent="-180975">
              <a:lnSpc>
                <a:spcPct val="100000"/>
              </a:lnSpc>
              <a:spcBef>
                <a:spcPts val="600"/>
              </a:spcBef>
              <a:buClr>
                <a:schemeClr val="accent2"/>
              </a:buClr>
              <a:buFont typeface="Calibri" panose="020F0502020204030204" pitchFamily="34" charset="0"/>
              <a:buChar char="‒"/>
            </a:pPr>
            <a:r>
              <a:rPr lang="en-GB" sz="1400" dirty="0"/>
              <a:t>Tom completes the EQ-5D-5L</a:t>
            </a:r>
          </a:p>
          <a:p>
            <a:pPr marL="538163" lvl="5" indent="-180975">
              <a:lnSpc>
                <a:spcPct val="100000"/>
              </a:lnSpc>
              <a:spcBef>
                <a:spcPts val="600"/>
              </a:spcBef>
              <a:buClr>
                <a:schemeClr val="accent2"/>
              </a:buClr>
              <a:buFont typeface="Calibri" panose="020F0502020204030204" pitchFamily="34" charset="0"/>
              <a:buChar char="‒"/>
            </a:pPr>
            <a:r>
              <a:rPr lang="en-GB" sz="1400" dirty="0"/>
              <a:t>His profile of responses is referred to as a health state</a:t>
            </a:r>
          </a:p>
          <a:p>
            <a:pPr marL="538163" lvl="5" indent="-180975">
              <a:lnSpc>
                <a:spcPct val="100000"/>
              </a:lnSpc>
              <a:spcBef>
                <a:spcPts val="600"/>
              </a:spcBef>
              <a:buClr>
                <a:schemeClr val="accent2"/>
              </a:buClr>
              <a:buFont typeface="Calibri" panose="020F0502020204030204" pitchFamily="34" charset="0"/>
              <a:buChar char="‒"/>
            </a:pPr>
            <a:r>
              <a:rPr lang="en-GB" sz="1400" dirty="0"/>
              <a:t>They represent a health state of 21234</a:t>
            </a:r>
          </a:p>
          <a:p>
            <a:pPr marL="538163" lvl="5" indent="-180975">
              <a:lnSpc>
                <a:spcPct val="100000"/>
              </a:lnSpc>
              <a:spcBef>
                <a:spcPts val="600"/>
              </a:spcBef>
              <a:buClr>
                <a:schemeClr val="accent2"/>
              </a:buClr>
              <a:buFont typeface="Calibri" panose="020F0502020204030204" pitchFamily="34" charset="0"/>
              <a:buChar char="‒"/>
            </a:pPr>
            <a:r>
              <a:rPr lang="en-GB" sz="1400" dirty="0"/>
              <a:t>By using the appropriate Value Set (in this case the one for the UK) this health state of 21234 translates to a utility value of 0.540</a:t>
            </a:r>
          </a:p>
          <a:p>
            <a:endParaRPr lang="en-GB" sz="1400" dirty="0"/>
          </a:p>
          <a:p>
            <a:pPr marL="0" lvl="1" indent="0">
              <a:lnSpc>
                <a:spcPct val="100000"/>
              </a:lnSpc>
              <a:spcBef>
                <a:spcPts val="600"/>
              </a:spcBef>
              <a:buNone/>
            </a:pPr>
            <a:endParaRPr lang="en-GB" sz="1400" dirty="0">
              <a:latin typeface="+mn-lt"/>
            </a:endParaRPr>
          </a:p>
          <a:p>
            <a:pPr lvl="1">
              <a:lnSpc>
                <a:spcPct val="100000"/>
              </a:lnSpc>
              <a:spcBef>
                <a:spcPts val="600"/>
              </a:spcBef>
            </a:pPr>
            <a:endParaRPr lang="en-GB" sz="1400" dirty="0">
              <a:latin typeface="+mn-lt"/>
            </a:endParaRPr>
          </a:p>
          <a:p>
            <a:pPr lvl="1">
              <a:lnSpc>
                <a:spcPct val="100000"/>
              </a:lnSpc>
              <a:spcBef>
                <a:spcPts val="600"/>
              </a:spcBef>
            </a:pPr>
            <a:endParaRPr lang="en-GB" sz="1400" dirty="0">
              <a:latin typeface="+mn-lt"/>
            </a:endParaRPr>
          </a:p>
          <a:p>
            <a:pPr lvl="1">
              <a:lnSpc>
                <a:spcPct val="100000"/>
              </a:lnSpc>
              <a:spcBef>
                <a:spcPts val="600"/>
              </a:spcBef>
            </a:pPr>
            <a:endParaRPr lang="en-GB" sz="1400" dirty="0">
              <a:latin typeface="+mn-lt"/>
            </a:endParaRPr>
          </a:p>
          <a:p>
            <a:pPr lvl="1">
              <a:lnSpc>
                <a:spcPct val="100000"/>
              </a:lnSpc>
              <a:spcBef>
                <a:spcPts val="600"/>
              </a:spcBef>
            </a:pPr>
            <a:endParaRPr lang="en-GB" sz="1400" dirty="0">
              <a:latin typeface="+mn-lt"/>
            </a:endParaRPr>
          </a:p>
          <a:p>
            <a:pPr lvl="1">
              <a:lnSpc>
                <a:spcPct val="100000"/>
              </a:lnSpc>
              <a:spcBef>
                <a:spcPts val="600"/>
              </a:spcBef>
            </a:pPr>
            <a:endParaRPr lang="en-GB" sz="1400" dirty="0">
              <a:latin typeface="+mn-lt"/>
            </a:endParaRPr>
          </a:p>
        </p:txBody>
      </p:sp>
      <p:sp>
        <p:nvSpPr>
          <p:cNvPr id="6" name="Tijdelijke aanduiding voor dianummer 5">
            <a:extLst>
              <a:ext uri="{FF2B5EF4-FFF2-40B4-BE49-F238E27FC236}">
                <a16:creationId xmlns:a16="http://schemas.microsoft.com/office/drawing/2014/main" id="{8DF9AD71-C117-93B5-ACAB-12B9A365BAFC}"/>
              </a:ext>
            </a:extLst>
          </p:cNvPr>
          <p:cNvSpPr txBox="1">
            <a:spLocks/>
          </p:cNvSpPr>
          <p:nvPr/>
        </p:nvSpPr>
        <p:spPr>
          <a:xfrm>
            <a:off x="8586216" y="4897067"/>
            <a:ext cx="41376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A5B98C3-C296-2E42-BED0-9B90356BF753}" type="slidenum">
              <a:rPr lang="en-GB" sz="800" smtClean="0">
                <a:solidFill>
                  <a:schemeClr val="bg1"/>
                </a:solidFill>
              </a:rPr>
              <a:pPr algn="r"/>
              <a:t>8</a:t>
            </a:fld>
            <a:endParaRPr lang="en-GB" sz="800" dirty="0">
              <a:solidFill>
                <a:schemeClr val="bg1"/>
              </a:solidFill>
            </a:endParaRPr>
          </a:p>
        </p:txBody>
      </p:sp>
      <p:pic>
        <p:nvPicPr>
          <p:cNvPr id="3" name="Picture 2">
            <a:extLst>
              <a:ext uri="{FF2B5EF4-FFF2-40B4-BE49-F238E27FC236}">
                <a16:creationId xmlns:a16="http://schemas.microsoft.com/office/drawing/2014/main" id="{CAA03F5A-54D8-1D2A-268D-A3CCEA7FC6D2}"/>
              </a:ext>
            </a:extLst>
          </p:cNvPr>
          <p:cNvPicPr>
            <a:picLocks noChangeAspect="1"/>
          </p:cNvPicPr>
          <p:nvPr/>
        </p:nvPicPr>
        <p:blipFill>
          <a:blip r:embed="rId3"/>
          <a:stretch>
            <a:fillRect/>
          </a:stretch>
        </p:blipFill>
        <p:spPr>
          <a:xfrm>
            <a:off x="5563802" y="1071715"/>
            <a:ext cx="458272" cy="572840"/>
          </a:xfrm>
          <a:prstGeom prst="rect">
            <a:avLst/>
          </a:prstGeom>
        </p:spPr>
      </p:pic>
      <p:pic>
        <p:nvPicPr>
          <p:cNvPr id="7" name="Picture 6">
            <a:extLst>
              <a:ext uri="{FF2B5EF4-FFF2-40B4-BE49-F238E27FC236}">
                <a16:creationId xmlns:a16="http://schemas.microsoft.com/office/drawing/2014/main" id="{4C7E3832-768C-164A-AA02-96F4F8FFBA3E}"/>
              </a:ext>
            </a:extLst>
          </p:cNvPr>
          <p:cNvPicPr>
            <a:picLocks noChangeAspect="1"/>
          </p:cNvPicPr>
          <p:nvPr/>
        </p:nvPicPr>
        <p:blipFill>
          <a:blip r:embed="rId4"/>
          <a:stretch>
            <a:fillRect/>
          </a:stretch>
        </p:blipFill>
        <p:spPr>
          <a:xfrm>
            <a:off x="2272326" y="2501889"/>
            <a:ext cx="6070772" cy="2532100"/>
          </a:xfrm>
          <a:prstGeom prst="rect">
            <a:avLst/>
          </a:prstGeom>
        </p:spPr>
      </p:pic>
    </p:spTree>
    <p:extLst>
      <p:ext uri="{BB962C8B-B14F-4D97-AF65-F5344CB8AC3E}">
        <p14:creationId xmlns:p14="http://schemas.microsoft.com/office/powerpoint/2010/main" val="29980043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AE086-5810-7AD1-719D-B33F651ADC6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4F2587D-BFF4-8918-A06C-DF45AD679435}"/>
              </a:ext>
            </a:extLst>
          </p:cNvPr>
          <p:cNvSpPr>
            <a:spLocks noGrp="1"/>
          </p:cNvSpPr>
          <p:nvPr>
            <p:ph type="title"/>
          </p:nvPr>
        </p:nvSpPr>
        <p:spPr>
          <a:xfrm>
            <a:off x="1833089" y="613190"/>
            <a:ext cx="7088188" cy="476978"/>
          </a:xfrm>
        </p:spPr>
        <p:txBody>
          <a:bodyPr>
            <a:noAutofit/>
          </a:bodyPr>
          <a:lstStyle/>
          <a:p>
            <a:pPr>
              <a:lnSpc>
                <a:spcPct val="100000"/>
              </a:lnSpc>
            </a:pPr>
            <a:r>
              <a:rPr lang="en-GB" sz="2800" b="1" dirty="0">
                <a:solidFill>
                  <a:schemeClr val="accent1"/>
                </a:solidFill>
              </a:rPr>
              <a:t>Where can you find value sets?</a:t>
            </a:r>
            <a:endParaRPr lang="en-GB" sz="2400" b="1" dirty="0">
              <a:solidFill>
                <a:schemeClr val="accent1"/>
              </a:solidFill>
            </a:endParaRPr>
          </a:p>
        </p:txBody>
      </p:sp>
      <p:sp>
        <p:nvSpPr>
          <p:cNvPr id="6" name="Tijdelijke aanduiding voor dianummer 5">
            <a:extLst>
              <a:ext uri="{FF2B5EF4-FFF2-40B4-BE49-F238E27FC236}">
                <a16:creationId xmlns:a16="http://schemas.microsoft.com/office/drawing/2014/main" id="{7C5A09EA-49C1-DA60-5CFC-1AC9AFA280C3}"/>
              </a:ext>
            </a:extLst>
          </p:cNvPr>
          <p:cNvSpPr txBox="1">
            <a:spLocks/>
          </p:cNvSpPr>
          <p:nvPr/>
        </p:nvSpPr>
        <p:spPr>
          <a:xfrm>
            <a:off x="8586216" y="4897067"/>
            <a:ext cx="41376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A5B98C3-C296-2E42-BED0-9B90356BF753}" type="slidenum">
              <a:rPr lang="en-GB" sz="800" smtClean="0">
                <a:solidFill>
                  <a:schemeClr val="bg1"/>
                </a:solidFill>
              </a:rPr>
              <a:pPr algn="r"/>
              <a:t>9</a:t>
            </a:fld>
            <a:endParaRPr lang="en-GB" sz="800" dirty="0">
              <a:solidFill>
                <a:schemeClr val="bg1"/>
              </a:solidFill>
            </a:endParaRPr>
          </a:p>
        </p:txBody>
      </p:sp>
      <p:pic>
        <p:nvPicPr>
          <p:cNvPr id="10" name="Picture 9">
            <a:extLst>
              <a:ext uri="{FF2B5EF4-FFF2-40B4-BE49-F238E27FC236}">
                <a16:creationId xmlns:a16="http://schemas.microsoft.com/office/drawing/2014/main" id="{1E3CAEB1-36CC-B6DC-D4E1-B4BBD1D9D93E}"/>
              </a:ext>
            </a:extLst>
          </p:cNvPr>
          <p:cNvPicPr>
            <a:picLocks noChangeAspect="1"/>
          </p:cNvPicPr>
          <p:nvPr/>
        </p:nvPicPr>
        <p:blipFill>
          <a:blip r:embed="rId3"/>
          <a:stretch>
            <a:fillRect/>
          </a:stretch>
        </p:blipFill>
        <p:spPr>
          <a:xfrm>
            <a:off x="222724" y="760434"/>
            <a:ext cx="1151086" cy="1425627"/>
          </a:xfrm>
          <a:prstGeom prst="rect">
            <a:avLst/>
          </a:prstGeom>
        </p:spPr>
      </p:pic>
      <p:sp>
        <p:nvSpPr>
          <p:cNvPr id="7" name="Content Placeholder 4">
            <a:extLst>
              <a:ext uri="{FF2B5EF4-FFF2-40B4-BE49-F238E27FC236}">
                <a16:creationId xmlns:a16="http://schemas.microsoft.com/office/drawing/2014/main" id="{44101D27-E4A1-42D3-1B3C-8FE66FA3E1D6}"/>
              </a:ext>
            </a:extLst>
          </p:cNvPr>
          <p:cNvSpPr>
            <a:spLocks noGrp="1"/>
          </p:cNvSpPr>
          <p:nvPr>
            <p:ph idx="1"/>
          </p:nvPr>
        </p:nvSpPr>
        <p:spPr>
          <a:xfrm>
            <a:off x="1833089" y="1415952"/>
            <a:ext cx="5232869" cy="3618037"/>
          </a:xfrm>
        </p:spPr>
        <p:txBody>
          <a:bodyPr>
            <a:noAutofit/>
          </a:bodyPr>
          <a:lstStyle/>
          <a:p>
            <a:r>
              <a:rPr lang="en-GB" sz="1600" dirty="0"/>
              <a:t>A complete set of available value sets* is available on the </a:t>
            </a:r>
            <a:r>
              <a:rPr lang="en-GB" sz="1600" b="1" dirty="0">
                <a:solidFill>
                  <a:schemeClr val="accent2"/>
                </a:solidFill>
              </a:rPr>
              <a:t>EuroQol website</a:t>
            </a:r>
            <a:r>
              <a:rPr lang="en-GB" sz="1600" dirty="0">
                <a:solidFill>
                  <a:schemeClr val="accent2"/>
                </a:solidFill>
              </a:rPr>
              <a:t> </a:t>
            </a:r>
            <a:r>
              <a:rPr lang="en-GB" sz="1600" dirty="0"/>
              <a:t>at </a:t>
            </a:r>
            <a:r>
              <a:rPr lang="en-GB" sz="1600" dirty="0">
                <a:solidFill>
                  <a:schemeClr val="accent2"/>
                </a:solidFill>
                <a:hlinkClick r:id="rId4">
                  <a:extLst>
                    <a:ext uri="{A12FA001-AC4F-418D-AE19-62706E023703}">
                      <ahyp:hlinkClr xmlns:ahyp="http://schemas.microsoft.com/office/drawing/2018/hyperlinkcolor" val="tx"/>
                    </a:ext>
                  </a:extLst>
                </a:hlinkClick>
              </a:rPr>
              <a:t>www.euroqol.org</a:t>
            </a:r>
            <a:r>
              <a:rPr lang="en-GB" sz="1600" dirty="0">
                <a:solidFill>
                  <a:schemeClr val="accent2"/>
                </a:solidFill>
              </a:rPr>
              <a:t>.  </a:t>
            </a:r>
          </a:p>
          <a:p>
            <a:r>
              <a:rPr lang="en-GB" sz="1600" dirty="0"/>
              <a:t>The website also includes </a:t>
            </a:r>
            <a:r>
              <a:rPr lang="en-GB" sz="1600" b="1" dirty="0">
                <a:solidFill>
                  <a:schemeClr val="accent3"/>
                </a:solidFill>
              </a:rPr>
              <a:t>tools</a:t>
            </a:r>
            <a:r>
              <a:rPr lang="en-GB" sz="1600" dirty="0"/>
              <a:t> to help calculate EQ values for EQ-5D-3L, EQ-5D-5L, and the EQ-5D-Y-3L*.  If the instrument and country/region are selected using the drop-down menus a list of currently available tools (e.g. STATA, SAS, SPSS, R, Excel) will be shown. </a:t>
            </a:r>
            <a:endParaRPr lang="en-GB" sz="1600" dirty="0">
              <a:solidFill>
                <a:schemeClr val="accent2"/>
              </a:solidFill>
            </a:endParaRPr>
          </a:p>
          <a:p>
            <a:r>
              <a:rPr lang="en-GB" sz="1600" dirty="0"/>
              <a:t>An </a:t>
            </a:r>
            <a:r>
              <a:rPr lang="en-GB" sz="1600" b="1" dirty="0"/>
              <a:t>open access book </a:t>
            </a:r>
            <a:r>
              <a:rPr lang="en-GB" sz="1600" dirty="0"/>
              <a:t>‘Value sets for EQ-5D-5L’ collates and analyses published EQ-5D-5L value sets, and provides guidance to users on choice of value set</a:t>
            </a:r>
          </a:p>
          <a:p>
            <a:pPr marL="0" indent="0">
              <a:buNone/>
            </a:pPr>
            <a:endParaRPr lang="en-GB" sz="1600" dirty="0">
              <a:solidFill>
                <a:schemeClr val="accent2"/>
              </a:solidFill>
            </a:endParaRPr>
          </a:p>
          <a:p>
            <a:endParaRPr lang="en-GB" sz="1600" dirty="0">
              <a:solidFill>
                <a:schemeClr val="accent2"/>
              </a:solidFill>
            </a:endParaRPr>
          </a:p>
          <a:p>
            <a:endParaRPr lang="en-GB" sz="1600" dirty="0"/>
          </a:p>
          <a:p>
            <a:pPr marL="0" indent="0">
              <a:buNone/>
            </a:pPr>
            <a:endParaRPr lang="en-GB" sz="1600" dirty="0"/>
          </a:p>
          <a:p>
            <a:pPr marL="0" indent="0">
              <a:buNone/>
            </a:pPr>
            <a:endParaRPr lang="en-GB" sz="1600" dirty="0"/>
          </a:p>
          <a:p>
            <a:endParaRPr lang="en-GB" sz="1600" dirty="0"/>
          </a:p>
          <a:p>
            <a:pPr marL="0" indent="0">
              <a:buNone/>
            </a:pPr>
            <a:r>
              <a:rPr lang="en-GB" sz="1600" dirty="0"/>
              <a:t> </a:t>
            </a:r>
          </a:p>
          <a:p>
            <a:pPr marL="0" lvl="1" indent="0">
              <a:lnSpc>
                <a:spcPct val="100000"/>
              </a:lnSpc>
              <a:spcBef>
                <a:spcPts val="600"/>
              </a:spcBef>
              <a:buNone/>
            </a:pPr>
            <a:endParaRPr lang="en-GB" sz="1600" dirty="0">
              <a:latin typeface="+mn-lt"/>
            </a:endParaRPr>
          </a:p>
          <a:p>
            <a:pPr lvl="1">
              <a:lnSpc>
                <a:spcPct val="100000"/>
              </a:lnSpc>
              <a:spcBef>
                <a:spcPts val="600"/>
              </a:spcBef>
            </a:pPr>
            <a:endParaRPr lang="en-GB" sz="1600" dirty="0">
              <a:latin typeface="+mn-lt"/>
            </a:endParaRPr>
          </a:p>
          <a:p>
            <a:pPr lvl="1">
              <a:lnSpc>
                <a:spcPct val="100000"/>
              </a:lnSpc>
              <a:spcBef>
                <a:spcPts val="600"/>
              </a:spcBef>
            </a:pPr>
            <a:endParaRPr lang="en-GB" sz="1600" dirty="0">
              <a:latin typeface="+mn-lt"/>
            </a:endParaRPr>
          </a:p>
          <a:p>
            <a:pPr lvl="1">
              <a:lnSpc>
                <a:spcPct val="100000"/>
              </a:lnSpc>
              <a:spcBef>
                <a:spcPts val="600"/>
              </a:spcBef>
            </a:pPr>
            <a:endParaRPr lang="en-GB" sz="1600" dirty="0">
              <a:latin typeface="+mn-lt"/>
            </a:endParaRPr>
          </a:p>
          <a:p>
            <a:pPr lvl="1">
              <a:lnSpc>
                <a:spcPct val="100000"/>
              </a:lnSpc>
              <a:spcBef>
                <a:spcPts val="600"/>
              </a:spcBef>
            </a:pPr>
            <a:endParaRPr lang="en-GB" sz="1600" dirty="0">
              <a:latin typeface="+mn-lt"/>
            </a:endParaRPr>
          </a:p>
          <a:p>
            <a:pPr lvl="1">
              <a:lnSpc>
                <a:spcPct val="100000"/>
              </a:lnSpc>
              <a:spcBef>
                <a:spcPts val="600"/>
              </a:spcBef>
            </a:pPr>
            <a:endParaRPr lang="en-GB" sz="1600" dirty="0">
              <a:latin typeface="+mn-lt"/>
            </a:endParaRPr>
          </a:p>
        </p:txBody>
      </p:sp>
      <p:pic>
        <p:nvPicPr>
          <p:cNvPr id="11" name="Picture 10">
            <a:extLst>
              <a:ext uri="{FF2B5EF4-FFF2-40B4-BE49-F238E27FC236}">
                <a16:creationId xmlns:a16="http://schemas.microsoft.com/office/drawing/2014/main" id="{813297E0-4937-F9B1-60D5-1F494E145A82}"/>
              </a:ext>
            </a:extLst>
          </p:cNvPr>
          <p:cNvPicPr>
            <a:picLocks noChangeAspect="1"/>
          </p:cNvPicPr>
          <p:nvPr/>
        </p:nvPicPr>
        <p:blipFill>
          <a:blip r:embed="rId5"/>
          <a:stretch>
            <a:fillRect/>
          </a:stretch>
        </p:blipFill>
        <p:spPr>
          <a:xfrm>
            <a:off x="7065958" y="2518127"/>
            <a:ext cx="2187224" cy="2652784"/>
          </a:xfrm>
          <a:prstGeom prst="rect">
            <a:avLst/>
          </a:prstGeom>
        </p:spPr>
      </p:pic>
      <p:sp>
        <p:nvSpPr>
          <p:cNvPr id="12" name="TextBox 11">
            <a:extLst>
              <a:ext uri="{FF2B5EF4-FFF2-40B4-BE49-F238E27FC236}">
                <a16:creationId xmlns:a16="http://schemas.microsoft.com/office/drawing/2014/main" id="{C4FBA97B-27E6-ABE6-21D0-A017144BBFDF}"/>
              </a:ext>
            </a:extLst>
          </p:cNvPr>
          <p:cNvSpPr txBox="1"/>
          <p:nvPr/>
        </p:nvSpPr>
        <p:spPr>
          <a:xfrm>
            <a:off x="1937807" y="4135231"/>
            <a:ext cx="4564112" cy="584775"/>
          </a:xfrm>
          <a:prstGeom prst="rect">
            <a:avLst/>
          </a:prstGeom>
          <a:solidFill>
            <a:schemeClr val="bg2">
              <a:lumMod val="95000"/>
            </a:schemeClr>
          </a:solidFill>
          <a:ln w="9525">
            <a:solidFill>
              <a:schemeClr val="accent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GB" sz="800" dirty="0"/>
              <a:t>*EuroQol is developing a protocol for the valuation of EQ-5D-Y-5L health states – once finalized, value sets will be developed. It is anticipated that a limited number of value sets will become available in 2027. EuroQol is also developing a crosswalk function which will allow users to link individual responses on the EQ-5D-Y-5L descriptive system with existing EQ-5D-Y-3L value sets.</a:t>
            </a:r>
          </a:p>
        </p:txBody>
      </p:sp>
      <p:pic>
        <p:nvPicPr>
          <p:cNvPr id="14" name="Picture 13">
            <a:extLst>
              <a:ext uri="{FF2B5EF4-FFF2-40B4-BE49-F238E27FC236}">
                <a16:creationId xmlns:a16="http://schemas.microsoft.com/office/drawing/2014/main" id="{E75D438A-4520-45A5-70EE-F965F6160127}"/>
              </a:ext>
            </a:extLst>
          </p:cNvPr>
          <p:cNvPicPr>
            <a:picLocks noChangeAspect="1"/>
          </p:cNvPicPr>
          <p:nvPr/>
        </p:nvPicPr>
        <p:blipFill>
          <a:blip r:embed="rId6"/>
          <a:stretch>
            <a:fillRect/>
          </a:stretch>
        </p:blipFill>
        <p:spPr>
          <a:xfrm rot="678445">
            <a:off x="302382" y="2903318"/>
            <a:ext cx="1034606" cy="1546162"/>
          </a:xfrm>
          <a:prstGeom prst="rect">
            <a:avLst/>
          </a:prstGeom>
        </p:spPr>
      </p:pic>
      <p:pic>
        <p:nvPicPr>
          <p:cNvPr id="18" name="Picture 17">
            <a:extLst>
              <a:ext uri="{FF2B5EF4-FFF2-40B4-BE49-F238E27FC236}">
                <a16:creationId xmlns:a16="http://schemas.microsoft.com/office/drawing/2014/main" id="{05AAE60E-CB61-CC08-82C2-61AF29A95EC1}"/>
              </a:ext>
            </a:extLst>
          </p:cNvPr>
          <p:cNvPicPr>
            <a:picLocks noChangeAspect="1"/>
          </p:cNvPicPr>
          <p:nvPr/>
        </p:nvPicPr>
        <p:blipFill>
          <a:blip r:embed="rId7"/>
          <a:stretch>
            <a:fillRect/>
          </a:stretch>
        </p:blipFill>
        <p:spPr>
          <a:xfrm>
            <a:off x="6564030" y="613190"/>
            <a:ext cx="2267139" cy="1728792"/>
          </a:xfrm>
          <a:prstGeom prst="rect">
            <a:avLst/>
          </a:prstGeom>
        </p:spPr>
      </p:pic>
    </p:spTree>
    <p:extLst>
      <p:ext uri="{BB962C8B-B14F-4D97-AF65-F5344CB8AC3E}">
        <p14:creationId xmlns:p14="http://schemas.microsoft.com/office/powerpoint/2010/main" val="3042357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D6C429-DD65-B2AB-6046-E79DA37760F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CA2F2F1-DF82-19FC-0F89-1F529FEA43FE}"/>
              </a:ext>
            </a:extLst>
          </p:cNvPr>
          <p:cNvSpPr>
            <a:spLocks noGrp="1"/>
          </p:cNvSpPr>
          <p:nvPr>
            <p:ph type="title"/>
          </p:nvPr>
        </p:nvSpPr>
        <p:spPr>
          <a:xfrm>
            <a:off x="1833089" y="676258"/>
            <a:ext cx="7088188" cy="476978"/>
          </a:xfrm>
        </p:spPr>
        <p:txBody>
          <a:bodyPr>
            <a:noAutofit/>
          </a:bodyPr>
          <a:lstStyle/>
          <a:p>
            <a:pPr>
              <a:lnSpc>
                <a:spcPct val="100000"/>
              </a:lnSpc>
            </a:pPr>
            <a:r>
              <a:rPr lang="en-GB" sz="2800" b="1" dirty="0">
                <a:solidFill>
                  <a:schemeClr val="accent1"/>
                </a:solidFill>
              </a:rPr>
              <a:t>How are value sets developed?</a:t>
            </a:r>
            <a:endParaRPr lang="en-GB" sz="2400" b="1" dirty="0">
              <a:solidFill>
                <a:schemeClr val="accent1"/>
              </a:solidFill>
            </a:endParaRPr>
          </a:p>
        </p:txBody>
      </p:sp>
      <p:sp>
        <p:nvSpPr>
          <p:cNvPr id="5" name="Content Placeholder 4">
            <a:extLst>
              <a:ext uri="{FF2B5EF4-FFF2-40B4-BE49-F238E27FC236}">
                <a16:creationId xmlns:a16="http://schemas.microsoft.com/office/drawing/2014/main" id="{5C8C789E-9315-5757-D5BB-2B25E1D4804D}"/>
              </a:ext>
            </a:extLst>
          </p:cNvPr>
          <p:cNvSpPr>
            <a:spLocks noGrp="1"/>
          </p:cNvSpPr>
          <p:nvPr>
            <p:ph idx="1"/>
          </p:nvPr>
        </p:nvSpPr>
        <p:spPr>
          <a:xfrm>
            <a:off x="1930683" y="1451589"/>
            <a:ext cx="5361918" cy="3618037"/>
          </a:xfrm>
        </p:spPr>
        <p:txBody>
          <a:bodyPr>
            <a:noAutofit/>
          </a:bodyPr>
          <a:lstStyle/>
          <a:p>
            <a:r>
              <a:rPr lang="en-GB" sz="1600" dirty="0"/>
              <a:t>Value sets are derived from </a:t>
            </a:r>
            <a:r>
              <a:rPr lang="en-GB" sz="1600" b="1" dirty="0">
                <a:solidFill>
                  <a:srgbClr val="FF9933"/>
                </a:solidFill>
              </a:rPr>
              <a:t>valuation studies </a:t>
            </a:r>
            <a:r>
              <a:rPr lang="en-GB" sz="1600" dirty="0"/>
              <a:t>involving participants from the general population </a:t>
            </a:r>
          </a:p>
          <a:p>
            <a:r>
              <a:rPr lang="en-GB" sz="1600" dirty="0"/>
              <a:t>An </a:t>
            </a:r>
            <a:r>
              <a:rPr lang="en-GB" sz="1600" b="1" dirty="0">
                <a:solidFill>
                  <a:schemeClr val="tx2"/>
                </a:solidFill>
              </a:rPr>
              <a:t>international valuation protocol </a:t>
            </a:r>
            <a:r>
              <a:rPr lang="en-GB" sz="1600" dirty="0"/>
              <a:t>(called EQ-VT) is available to guide the design of valuation studies and the development of value sets. This guidance has enabled teams from all over the world to create value sets and it helps to guarantee quality and consistency</a:t>
            </a:r>
          </a:p>
          <a:p>
            <a:r>
              <a:rPr lang="en-GB" sz="1600" dirty="0"/>
              <a:t>In a valuation study </a:t>
            </a:r>
            <a:r>
              <a:rPr lang="en-GB" sz="1600" b="1" dirty="0">
                <a:solidFill>
                  <a:srgbClr val="D76650"/>
                </a:solidFill>
              </a:rPr>
              <a:t>participants are asked questions </a:t>
            </a:r>
            <a:r>
              <a:rPr lang="en-GB" sz="1600" dirty="0"/>
              <a:t>that enable their preferences for different health states to be determined using well-established scientific methods</a:t>
            </a:r>
          </a:p>
          <a:p>
            <a:r>
              <a:rPr lang="en-GB" sz="1600" dirty="0"/>
              <a:t>Once enough information on preferences has been collected a complete value set can be built</a:t>
            </a:r>
          </a:p>
          <a:p>
            <a:pPr marL="0" indent="0">
              <a:buNone/>
            </a:pPr>
            <a:endParaRPr lang="en-GB" sz="1600" dirty="0"/>
          </a:p>
          <a:p>
            <a:pPr marL="0" indent="0">
              <a:buNone/>
            </a:pPr>
            <a:endParaRPr lang="en-GB" sz="1600" dirty="0"/>
          </a:p>
          <a:p>
            <a:endParaRPr lang="en-GB" sz="1600" dirty="0"/>
          </a:p>
          <a:p>
            <a:pPr marL="0" indent="0">
              <a:buNone/>
            </a:pPr>
            <a:r>
              <a:rPr lang="en-GB" sz="1600" dirty="0"/>
              <a:t> </a:t>
            </a:r>
          </a:p>
          <a:p>
            <a:pPr marL="0" lvl="1" indent="0">
              <a:lnSpc>
                <a:spcPct val="100000"/>
              </a:lnSpc>
              <a:spcBef>
                <a:spcPts val="600"/>
              </a:spcBef>
              <a:buNone/>
            </a:pPr>
            <a:endParaRPr lang="en-GB" sz="1600" dirty="0">
              <a:latin typeface="+mn-lt"/>
            </a:endParaRPr>
          </a:p>
          <a:p>
            <a:pPr lvl="1">
              <a:lnSpc>
                <a:spcPct val="100000"/>
              </a:lnSpc>
              <a:spcBef>
                <a:spcPts val="600"/>
              </a:spcBef>
            </a:pPr>
            <a:endParaRPr lang="en-GB" sz="1600" dirty="0">
              <a:latin typeface="+mn-lt"/>
            </a:endParaRPr>
          </a:p>
          <a:p>
            <a:pPr lvl="1">
              <a:lnSpc>
                <a:spcPct val="100000"/>
              </a:lnSpc>
              <a:spcBef>
                <a:spcPts val="600"/>
              </a:spcBef>
            </a:pPr>
            <a:endParaRPr lang="en-GB" sz="1600" dirty="0">
              <a:latin typeface="+mn-lt"/>
            </a:endParaRPr>
          </a:p>
          <a:p>
            <a:pPr lvl="1">
              <a:lnSpc>
                <a:spcPct val="100000"/>
              </a:lnSpc>
              <a:spcBef>
                <a:spcPts val="600"/>
              </a:spcBef>
            </a:pPr>
            <a:endParaRPr lang="en-GB" sz="1600" dirty="0">
              <a:latin typeface="+mn-lt"/>
            </a:endParaRPr>
          </a:p>
          <a:p>
            <a:pPr lvl="1">
              <a:lnSpc>
                <a:spcPct val="100000"/>
              </a:lnSpc>
              <a:spcBef>
                <a:spcPts val="600"/>
              </a:spcBef>
            </a:pPr>
            <a:endParaRPr lang="en-GB" sz="1600" dirty="0">
              <a:latin typeface="+mn-lt"/>
            </a:endParaRPr>
          </a:p>
          <a:p>
            <a:pPr lvl="1">
              <a:lnSpc>
                <a:spcPct val="100000"/>
              </a:lnSpc>
              <a:spcBef>
                <a:spcPts val="600"/>
              </a:spcBef>
            </a:pPr>
            <a:endParaRPr lang="en-GB" sz="1600" dirty="0">
              <a:latin typeface="+mn-lt"/>
            </a:endParaRPr>
          </a:p>
        </p:txBody>
      </p:sp>
      <p:sp>
        <p:nvSpPr>
          <p:cNvPr id="6" name="Tijdelijke aanduiding voor dianummer 5">
            <a:extLst>
              <a:ext uri="{FF2B5EF4-FFF2-40B4-BE49-F238E27FC236}">
                <a16:creationId xmlns:a16="http://schemas.microsoft.com/office/drawing/2014/main" id="{DF19F354-CD79-AB58-6812-AD446AB5B69C}"/>
              </a:ext>
            </a:extLst>
          </p:cNvPr>
          <p:cNvSpPr txBox="1">
            <a:spLocks/>
          </p:cNvSpPr>
          <p:nvPr/>
        </p:nvSpPr>
        <p:spPr>
          <a:xfrm>
            <a:off x="8586216" y="4897067"/>
            <a:ext cx="41376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A5B98C3-C296-2E42-BED0-9B90356BF753}" type="slidenum">
              <a:rPr lang="en-GB" sz="800" smtClean="0">
                <a:solidFill>
                  <a:schemeClr val="bg1"/>
                </a:solidFill>
              </a:rPr>
              <a:pPr algn="r"/>
              <a:t>10</a:t>
            </a:fld>
            <a:endParaRPr lang="en-GB" sz="800" dirty="0">
              <a:solidFill>
                <a:schemeClr val="bg1"/>
              </a:solidFill>
            </a:endParaRPr>
          </a:p>
        </p:txBody>
      </p:sp>
      <p:pic>
        <p:nvPicPr>
          <p:cNvPr id="9" name="Picture 8">
            <a:extLst>
              <a:ext uri="{FF2B5EF4-FFF2-40B4-BE49-F238E27FC236}">
                <a16:creationId xmlns:a16="http://schemas.microsoft.com/office/drawing/2014/main" id="{3BB0AA67-27B4-260F-1B86-60A576BE07C7}"/>
              </a:ext>
            </a:extLst>
          </p:cNvPr>
          <p:cNvPicPr>
            <a:picLocks noChangeAspect="1"/>
          </p:cNvPicPr>
          <p:nvPr/>
        </p:nvPicPr>
        <p:blipFill>
          <a:blip r:embed="rId3"/>
          <a:stretch>
            <a:fillRect/>
          </a:stretch>
        </p:blipFill>
        <p:spPr>
          <a:xfrm>
            <a:off x="391444" y="1775604"/>
            <a:ext cx="1724214" cy="1516100"/>
          </a:xfrm>
          <a:prstGeom prst="rect">
            <a:avLst/>
          </a:prstGeom>
        </p:spPr>
      </p:pic>
      <p:pic>
        <p:nvPicPr>
          <p:cNvPr id="10" name="Picture 9">
            <a:extLst>
              <a:ext uri="{FF2B5EF4-FFF2-40B4-BE49-F238E27FC236}">
                <a16:creationId xmlns:a16="http://schemas.microsoft.com/office/drawing/2014/main" id="{03579F3D-438A-0904-22AD-39D32571B637}"/>
              </a:ext>
            </a:extLst>
          </p:cNvPr>
          <p:cNvPicPr>
            <a:picLocks noChangeAspect="1"/>
          </p:cNvPicPr>
          <p:nvPr/>
        </p:nvPicPr>
        <p:blipFill>
          <a:blip r:embed="rId4"/>
          <a:stretch>
            <a:fillRect/>
          </a:stretch>
        </p:blipFill>
        <p:spPr>
          <a:xfrm>
            <a:off x="1010222" y="3657596"/>
            <a:ext cx="983761" cy="1218394"/>
          </a:xfrm>
          <a:prstGeom prst="rect">
            <a:avLst/>
          </a:prstGeom>
        </p:spPr>
      </p:pic>
      <p:pic>
        <p:nvPicPr>
          <p:cNvPr id="15" name="Picture 14">
            <a:extLst>
              <a:ext uri="{FF2B5EF4-FFF2-40B4-BE49-F238E27FC236}">
                <a16:creationId xmlns:a16="http://schemas.microsoft.com/office/drawing/2014/main" id="{22C74205-5234-E943-E9D4-E2C269C42218}"/>
              </a:ext>
            </a:extLst>
          </p:cNvPr>
          <p:cNvPicPr>
            <a:picLocks noChangeAspect="1"/>
          </p:cNvPicPr>
          <p:nvPr/>
        </p:nvPicPr>
        <p:blipFill>
          <a:blip r:embed="rId5"/>
          <a:stretch>
            <a:fillRect/>
          </a:stretch>
        </p:blipFill>
        <p:spPr>
          <a:xfrm>
            <a:off x="6687404" y="782940"/>
            <a:ext cx="2169072" cy="2118818"/>
          </a:xfrm>
          <a:prstGeom prst="rect">
            <a:avLst/>
          </a:prstGeom>
        </p:spPr>
      </p:pic>
      <p:pic>
        <p:nvPicPr>
          <p:cNvPr id="17" name="Picture 16">
            <a:extLst>
              <a:ext uri="{FF2B5EF4-FFF2-40B4-BE49-F238E27FC236}">
                <a16:creationId xmlns:a16="http://schemas.microsoft.com/office/drawing/2014/main" id="{49467F17-594F-1DCE-7538-B199FBF6D72A}"/>
              </a:ext>
            </a:extLst>
          </p:cNvPr>
          <p:cNvPicPr>
            <a:picLocks noChangeAspect="1"/>
          </p:cNvPicPr>
          <p:nvPr/>
        </p:nvPicPr>
        <p:blipFill>
          <a:blip r:embed="rId6"/>
          <a:stretch>
            <a:fillRect/>
          </a:stretch>
        </p:blipFill>
        <p:spPr>
          <a:xfrm>
            <a:off x="7067299" y="3050934"/>
            <a:ext cx="1932683" cy="1416308"/>
          </a:xfrm>
          <a:prstGeom prst="rect">
            <a:avLst/>
          </a:prstGeom>
        </p:spPr>
      </p:pic>
    </p:spTree>
    <p:extLst>
      <p:ext uri="{BB962C8B-B14F-4D97-AF65-F5344CB8AC3E}">
        <p14:creationId xmlns:p14="http://schemas.microsoft.com/office/powerpoint/2010/main" val="42751523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629E5-F311-38F8-CFC1-D241B7B2F34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FAF64D5-5836-AD0D-B010-6872B2C1A910}"/>
              </a:ext>
            </a:extLst>
          </p:cNvPr>
          <p:cNvSpPr>
            <a:spLocks noGrp="1"/>
          </p:cNvSpPr>
          <p:nvPr>
            <p:ph type="title"/>
          </p:nvPr>
        </p:nvSpPr>
        <p:spPr>
          <a:xfrm>
            <a:off x="1778498" y="622517"/>
            <a:ext cx="7088188" cy="305662"/>
          </a:xfrm>
        </p:spPr>
        <p:txBody>
          <a:bodyPr>
            <a:noAutofit/>
          </a:bodyPr>
          <a:lstStyle/>
          <a:p>
            <a:pPr>
              <a:lnSpc>
                <a:spcPct val="100000"/>
              </a:lnSpc>
            </a:pPr>
            <a:r>
              <a:rPr lang="en-GB" sz="2800" b="1" dirty="0">
                <a:solidFill>
                  <a:schemeClr val="accent1"/>
                </a:solidFill>
              </a:rPr>
              <a:t>Further information on EQ-5D</a:t>
            </a:r>
            <a:endParaRPr lang="en-GB" sz="2400" b="1" dirty="0">
              <a:solidFill>
                <a:schemeClr val="accent1"/>
              </a:solidFill>
            </a:endParaRPr>
          </a:p>
        </p:txBody>
      </p:sp>
      <p:sp>
        <p:nvSpPr>
          <p:cNvPr id="5" name="Content Placeholder 4">
            <a:extLst>
              <a:ext uri="{FF2B5EF4-FFF2-40B4-BE49-F238E27FC236}">
                <a16:creationId xmlns:a16="http://schemas.microsoft.com/office/drawing/2014/main" id="{300C9D11-1A4C-88AC-9D06-37293FF8568B}"/>
              </a:ext>
            </a:extLst>
          </p:cNvPr>
          <p:cNvSpPr>
            <a:spLocks noGrp="1"/>
          </p:cNvSpPr>
          <p:nvPr>
            <p:ph idx="1"/>
          </p:nvPr>
        </p:nvSpPr>
        <p:spPr>
          <a:xfrm>
            <a:off x="1778498" y="1091643"/>
            <a:ext cx="6758177" cy="3618037"/>
          </a:xfrm>
        </p:spPr>
        <p:txBody>
          <a:bodyPr>
            <a:noAutofit/>
          </a:bodyPr>
          <a:lstStyle/>
          <a:p>
            <a:r>
              <a:rPr lang="en-GB" sz="1600" dirty="0"/>
              <a:t>The </a:t>
            </a:r>
            <a:r>
              <a:rPr lang="en-GB" sz="1600" b="1" dirty="0">
                <a:solidFill>
                  <a:schemeClr val="accent3"/>
                </a:solidFill>
              </a:rPr>
              <a:t>EuroQol website </a:t>
            </a:r>
            <a:r>
              <a:rPr lang="en-GB" sz="1600" dirty="0"/>
              <a:t>(</a:t>
            </a:r>
            <a:r>
              <a:rPr lang="en-GB" sz="1600" dirty="0">
                <a:hlinkClick r:id="rId3">
                  <a:extLst>
                    <a:ext uri="{A12FA001-AC4F-418D-AE19-62706E023703}">
                      <ahyp:hlinkClr xmlns:ahyp="http://schemas.microsoft.com/office/drawing/2018/hyperlinkcolor" val="tx"/>
                    </a:ext>
                  </a:extLst>
                </a:hlinkClick>
              </a:rPr>
              <a:t>www.euroqol.org</a:t>
            </a:r>
            <a:r>
              <a:rPr lang="en-GB" sz="1600" dirty="0"/>
              <a:t>) contains a wealth of information on EQ-5D instruments, and includes links to a number of open-access books  </a:t>
            </a:r>
          </a:p>
          <a:p>
            <a:r>
              <a:rPr lang="en-GB" sz="1600" b="1" dirty="0">
                <a:solidFill>
                  <a:schemeClr val="bg1">
                    <a:lumMod val="50000"/>
                  </a:schemeClr>
                </a:solidFill>
              </a:rPr>
              <a:t>User guides </a:t>
            </a:r>
            <a:r>
              <a:rPr lang="en-GB" sz="1600" dirty="0"/>
              <a:t>on the different EQ-5D instruments provide guidance on how to use and analyse EQ-5D data </a:t>
            </a:r>
          </a:p>
          <a:p>
            <a:r>
              <a:rPr lang="en-GB" sz="1600" b="1" dirty="0">
                <a:solidFill>
                  <a:schemeClr val="accent2"/>
                </a:solidFill>
              </a:rPr>
              <a:t>Animated videos </a:t>
            </a:r>
            <a:r>
              <a:rPr lang="en-GB" sz="1600" dirty="0"/>
              <a:t>provide accessible and quick overviews across a number of useful topics, click here to access: </a:t>
            </a:r>
            <a:r>
              <a:rPr lang="en-GB" sz="1600" b="1" dirty="0">
                <a:solidFill>
                  <a:schemeClr val="accent2"/>
                </a:solidFill>
                <a:hlinkClick r:id="rId4">
                  <a:extLst>
                    <a:ext uri="{A12FA001-AC4F-418D-AE19-62706E023703}">
                      <ahyp:hlinkClr xmlns:ahyp="http://schemas.microsoft.com/office/drawing/2018/hyperlinkcolor" val="tx"/>
                    </a:ext>
                  </a:extLst>
                </a:hlinkClick>
              </a:rPr>
              <a:t>Educational Material - EuroQol</a:t>
            </a:r>
            <a:r>
              <a:rPr lang="en-GB" sz="1600" b="1" dirty="0">
                <a:solidFill>
                  <a:schemeClr val="accent2"/>
                </a:solidFill>
              </a:rPr>
              <a:t> </a:t>
            </a:r>
          </a:p>
          <a:p>
            <a:pPr marL="538163" lvl="5" indent="-180975">
              <a:lnSpc>
                <a:spcPct val="100000"/>
              </a:lnSpc>
              <a:spcBef>
                <a:spcPts val="1200"/>
              </a:spcBef>
              <a:buClr>
                <a:schemeClr val="accent2"/>
              </a:buClr>
              <a:buFont typeface="Calibri" panose="020F0502020204030204" pitchFamily="34" charset="0"/>
              <a:buChar char="‒"/>
            </a:pPr>
            <a:r>
              <a:rPr lang="en-GB" sz="1200" dirty="0">
                <a:solidFill>
                  <a:schemeClr val="accent2"/>
                </a:solidFill>
              </a:rPr>
              <a:t>Explaining the EQ-5D in about two-and-a-half minutes</a:t>
            </a:r>
          </a:p>
          <a:p>
            <a:pPr marL="538163" lvl="5" indent="-180975">
              <a:lnSpc>
                <a:spcPct val="100000"/>
              </a:lnSpc>
              <a:spcBef>
                <a:spcPts val="0"/>
              </a:spcBef>
              <a:buClr>
                <a:schemeClr val="accent2"/>
              </a:buClr>
              <a:buFont typeface="Calibri" panose="020F0502020204030204" pitchFamily="34" charset="0"/>
              <a:buChar char="‒"/>
            </a:pPr>
            <a:r>
              <a:rPr lang="en-GB" sz="1200" dirty="0">
                <a:solidFill>
                  <a:schemeClr val="accent2"/>
                </a:solidFill>
              </a:rPr>
              <a:t>The EQ-5D visual analogue scale (EQ VAS)</a:t>
            </a:r>
          </a:p>
          <a:p>
            <a:pPr marL="538163" lvl="5" indent="-180975">
              <a:lnSpc>
                <a:spcPct val="100000"/>
              </a:lnSpc>
              <a:spcBef>
                <a:spcPts val="0"/>
              </a:spcBef>
              <a:buClr>
                <a:schemeClr val="accent2"/>
              </a:buClr>
              <a:buFont typeface="Calibri" panose="020F0502020204030204" pitchFamily="34" charset="0"/>
              <a:buChar char="‒"/>
            </a:pPr>
            <a:r>
              <a:rPr lang="en-GB" sz="1200" dirty="0">
                <a:solidFill>
                  <a:schemeClr val="accent2"/>
                </a:solidFill>
              </a:rPr>
              <a:t>The EQ-5D-5L descriptive system </a:t>
            </a:r>
          </a:p>
          <a:p>
            <a:pPr marL="538163" lvl="5" indent="-180975">
              <a:lnSpc>
                <a:spcPct val="100000"/>
              </a:lnSpc>
              <a:spcBef>
                <a:spcPts val="0"/>
              </a:spcBef>
              <a:buClr>
                <a:schemeClr val="accent2"/>
              </a:buClr>
              <a:buFont typeface="Calibri" panose="020F0502020204030204" pitchFamily="34" charset="0"/>
              <a:buChar char="‒"/>
            </a:pPr>
            <a:r>
              <a:rPr lang="en-GB" sz="1200" dirty="0">
                <a:solidFill>
                  <a:schemeClr val="accent2"/>
                </a:solidFill>
              </a:rPr>
              <a:t>How to obtain EQ-5D</a:t>
            </a:r>
          </a:p>
          <a:p>
            <a:pPr marL="538163" lvl="5" indent="-180975">
              <a:lnSpc>
                <a:spcPct val="100000"/>
              </a:lnSpc>
              <a:spcBef>
                <a:spcPts val="0"/>
              </a:spcBef>
              <a:buClr>
                <a:schemeClr val="accent2"/>
              </a:buClr>
              <a:buFont typeface="Calibri" panose="020F0502020204030204" pitchFamily="34" charset="0"/>
              <a:buChar char="‒"/>
            </a:pPr>
            <a:r>
              <a:rPr lang="en-GB" sz="1200" dirty="0">
                <a:solidFill>
                  <a:schemeClr val="accent2"/>
                </a:solidFill>
              </a:rPr>
              <a:t>Translating Patient Reported Outcome Measures                                                                                     (PROMS) for use around the world: the example of EQ-5D</a:t>
            </a:r>
          </a:p>
          <a:p>
            <a:pPr marL="538163" lvl="5" indent="-180975">
              <a:lnSpc>
                <a:spcPct val="100000"/>
              </a:lnSpc>
              <a:spcBef>
                <a:spcPts val="0"/>
              </a:spcBef>
              <a:buClr>
                <a:schemeClr val="accent2"/>
              </a:buClr>
              <a:buFont typeface="Calibri" panose="020F0502020204030204" pitchFamily="34" charset="0"/>
              <a:buChar char="‒"/>
            </a:pPr>
            <a:r>
              <a:rPr lang="en-GB" sz="1200" dirty="0">
                <a:solidFill>
                  <a:schemeClr val="accent2"/>
                </a:solidFill>
              </a:rPr>
              <a:t>Measuring HRQoL in children and adolescents: the                                                                                       EQ-5D-Y-3L</a:t>
            </a:r>
          </a:p>
          <a:p>
            <a:pPr marL="538163" lvl="5" indent="-180975">
              <a:lnSpc>
                <a:spcPct val="100000"/>
              </a:lnSpc>
              <a:spcBef>
                <a:spcPts val="0"/>
              </a:spcBef>
              <a:buClr>
                <a:schemeClr val="accent2"/>
              </a:buClr>
              <a:buFont typeface="Calibri" panose="020F0502020204030204" pitchFamily="34" charset="0"/>
              <a:buChar char="‒"/>
            </a:pPr>
            <a:r>
              <a:rPr lang="en-GB" sz="1200" dirty="0">
                <a:solidFill>
                  <a:schemeClr val="accent2"/>
                </a:solidFill>
              </a:rPr>
              <a:t>EQ-5D-Y-5L explained in about two minutes</a:t>
            </a:r>
          </a:p>
          <a:p>
            <a:endParaRPr lang="en-GB" sz="1600" dirty="0"/>
          </a:p>
          <a:p>
            <a:endParaRPr lang="en-GB" sz="1600" dirty="0">
              <a:solidFill>
                <a:schemeClr val="accent2"/>
              </a:solidFill>
            </a:endParaRPr>
          </a:p>
          <a:p>
            <a:endParaRPr lang="en-GB" sz="1600" dirty="0">
              <a:solidFill>
                <a:schemeClr val="accent2"/>
              </a:solidFill>
            </a:endParaRPr>
          </a:p>
          <a:p>
            <a:endParaRPr lang="en-GB" sz="1600" dirty="0"/>
          </a:p>
          <a:p>
            <a:pPr marL="0" indent="0">
              <a:buNone/>
            </a:pPr>
            <a:endParaRPr lang="en-GB" sz="1600" dirty="0"/>
          </a:p>
          <a:p>
            <a:pPr marL="0" indent="0">
              <a:buNone/>
            </a:pPr>
            <a:endParaRPr lang="en-GB" sz="1600" dirty="0"/>
          </a:p>
          <a:p>
            <a:endParaRPr lang="en-GB" sz="1600" dirty="0"/>
          </a:p>
          <a:p>
            <a:pPr marL="0" indent="0">
              <a:buNone/>
            </a:pPr>
            <a:r>
              <a:rPr lang="en-GB" sz="1600" dirty="0"/>
              <a:t> </a:t>
            </a:r>
          </a:p>
          <a:p>
            <a:pPr marL="0" lvl="1" indent="0">
              <a:lnSpc>
                <a:spcPct val="100000"/>
              </a:lnSpc>
              <a:spcBef>
                <a:spcPts val="600"/>
              </a:spcBef>
              <a:buNone/>
            </a:pPr>
            <a:endParaRPr lang="en-GB" sz="1600" dirty="0">
              <a:latin typeface="+mn-lt"/>
            </a:endParaRPr>
          </a:p>
          <a:p>
            <a:pPr lvl="1">
              <a:lnSpc>
                <a:spcPct val="100000"/>
              </a:lnSpc>
              <a:spcBef>
                <a:spcPts val="600"/>
              </a:spcBef>
            </a:pPr>
            <a:endParaRPr lang="en-GB" sz="1600" dirty="0">
              <a:latin typeface="+mn-lt"/>
            </a:endParaRPr>
          </a:p>
          <a:p>
            <a:pPr lvl="1">
              <a:lnSpc>
                <a:spcPct val="100000"/>
              </a:lnSpc>
              <a:spcBef>
                <a:spcPts val="600"/>
              </a:spcBef>
            </a:pPr>
            <a:endParaRPr lang="en-GB" sz="1600" dirty="0">
              <a:latin typeface="+mn-lt"/>
            </a:endParaRPr>
          </a:p>
          <a:p>
            <a:pPr lvl="1">
              <a:lnSpc>
                <a:spcPct val="100000"/>
              </a:lnSpc>
              <a:spcBef>
                <a:spcPts val="600"/>
              </a:spcBef>
            </a:pPr>
            <a:endParaRPr lang="en-GB" sz="1600" dirty="0">
              <a:latin typeface="+mn-lt"/>
            </a:endParaRPr>
          </a:p>
          <a:p>
            <a:pPr lvl="1">
              <a:lnSpc>
                <a:spcPct val="100000"/>
              </a:lnSpc>
              <a:spcBef>
                <a:spcPts val="600"/>
              </a:spcBef>
            </a:pPr>
            <a:endParaRPr lang="en-GB" sz="1600" dirty="0">
              <a:latin typeface="+mn-lt"/>
            </a:endParaRPr>
          </a:p>
          <a:p>
            <a:pPr lvl="1">
              <a:lnSpc>
                <a:spcPct val="100000"/>
              </a:lnSpc>
              <a:spcBef>
                <a:spcPts val="600"/>
              </a:spcBef>
            </a:pPr>
            <a:endParaRPr lang="en-GB" sz="1600" dirty="0">
              <a:latin typeface="+mn-lt"/>
            </a:endParaRPr>
          </a:p>
        </p:txBody>
      </p:sp>
      <p:sp>
        <p:nvSpPr>
          <p:cNvPr id="6" name="Tijdelijke aanduiding voor dianummer 5">
            <a:extLst>
              <a:ext uri="{FF2B5EF4-FFF2-40B4-BE49-F238E27FC236}">
                <a16:creationId xmlns:a16="http://schemas.microsoft.com/office/drawing/2014/main" id="{91CED143-A5F3-664D-0BC5-DB67B7386887}"/>
              </a:ext>
            </a:extLst>
          </p:cNvPr>
          <p:cNvSpPr txBox="1">
            <a:spLocks/>
          </p:cNvSpPr>
          <p:nvPr/>
        </p:nvSpPr>
        <p:spPr>
          <a:xfrm>
            <a:off x="8586216" y="4897067"/>
            <a:ext cx="41376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A5B98C3-C296-2E42-BED0-9B90356BF753}" type="slidenum">
              <a:rPr lang="en-GB" sz="800" smtClean="0">
                <a:solidFill>
                  <a:schemeClr val="bg1"/>
                </a:solidFill>
              </a:rPr>
              <a:pPr algn="r"/>
              <a:t>11</a:t>
            </a:fld>
            <a:endParaRPr lang="en-GB" sz="800" dirty="0">
              <a:solidFill>
                <a:schemeClr val="bg1"/>
              </a:solidFill>
            </a:endParaRPr>
          </a:p>
        </p:txBody>
      </p:sp>
      <p:pic>
        <p:nvPicPr>
          <p:cNvPr id="7" name="Picture 6" descr="User guide EQ-5D-5L">
            <a:extLst>
              <a:ext uri="{FF2B5EF4-FFF2-40B4-BE49-F238E27FC236}">
                <a16:creationId xmlns:a16="http://schemas.microsoft.com/office/drawing/2014/main" id="{FE8C5313-6988-A857-C313-A11391E30CC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084164">
            <a:off x="356725" y="3218124"/>
            <a:ext cx="928569" cy="131237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AEA05085-C860-F5F3-58A2-5B8F75026BE0}"/>
              </a:ext>
            </a:extLst>
          </p:cNvPr>
          <p:cNvPicPr>
            <a:picLocks noChangeAspect="1"/>
          </p:cNvPicPr>
          <p:nvPr/>
        </p:nvPicPr>
        <p:blipFill>
          <a:blip r:embed="rId6"/>
          <a:stretch>
            <a:fillRect/>
          </a:stretch>
        </p:blipFill>
        <p:spPr>
          <a:xfrm>
            <a:off x="6027585" y="2811439"/>
            <a:ext cx="2781188" cy="1581946"/>
          </a:xfrm>
          <a:prstGeom prst="rect">
            <a:avLst/>
          </a:prstGeom>
        </p:spPr>
      </p:pic>
      <p:pic>
        <p:nvPicPr>
          <p:cNvPr id="9" name="Picture 8">
            <a:extLst>
              <a:ext uri="{FF2B5EF4-FFF2-40B4-BE49-F238E27FC236}">
                <a16:creationId xmlns:a16="http://schemas.microsoft.com/office/drawing/2014/main" id="{3B65A2E8-0AEE-6E99-5DB5-A3E6B0AE3FEA}"/>
              </a:ext>
            </a:extLst>
          </p:cNvPr>
          <p:cNvPicPr>
            <a:picLocks noChangeAspect="1"/>
          </p:cNvPicPr>
          <p:nvPr/>
        </p:nvPicPr>
        <p:blipFill>
          <a:blip r:embed="rId7"/>
          <a:stretch>
            <a:fillRect/>
          </a:stretch>
        </p:blipFill>
        <p:spPr>
          <a:xfrm rot="20395407">
            <a:off x="496921" y="1869654"/>
            <a:ext cx="769276" cy="1122838"/>
          </a:xfrm>
          <a:prstGeom prst="rect">
            <a:avLst/>
          </a:prstGeom>
        </p:spPr>
      </p:pic>
      <p:pic>
        <p:nvPicPr>
          <p:cNvPr id="12" name="Picture 11">
            <a:extLst>
              <a:ext uri="{FF2B5EF4-FFF2-40B4-BE49-F238E27FC236}">
                <a16:creationId xmlns:a16="http://schemas.microsoft.com/office/drawing/2014/main" id="{BB7E5487-FE8F-5926-B4DC-CD1F59C682DB}"/>
              </a:ext>
            </a:extLst>
          </p:cNvPr>
          <p:cNvPicPr>
            <a:picLocks noChangeAspect="1"/>
          </p:cNvPicPr>
          <p:nvPr/>
        </p:nvPicPr>
        <p:blipFill>
          <a:blip r:embed="rId8"/>
          <a:stretch>
            <a:fillRect/>
          </a:stretch>
        </p:blipFill>
        <p:spPr>
          <a:xfrm>
            <a:off x="-136478" y="345202"/>
            <a:ext cx="1914976" cy="1460253"/>
          </a:xfrm>
          <a:prstGeom prst="rect">
            <a:avLst/>
          </a:prstGeom>
        </p:spPr>
      </p:pic>
    </p:spTree>
    <p:extLst>
      <p:ext uri="{BB962C8B-B14F-4D97-AF65-F5344CB8AC3E}">
        <p14:creationId xmlns:p14="http://schemas.microsoft.com/office/powerpoint/2010/main" val="35125824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391587-EDB0-418C-9A54-8501F6B4206A}"/>
              </a:ext>
            </a:extLst>
          </p:cNvPr>
          <p:cNvSpPr>
            <a:spLocks noGrp="1"/>
          </p:cNvSpPr>
          <p:nvPr>
            <p:ph idx="1"/>
          </p:nvPr>
        </p:nvSpPr>
        <p:spPr>
          <a:xfrm>
            <a:off x="1839912" y="1281947"/>
            <a:ext cx="6746304" cy="1503088"/>
          </a:xfrm>
        </p:spPr>
        <p:txBody>
          <a:bodyPr>
            <a:noAutofit/>
          </a:bodyPr>
          <a:lstStyle/>
          <a:p>
            <a:pPr marL="288000" indent="-288000">
              <a:lnSpc>
                <a:spcPct val="100000"/>
              </a:lnSpc>
              <a:spcBef>
                <a:spcPts val="1200"/>
              </a:spcBef>
            </a:pPr>
            <a:r>
              <a:rPr lang="en-GB" sz="1600" dirty="0"/>
              <a:t>This slide deck was developed by the </a:t>
            </a:r>
            <a:r>
              <a:rPr lang="en-GB" sz="1600" dirty="0">
                <a:solidFill>
                  <a:schemeClr val="accent2"/>
                </a:solidFill>
              </a:rPr>
              <a:t>EuroQol Communications Team</a:t>
            </a:r>
          </a:p>
          <a:p>
            <a:pPr marL="288000" indent="-288000">
              <a:lnSpc>
                <a:spcPct val="100000"/>
              </a:lnSpc>
              <a:spcBef>
                <a:spcPts val="1200"/>
              </a:spcBef>
            </a:pPr>
            <a:r>
              <a:rPr lang="en-GB" sz="1600" dirty="0"/>
              <a:t>Including the copyright line </a:t>
            </a:r>
            <a:r>
              <a:rPr lang="en-GB" sz="1600" b="1" dirty="0">
                <a:solidFill>
                  <a:schemeClr val="accent2"/>
                </a:solidFill>
              </a:rPr>
              <a:t>© EuroQol Research Foundation </a:t>
            </a:r>
            <a:r>
              <a:rPr lang="en-GB" sz="1600" dirty="0"/>
              <a:t>is mandatory when using information and/or images and/or any part of this slide deck in any other work or publication </a:t>
            </a:r>
          </a:p>
          <a:p>
            <a:pPr marL="288000" indent="-288000">
              <a:lnSpc>
                <a:spcPct val="100000"/>
              </a:lnSpc>
              <a:spcBef>
                <a:spcPts val="1200"/>
              </a:spcBef>
            </a:pPr>
            <a:r>
              <a:rPr lang="en-GB" sz="1600" dirty="0"/>
              <a:t>Neither this presentation nor any of its parts may be sold, distributed or modified for commercial gain </a:t>
            </a:r>
          </a:p>
        </p:txBody>
      </p:sp>
      <p:sp>
        <p:nvSpPr>
          <p:cNvPr id="4" name="Tijdelijke aanduiding voor dianummer 5">
            <a:extLst>
              <a:ext uri="{FF2B5EF4-FFF2-40B4-BE49-F238E27FC236}">
                <a16:creationId xmlns:a16="http://schemas.microsoft.com/office/drawing/2014/main" id="{7B819CF4-BADE-0215-BF2E-0B85AF171B3C}"/>
              </a:ext>
            </a:extLst>
          </p:cNvPr>
          <p:cNvSpPr txBox="1">
            <a:spLocks/>
          </p:cNvSpPr>
          <p:nvPr/>
        </p:nvSpPr>
        <p:spPr>
          <a:xfrm>
            <a:off x="8586216" y="4897067"/>
            <a:ext cx="413766" cy="27384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CA5B98C3-C296-2E42-BED0-9B90356BF753}" type="slidenum">
              <a:rPr lang="en-GB" sz="800" smtClean="0">
                <a:solidFill>
                  <a:schemeClr val="bg1"/>
                </a:solidFill>
              </a:rPr>
              <a:pPr algn="r"/>
              <a:t>12</a:t>
            </a:fld>
            <a:endParaRPr lang="en-GB" sz="800" dirty="0">
              <a:solidFill>
                <a:schemeClr val="bg1"/>
              </a:solidFill>
            </a:endParaRPr>
          </a:p>
        </p:txBody>
      </p:sp>
      <p:sp>
        <p:nvSpPr>
          <p:cNvPr id="6" name="Title 3">
            <a:extLst>
              <a:ext uri="{FF2B5EF4-FFF2-40B4-BE49-F238E27FC236}">
                <a16:creationId xmlns:a16="http://schemas.microsoft.com/office/drawing/2014/main" id="{6960DBC2-566F-AE81-B171-D0ED65F3A5B6}"/>
              </a:ext>
            </a:extLst>
          </p:cNvPr>
          <p:cNvSpPr txBox="1">
            <a:spLocks/>
          </p:cNvSpPr>
          <p:nvPr/>
        </p:nvSpPr>
        <p:spPr>
          <a:xfrm>
            <a:off x="1839912" y="519308"/>
            <a:ext cx="7088188" cy="305662"/>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1700" kern="1200">
                <a:solidFill>
                  <a:schemeClr val="tx1"/>
                </a:solidFill>
                <a:latin typeface="Calibri" panose="020F0502020204030204" pitchFamily="34" charset="0"/>
                <a:ea typeface="+mj-ea"/>
                <a:cs typeface="+mj-cs"/>
              </a:defRPr>
            </a:lvl1pPr>
          </a:lstStyle>
          <a:p>
            <a:pPr>
              <a:lnSpc>
                <a:spcPct val="100000"/>
              </a:lnSpc>
            </a:pPr>
            <a:r>
              <a:rPr lang="en-GB" sz="2800" b="1" dirty="0"/>
              <a:t>Copyright information</a:t>
            </a:r>
            <a:endParaRPr lang="en-GB" sz="2400" b="1" dirty="0">
              <a:solidFill>
                <a:schemeClr val="accent1"/>
              </a:solidFill>
            </a:endParaRPr>
          </a:p>
        </p:txBody>
      </p:sp>
    </p:spTree>
    <p:extLst>
      <p:ext uri="{BB962C8B-B14F-4D97-AF65-F5344CB8AC3E}">
        <p14:creationId xmlns:p14="http://schemas.microsoft.com/office/powerpoint/2010/main" val="2582065335"/>
      </p:ext>
    </p:extLst>
  </p:cSld>
  <p:clrMapOvr>
    <a:masterClrMapping/>
  </p:clrMapOvr>
</p:sld>
</file>

<file path=ppt/theme/theme1.xml><?xml version="1.0" encoding="utf-8"?>
<a:theme xmlns:a="http://schemas.openxmlformats.org/drawingml/2006/main" name="EuroQol Officethema 2024">
  <a:themeElements>
    <a:clrScheme name="">
      <a:dk1>
        <a:srgbClr val="00496D"/>
      </a:dk1>
      <a:lt1>
        <a:srgbClr val="FFFFFF"/>
      </a:lt1>
      <a:dk2>
        <a:srgbClr val="6AAA89"/>
      </a:dk2>
      <a:lt2>
        <a:srgbClr val="FFFFFF"/>
      </a:lt2>
      <a:accent1>
        <a:srgbClr val="00496D"/>
      </a:accent1>
      <a:accent2>
        <a:srgbClr val="397874"/>
      </a:accent2>
      <a:accent3>
        <a:srgbClr val="C89611"/>
      </a:accent3>
      <a:accent4>
        <a:srgbClr val="80A5B6"/>
      </a:accent4>
      <a:accent5>
        <a:srgbClr val="AFC8C8"/>
      </a:accent5>
      <a:accent6>
        <a:srgbClr val="E3CB89"/>
      </a:accent6>
      <a:hlink>
        <a:srgbClr val="FFFFFF"/>
      </a:hlink>
      <a:folHlink>
        <a:srgbClr val="FFFFFF"/>
      </a:folHlink>
    </a:clrScheme>
    <a:fontScheme name="Kantoorth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uroQol PPP 2024_Comms Team" id="{2FE28ED4-E7D9-4106-A295-FF3AA6D377F6}" vid="{41C882B7-0AAA-4142-BF7B-D675BF434553}"/>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D8B58B53CC3D84A8B2C6C748D2FC0BD" ma:contentTypeVersion="13" ma:contentTypeDescription="Create a new document." ma:contentTypeScope="" ma:versionID="8010b98d6189b2994515aac9ceaf8a73">
  <xsd:schema xmlns:xsd="http://www.w3.org/2001/XMLSchema" xmlns:xs="http://www.w3.org/2001/XMLSchema" xmlns:p="http://schemas.microsoft.com/office/2006/metadata/properties" xmlns:ns2="e2f3d88c-52cb-4c66-a2d7-c5642fc18c4d" xmlns:ns3="fc846b63-19ef-4c7c-89b3-9ad1c7038d78" targetNamespace="http://schemas.microsoft.com/office/2006/metadata/properties" ma:root="true" ma:fieldsID="c54edf82705ca6475d266aac9a41127b" ns2:_="" ns3:_="">
    <xsd:import namespace="e2f3d88c-52cb-4c66-a2d7-c5642fc18c4d"/>
    <xsd:import namespace="fc846b63-19ef-4c7c-89b3-9ad1c7038d7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f3d88c-52cb-4c66-a2d7-c5642fc18c4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6f72f27b-f989-48c3-999a-f20f870c1eec"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c846b63-19ef-4c7c-89b3-9ad1c7038d78"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4b388a09-796d-4440-8b3c-6ee9c1c1a287}" ma:internalName="TaxCatchAll" ma:showField="CatchAllData" ma:web="fc846b63-19ef-4c7c-89b3-9ad1c7038d7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fc846b63-19ef-4c7c-89b3-9ad1c7038d78" xsi:nil="true"/>
    <lcf76f155ced4ddcb4097134ff3c332f xmlns="e2f3d88c-52cb-4c66-a2d7-c5642fc18c4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28636EE-0CDE-4EA8-AFFC-3581F8D5AC87}">
  <ds:schemaRefs>
    <ds:schemaRef ds:uri="http://schemas.microsoft.com/sharepoint/v3/contenttype/forms"/>
  </ds:schemaRefs>
</ds:datastoreItem>
</file>

<file path=customXml/itemProps2.xml><?xml version="1.0" encoding="utf-8"?>
<ds:datastoreItem xmlns:ds="http://schemas.openxmlformats.org/officeDocument/2006/customXml" ds:itemID="{81888ADB-31A2-4D34-B03F-698DD9763939}"/>
</file>

<file path=customXml/itemProps3.xml><?xml version="1.0" encoding="utf-8"?>
<ds:datastoreItem xmlns:ds="http://schemas.openxmlformats.org/officeDocument/2006/customXml" ds:itemID="{44F49322-C979-4AFC-BE17-F1910E2615DB}"/>
</file>

<file path=docProps/app.xml><?xml version="1.0" encoding="utf-8"?>
<Properties xmlns="http://schemas.openxmlformats.org/officeDocument/2006/extended-properties" xmlns:vt="http://schemas.openxmlformats.org/officeDocument/2006/docPropsVTypes">
  <Template>EuroQol PPP 2024_Comms Team</Template>
  <TotalTime>2031</TotalTime>
  <Words>1805</Words>
  <Application>Microsoft Office PowerPoint</Application>
  <PresentationFormat>On-screen Show (16:9)</PresentationFormat>
  <Paragraphs>182</Paragraphs>
  <Slides>12</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Symbols</vt:lpstr>
      <vt:lpstr>Arial</vt:lpstr>
      <vt:lpstr>Calibri</vt:lpstr>
      <vt:lpstr>Open Sans</vt:lpstr>
      <vt:lpstr>Segoe UI</vt:lpstr>
      <vt:lpstr>Wingdings</vt:lpstr>
      <vt:lpstr>EuroQol Officethema 2024</vt:lpstr>
      <vt:lpstr>PowerPoint Presentation</vt:lpstr>
      <vt:lpstr>Overview</vt:lpstr>
      <vt:lpstr>Overview of EQ-5D </vt:lpstr>
      <vt:lpstr>The two parts of the EQ-5D</vt:lpstr>
      <vt:lpstr>What are utilities?</vt:lpstr>
      <vt:lpstr>The difference between a utility value and an EQ VAS score </vt:lpstr>
      <vt:lpstr>Deriving utilities from the EQ-5D descriptive system</vt:lpstr>
      <vt:lpstr>Using a value set – an example </vt:lpstr>
      <vt:lpstr>Where can you find value sets?</vt:lpstr>
      <vt:lpstr>How are value sets developed?</vt:lpstr>
      <vt:lpstr>Further information on EQ-5D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Tessa Kennedy-Martin</dc:creator>
  <cp:lastModifiedBy>Tessa Kennedy-Martin</cp:lastModifiedBy>
  <cp:revision>37</cp:revision>
  <dcterms:created xsi:type="dcterms:W3CDTF">2024-08-19T13:57:36Z</dcterms:created>
  <dcterms:modified xsi:type="dcterms:W3CDTF">2026-09-17T10:20:19Z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0x0101000D8B58B53CC3D84A8B2C6C748D2FC0BD</vt:lpwstr>
  </property>
</Properties>
</file>