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4"/>
  </p:sldMasterIdLst>
  <p:notesMasterIdLst>
    <p:notesMasterId r:id="rId25"/>
  </p:notesMasterIdLst>
  <p:handoutMasterIdLst>
    <p:handoutMasterId r:id="rId26"/>
  </p:handoutMasterIdLst>
  <p:sldIdLst>
    <p:sldId id="256" r:id="rId5"/>
    <p:sldId id="257" r:id="rId6"/>
    <p:sldId id="331" r:id="rId7"/>
    <p:sldId id="332" r:id="rId8"/>
    <p:sldId id="333" r:id="rId9"/>
    <p:sldId id="339" r:id="rId10"/>
    <p:sldId id="340" r:id="rId11"/>
    <p:sldId id="341" r:id="rId12"/>
    <p:sldId id="335" r:id="rId13"/>
    <p:sldId id="336" r:id="rId14"/>
    <p:sldId id="342" r:id="rId15"/>
    <p:sldId id="343" r:id="rId16"/>
    <p:sldId id="344" r:id="rId17"/>
    <p:sldId id="337" r:id="rId18"/>
    <p:sldId id="347" r:id="rId19"/>
    <p:sldId id="345" r:id="rId20"/>
    <p:sldId id="348" r:id="rId21"/>
    <p:sldId id="352" r:id="rId22"/>
    <p:sldId id="350" r:id="rId23"/>
    <p:sldId id="351"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3379" userDrawn="1">
          <p15:clr>
            <a:srgbClr val="A4A3A4"/>
          </p15:clr>
        </p15:guide>
        <p15:guide id="3" pos="1156" userDrawn="1">
          <p15:clr>
            <a:srgbClr val="A4A3A4"/>
          </p15:clr>
        </p15:guide>
        <p15:guide id="4" pos="56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8DBF29-173B-1EE4-E980-EBF86C79181A}" name="Editor" initials="AT" userId="Editor" providerId="None"/>
  <p188:author id="{3E8B4EC0-E327-F9F8-3B2E-DECEDB41071C}" name="Hannah Penton" initials="HP" userId="S::Penton@member.euroqol.org::ecb042f7-e0a3-407f-888d-a4800c5175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D76650"/>
    <a:srgbClr val="004A6D"/>
    <a:srgbClr val="397875"/>
    <a:srgbClr val="C99712"/>
    <a:srgbClr val="80A5B6"/>
    <a:srgbClr val="AFC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E579A9-95D0-4441-85E3-A68FF90822D8}" v="2" dt="2026-10-28T12:43:40.372"/>
  </p1510:revLst>
</p1510:revInfo>
</file>

<file path=ppt/tableStyles.xml><?xml version="1.0" encoding="utf-8"?>
<a:tblStyleLst xmlns:a="http://schemas.openxmlformats.org/drawingml/2006/main" def="{5C22544A-7EE6-4342-B048-85BDC9FD1C3A}">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76" autoAdjust="0"/>
    <p:restoredTop sz="73457" autoAdjust="0"/>
  </p:normalViewPr>
  <p:slideViewPr>
    <p:cSldViewPr snapToGrid="0">
      <p:cViewPr varScale="1">
        <p:scale>
          <a:sx n="156" d="100"/>
          <a:sy n="156" d="100"/>
        </p:scale>
        <p:origin x="2304" y="100"/>
      </p:cViewPr>
      <p:guideLst>
        <p:guide orient="horz" pos="1620"/>
        <p:guide pos="3379"/>
        <p:guide pos="1156"/>
        <p:guide pos="56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72" d="100"/>
          <a:sy n="172" d="100"/>
        </p:scale>
        <p:origin x="322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Kennedy-Martin" userId="484a8848-a8eb-478f-9bf0-2625335bf411" providerId="ADAL" clId="{8CD235BA-0AE7-444A-AFA9-2C11F8283A1A}"/>
    <pc:docChg chg="undo redo custSel addSld delSld modSld sldOrd">
      <pc:chgData name="Matthew Kennedy-Martin" userId="484a8848-a8eb-478f-9bf0-2625335bf411" providerId="ADAL" clId="{8CD235BA-0AE7-444A-AFA9-2C11F8283A1A}" dt="2026-10-28T13:00:24.371" v="976" actId="20577"/>
      <pc:docMkLst>
        <pc:docMk/>
      </pc:docMkLst>
      <pc:sldChg chg="addSp modSp mod modNotesTx">
        <pc:chgData name="Matthew Kennedy-Martin" userId="484a8848-a8eb-478f-9bf0-2625335bf411" providerId="ADAL" clId="{8CD235BA-0AE7-444A-AFA9-2C11F8283A1A}" dt="2026-10-28T12:50:34.760" v="958" actId="6549"/>
        <pc:sldMkLst>
          <pc:docMk/>
          <pc:sldMk cId="1994554816" sldId="256"/>
        </pc:sldMkLst>
        <pc:spChg chg="mod">
          <ac:chgData name="Matthew Kennedy-Martin" userId="484a8848-a8eb-478f-9bf0-2625335bf411" providerId="ADAL" clId="{8CD235BA-0AE7-444A-AFA9-2C11F8283A1A}" dt="2026-10-10T18:36:53.570" v="20" actId="404"/>
          <ac:spMkLst>
            <pc:docMk/>
            <pc:sldMk cId="1994554816" sldId="256"/>
            <ac:spMk id="2" creationId="{D7BA45B0-431C-68B0-28E0-F5095CDCD3D9}"/>
          </ac:spMkLst>
        </pc:spChg>
      </pc:sldChg>
      <pc:sldChg chg="addSp mod modNotesTx">
        <pc:chgData name="Matthew Kennedy-Martin" userId="484a8848-a8eb-478f-9bf0-2625335bf411" providerId="ADAL" clId="{8CD235BA-0AE7-444A-AFA9-2C11F8283A1A}" dt="2026-10-28T12:50:43.750" v="959" actId="6549"/>
        <pc:sldMkLst>
          <pc:docMk/>
          <pc:sldMk cId="3689221839" sldId="257"/>
        </pc:sldMkLst>
        <pc:spChg chg="add">
          <ac:chgData name="Matthew Kennedy-Martin" userId="484a8848-a8eb-478f-9bf0-2625335bf411" providerId="ADAL" clId="{8CD235BA-0AE7-444A-AFA9-2C11F8283A1A}" dt="2026-10-10T20:30:31.549" v="878" actId="22"/>
          <ac:spMkLst>
            <pc:docMk/>
            <pc:sldMk cId="3689221839" sldId="257"/>
            <ac:spMk id="15" creationId="{F9E3366D-F3DA-0449-6277-D58410ABC6F8}"/>
          </ac:spMkLst>
        </pc:spChg>
      </pc:sldChg>
      <pc:sldChg chg="addSp delSp modSp add mod modNotesTx">
        <pc:chgData name="Matthew Kennedy-Martin" userId="484a8848-a8eb-478f-9bf0-2625335bf411" providerId="ADAL" clId="{8CD235BA-0AE7-444A-AFA9-2C11F8283A1A}" dt="2026-10-28T12:50:47.918" v="960" actId="6549"/>
        <pc:sldMkLst>
          <pc:docMk/>
          <pc:sldMk cId="1792296092" sldId="331"/>
        </pc:sldMkLst>
        <pc:spChg chg="add del mod">
          <ac:chgData name="Matthew Kennedy-Martin" userId="484a8848-a8eb-478f-9bf0-2625335bf411" providerId="ADAL" clId="{8CD235BA-0AE7-444A-AFA9-2C11F8283A1A}" dt="2026-10-28T12:42:19.857" v="918" actId="478"/>
          <ac:spMkLst>
            <pc:docMk/>
            <pc:sldMk cId="1792296092" sldId="331"/>
            <ac:spMk id="2" creationId="{AE6B266D-FECC-195E-1148-532868492AE4}"/>
          </ac:spMkLst>
        </pc:spChg>
        <pc:spChg chg="add del mod">
          <ac:chgData name="Matthew Kennedy-Martin" userId="484a8848-a8eb-478f-9bf0-2625335bf411" providerId="ADAL" clId="{8CD235BA-0AE7-444A-AFA9-2C11F8283A1A}" dt="2026-10-28T12:43:41.804" v="921"/>
          <ac:spMkLst>
            <pc:docMk/>
            <pc:sldMk cId="1792296092" sldId="331"/>
            <ac:spMk id="3" creationId="{6A68FC4C-C810-F18E-A609-4677A28AA68D}"/>
          </ac:spMkLst>
        </pc:spChg>
        <pc:spChg chg="add mod">
          <ac:chgData name="Matthew Kennedy-Martin" userId="484a8848-a8eb-478f-9bf0-2625335bf411" providerId="ADAL" clId="{8CD235BA-0AE7-444A-AFA9-2C11F8283A1A}" dt="2026-10-10T19:08:17.688" v="64" actId="14100"/>
          <ac:spMkLst>
            <pc:docMk/>
            <pc:sldMk cId="1792296092" sldId="331"/>
            <ac:spMk id="10" creationId="{F3D3628A-E457-44C1-BCC8-109B2F0DC9DE}"/>
          </ac:spMkLst>
        </pc:spChg>
        <pc:spChg chg="add mod">
          <ac:chgData name="Matthew Kennedy-Martin" userId="484a8848-a8eb-478f-9bf0-2625335bf411" providerId="ADAL" clId="{8CD235BA-0AE7-444A-AFA9-2C11F8283A1A}" dt="2026-10-28T12:45:49.849" v="924" actId="14100"/>
          <ac:spMkLst>
            <pc:docMk/>
            <pc:sldMk cId="1792296092" sldId="331"/>
            <ac:spMk id="11" creationId="{F4FD14D4-E55A-C1C1-7266-D10280399EA6}"/>
          </ac:spMkLst>
        </pc:spChg>
        <pc:spChg chg="add mod">
          <ac:chgData name="Matthew Kennedy-Martin" userId="484a8848-a8eb-478f-9bf0-2625335bf411" providerId="ADAL" clId="{8CD235BA-0AE7-444A-AFA9-2C11F8283A1A}" dt="2026-10-10T19:17:09.755" v="178" actId="1076"/>
          <ac:spMkLst>
            <pc:docMk/>
            <pc:sldMk cId="1792296092" sldId="331"/>
            <ac:spMk id="13" creationId="{3376D49D-52A4-1D3D-1BBE-F9FCCF8719F6}"/>
          </ac:spMkLst>
        </pc:spChg>
      </pc:sldChg>
      <pc:sldChg chg="addSp delSp modSp add mod modNotesTx">
        <pc:chgData name="Matthew Kennedy-Martin" userId="484a8848-a8eb-478f-9bf0-2625335bf411" providerId="ADAL" clId="{8CD235BA-0AE7-444A-AFA9-2C11F8283A1A}" dt="2026-10-28T12:50:54.320" v="961" actId="6549"/>
        <pc:sldMkLst>
          <pc:docMk/>
          <pc:sldMk cId="202291377" sldId="332"/>
        </pc:sldMkLst>
        <pc:spChg chg="mod">
          <ac:chgData name="Matthew Kennedy-Martin" userId="484a8848-a8eb-478f-9bf0-2625335bf411" providerId="ADAL" clId="{8CD235BA-0AE7-444A-AFA9-2C11F8283A1A}" dt="2026-10-10T19:21:04.270" v="200" actId="20577"/>
          <ac:spMkLst>
            <pc:docMk/>
            <pc:sldMk cId="202291377" sldId="332"/>
            <ac:spMk id="4" creationId="{64A206F1-B77C-A0A0-66B1-B16D06EFC5B0}"/>
          </ac:spMkLst>
        </pc:spChg>
        <pc:spChg chg="mod">
          <ac:chgData name="Matthew Kennedy-Martin" userId="484a8848-a8eb-478f-9bf0-2625335bf411" providerId="ADAL" clId="{8CD235BA-0AE7-444A-AFA9-2C11F8283A1A}" dt="2026-10-10T19:22:18.915" v="205" actId="948"/>
          <ac:spMkLst>
            <pc:docMk/>
            <pc:sldMk cId="202291377" sldId="332"/>
            <ac:spMk id="5" creationId="{F83492D9-24FC-54CA-C48D-CEE1649351D9}"/>
          </ac:spMkLst>
        </pc:spChg>
        <pc:spChg chg="add mod">
          <ac:chgData name="Matthew Kennedy-Martin" userId="484a8848-a8eb-478f-9bf0-2625335bf411" providerId="ADAL" clId="{8CD235BA-0AE7-444A-AFA9-2C11F8283A1A}" dt="2026-10-10T19:22:47.534" v="211" actId="1076"/>
          <ac:spMkLst>
            <pc:docMk/>
            <pc:sldMk cId="202291377" sldId="332"/>
            <ac:spMk id="8" creationId="{70C2F975-C6C3-9CA4-F658-163790B0710E}"/>
          </ac:spMkLst>
        </pc:spChg>
      </pc:sldChg>
      <pc:sldChg chg="addSp delSp modSp add mod modNotesTx">
        <pc:chgData name="Matthew Kennedy-Martin" userId="484a8848-a8eb-478f-9bf0-2625335bf411" providerId="ADAL" clId="{8CD235BA-0AE7-444A-AFA9-2C11F8283A1A}" dt="2026-10-28T12:50:24.543" v="957" actId="6549"/>
        <pc:sldMkLst>
          <pc:docMk/>
          <pc:sldMk cId="25560458" sldId="333"/>
        </pc:sldMkLst>
        <pc:spChg chg="add del mod">
          <ac:chgData name="Matthew Kennedy-Martin" userId="484a8848-a8eb-478f-9bf0-2625335bf411" providerId="ADAL" clId="{8CD235BA-0AE7-444A-AFA9-2C11F8283A1A}" dt="2026-10-28T12:46:50.676" v="928"/>
          <ac:spMkLst>
            <pc:docMk/>
            <pc:sldMk cId="25560458" sldId="333"/>
            <ac:spMk id="2" creationId="{9AEA6572-5164-5D5D-B026-3E70044EF5D1}"/>
          </ac:spMkLst>
        </pc:spChg>
        <pc:spChg chg="add">
          <ac:chgData name="Matthew Kennedy-Martin" userId="484a8848-a8eb-478f-9bf0-2625335bf411" providerId="ADAL" clId="{8CD235BA-0AE7-444A-AFA9-2C11F8283A1A}" dt="2026-10-28T12:47:11.258" v="934" actId="22"/>
          <ac:spMkLst>
            <pc:docMk/>
            <pc:sldMk cId="25560458" sldId="333"/>
            <ac:spMk id="4" creationId="{B17C7172-6875-81B2-8AAD-1141DC7C2D27}"/>
          </ac:spMkLst>
        </pc:spChg>
        <pc:spChg chg="add mod">
          <ac:chgData name="Matthew Kennedy-Martin" userId="484a8848-a8eb-478f-9bf0-2625335bf411" providerId="ADAL" clId="{8CD235BA-0AE7-444A-AFA9-2C11F8283A1A}" dt="2026-10-10T20:43:00.994" v="913" actId="1076"/>
          <ac:spMkLst>
            <pc:docMk/>
            <pc:sldMk cId="25560458" sldId="333"/>
            <ac:spMk id="8" creationId="{A2C0B216-91B1-3785-74FB-2B362497376F}"/>
          </ac:spMkLst>
        </pc:spChg>
        <pc:spChg chg="mod">
          <ac:chgData name="Matthew Kennedy-Martin" userId="484a8848-a8eb-478f-9bf0-2625335bf411" providerId="ADAL" clId="{8CD235BA-0AE7-444A-AFA9-2C11F8283A1A}" dt="2026-10-10T19:33:27.845" v="294" actId="1035"/>
          <ac:spMkLst>
            <pc:docMk/>
            <pc:sldMk cId="25560458" sldId="333"/>
            <ac:spMk id="9" creationId="{2F5C4652-C8B7-F05A-64D1-A45EA3426953}"/>
          </ac:spMkLst>
        </pc:spChg>
        <pc:spChg chg="add mod">
          <ac:chgData name="Matthew Kennedy-Martin" userId="484a8848-a8eb-478f-9bf0-2625335bf411" providerId="ADAL" clId="{8CD235BA-0AE7-444A-AFA9-2C11F8283A1A}" dt="2026-10-10T20:31:29.580" v="879" actId="404"/>
          <ac:spMkLst>
            <pc:docMk/>
            <pc:sldMk cId="25560458" sldId="333"/>
            <ac:spMk id="11" creationId="{44000CE0-126B-4747-E6F3-EEC9A6ACB099}"/>
          </ac:spMkLst>
        </pc:spChg>
        <pc:spChg chg="add mod">
          <ac:chgData name="Matthew Kennedy-Martin" userId="484a8848-a8eb-478f-9bf0-2625335bf411" providerId="ADAL" clId="{8CD235BA-0AE7-444A-AFA9-2C11F8283A1A}" dt="2026-10-10T19:39:08.268" v="394" actId="14100"/>
          <ac:spMkLst>
            <pc:docMk/>
            <pc:sldMk cId="25560458" sldId="333"/>
            <ac:spMk id="12" creationId="{FF4D867F-6507-8EE6-2622-29DE9DCFFA67}"/>
          </ac:spMkLst>
        </pc:spChg>
        <pc:spChg chg="add mod">
          <ac:chgData name="Matthew Kennedy-Martin" userId="484a8848-a8eb-478f-9bf0-2625335bf411" providerId="ADAL" clId="{8CD235BA-0AE7-444A-AFA9-2C11F8283A1A}" dt="2026-10-24T14:43:48.998" v="916" actId="207"/>
          <ac:spMkLst>
            <pc:docMk/>
            <pc:sldMk cId="25560458" sldId="333"/>
            <ac:spMk id="13" creationId="{E1C70039-5A7D-3D7F-E0FB-E698710BA041}"/>
          </ac:spMkLst>
        </pc:spChg>
        <pc:spChg chg="add mod">
          <ac:chgData name="Matthew Kennedy-Martin" userId="484a8848-a8eb-478f-9bf0-2625335bf411" providerId="ADAL" clId="{8CD235BA-0AE7-444A-AFA9-2C11F8283A1A}" dt="2026-10-28T12:48:24.633" v="938" actId="20577"/>
          <ac:spMkLst>
            <pc:docMk/>
            <pc:sldMk cId="25560458" sldId="333"/>
            <ac:spMk id="14" creationId="{A6CA4FBF-3FB9-B976-3580-C79AF625082C}"/>
          </ac:spMkLst>
        </pc:spChg>
        <pc:spChg chg="add mod">
          <ac:chgData name="Matthew Kennedy-Martin" userId="484a8848-a8eb-478f-9bf0-2625335bf411" providerId="ADAL" clId="{8CD235BA-0AE7-444A-AFA9-2C11F8283A1A}" dt="2026-10-10T19:36:04.782" v="373" actId="1035"/>
          <ac:spMkLst>
            <pc:docMk/>
            <pc:sldMk cId="25560458" sldId="333"/>
            <ac:spMk id="16" creationId="{61AE50CC-60CC-08CF-78D6-505EB854E987}"/>
          </ac:spMkLst>
        </pc:spChg>
        <pc:spChg chg="add mod">
          <ac:chgData name="Matthew Kennedy-Martin" userId="484a8848-a8eb-478f-9bf0-2625335bf411" providerId="ADAL" clId="{8CD235BA-0AE7-444A-AFA9-2C11F8283A1A}" dt="2026-10-10T19:35:55.474" v="359" actId="403"/>
          <ac:spMkLst>
            <pc:docMk/>
            <pc:sldMk cId="25560458" sldId="333"/>
            <ac:spMk id="18" creationId="{1630B3C1-DC9C-FBD9-0A99-B5744576F0C2}"/>
          </ac:spMkLst>
        </pc:spChg>
        <pc:graphicFrameChg chg="add mod modGraphic">
          <ac:chgData name="Matthew Kennedy-Martin" userId="484a8848-a8eb-478f-9bf0-2625335bf411" providerId="ADAL" clId="{8CD235BA-0AE7-444A-AFA9-2C11F8283A1A}" dt="2026-10-24T14:43:24.313" v="914" actId="207"/>
          <ac:graphicFrameMkLst>
            <pc:docMk/>
            <pc:sldMk cId="25560458" sldId="333"/>
            <ac:graphicFrameMk id="10" creationId="{F720BFC9-7AF6-DE34-2ACC-BBB38164A1BB}"/>
          </ac:graphicFrameMkLst>
        </pc:graphicFrameChg>
      </pc:sldChg>
      <pc:sldChg chg="addSp delSp modSp add mod modNotesTx">
        <pc:chgData name="Matthew Kennedy-Martin" userId="484a8848-a8eb-478f-9bf0-2625335bf411" providerId="ADAL" clId="{8CD235BA-0AE7-444A-AFA9-2C11F8283A1A}" dt="2026-10-28T12:51:12.865" v="965" actId="6549"/>
        <pc:sldMkLst>
          <pc:docMk/>
          <pc:sldMk cId="2299153809" sldId="335"/>
        </pc:sldMkLst>
        <pc:spChg chg="mod">
          <ac:chgData name="Matthew Kennedy-Martin" userId="484a8848-a8eb-478f-9bf0-2625335bf411" providerId="ADAL" clId="{8CD235BA-0AE7-444A-AFA9-2C11F8283A1A}" dt="2026-10-10T19:58:32.185" v="645" actId="1076"/>
          <ac:spMkLst>
            <pc:docMk/>
            <pc:sldMk cId="2299153809" sldId="335"/>
            <ac:spMk id="4" creationId="{54617314-0E38-8EBA-F584-91CF3538721B}"/>
          </ac:spMkLst>
        </pc:spChg>
        <pc:spChg chg="add mod">
          <ac:chgData name="Matthew Kennedy-Martin" userId="484a8848-a8eb-478f-9bf0-2625335bf411" providerId="ADAL" clId="{8CD235BA-0AE7-444A-AFA9-2C11F8283A1A}" dt="2026-10-10T19:58:25.515" v="644" actId="1036"/>
          <ac:spMkLst>
            <pc:docMk/>
            <pc:sldMk cId="2299153809" sldId="335"/>
            <ac:spMk id="6" creationId="{FA4D317C-88C2-BD69-DA4A-EB294F9729F2}"/>
          </ac:spMkLst>
        </pc:spChg>
        <pc:spChg chg="add mod">
          <ac:chgData name="Matthew Kennedy-Martin" userId="484a8848-a8eb-478f-9bf0-2625335bf411" providerId="ADAL" clId="{8CD235BA-0AE7-444A-AFA9-2C11F8283A1A}" dt="2026-10-10T19:57:52.846" v="608" actId="1076"/>
          <ac:spMkLst>
            <pc:docMk/>
            <pc:sldMk cId="2299153809" sldId="335"/>
            <ac:spMk id="7" creationId="{329F4195-9087-ACDD-B21B-BA2F82A191FD}"/>
          </ac:spMkLst>
        </pc:spChg>
        <pc:graphicFrameChg chg="add mod modGraphic">
          <ac:chgData name="Matthew Kennedy-Martin" userId="484a8848-a8eb-478f-9bf0-2625335bf411" providerId="ADAL" clId="{8CD235BA-0AE7-444A-AFA9-2C11F8283A1A}" dt="2026-10-10T19:58:25.515" v="644" actId="1036"/>
          <ac:graphicFrameMkLst>
            <pc:docMk/>
            <pc:sldMk cId="2299153809" sldId="335"/>
            <ac:graphicFrameMk id="8" creationId="{77E97DA0-BD36-A674-BB2F-DB800F04D475}"/>
          </ac:graphicFrameMkLst>
        </pc:graphicFrameChg>
      </pc:sldChg>
      <pc:sldChg chg="addSp modSp add mod modNotesTx">
        <pc:chgData name="Matthew Kennedy-Martin" userId="484a8848-a8eb-478f-9bf0-2625335bf411" providerId="ADAL" clId="{8CD235BA-0AE7-444A-AFA9-2C11F8283A1A}" dt="2026-10-28T12:51:16.009" v="966" actId="6549"/>
        <pc:sldMkLst>
          <pc:docMk/>
          <pc:sldMk cId="2139374262" sldId="336"/>
        </pc:sldMkLst>
        <pc:spChg chg="add mod">
          <ac:chgData name="Matthew Kennedy-Martin" userId="484a8848-a8eb-478f-9bf0-2625335bf411" providerId="ADAL" clId="{8CD235BA-0AE7-444A-AFA9-2C11F8283A1A}" dt="2026-10-10T20:37:37.517" v="892" actId="1076"/>
          <ac:spMkLst>
            <pc:docMk/>
            <pc:sldMk cId="2139374262" sldId="336"/>
            <ac:spMk id="2" creationId="{5F133E2D-72D8-4DA0-8557-3CE98CC6E128}"/>
          </ac:spMkLst>
        </pc:spChg>
        <pc:spChg chg="mod">
          <ac:chgData name="Matthew Kennedy-Martin" userId="484a8848-a8eb-478f-9bf0-2625335bf411" providerId="ADAL" clId="{8CD235BA-0AE7-444A-AFA9-2C11F8283A1A}" dt="2026-10-10T20:37:41.374" v="893" actId="1076"/>
          <ac:spMkLst>
            <pc:docMk/>
            <pc:sldMk cId="2139374262" sldId="336"/>
            <ac:spMk id="4" creationId="{11FD227F-0ECB-3B7F-CAD0-56A269A2DC10}"/>
          </ac:spMkLst>
        </pc:spChg>
        <pc:spChg chg="mod">
          <ac:chgData name="Matthew Kennedy-Martin" userId="484a8848-a8eb-478f-9bf0-2625335bf411" providerId="ADAL" clId="{8CD235BA-0AE7-444A-AFA9-2C11F8283A1A}" dt="2026-10-10T19:59:46.328" v="646" actId="20577"/>
          <ac:spMkLst>
            <pc:docMk/>
            <pc:sldMk cId="2139374262" sldId="336"/>
            <ac:spMk id="5" creationId="{1902A89C-6E46-854D-DD82-FD603CB50126}"/>
          </ac:spMkLst>
        </pc:spChg>
        <pc:spChg chg="add mod">
          <ac:chgData name="Matthew Kennedy-Martin" userId="484a8848-a8eb-478f-9bf0-2625335bf411" providerId="ADAL" clId="{8CD235BA-0AE7-444A-AFA9-2C11F8283A1A}" dt="2026-10-10T20:06:19.250" v="700" actId="1076"/>
          <ac:spMkLst>
            <pc:docMk/>
            <pc:sldMk cId="2139374262" sldId="336"/>
            <ac:spMk id="6" creationId="{9639327E-4613-461C-DF05-1F836E92CBE7}"/>
          </ac:spMkLst>
        </pc:spChg>
      </pc:sldChg>
      <pc:sldChg chg="addSp delSp modSp add mod modNotesTx">
        <pc:chgData name="Matthew Kennedy-Martin" userId="484a8848-a8eb-478f-9bf0-2625335bf411" providerId="ADAL" clId="{8CD235BA-0AE7-444A-AFA9-2C11F8283A1A}" dt="2026-10-28T12:51:32.014" v="969" actId="6549"/>
        <pc:sldMkLst>
          <pc:docMk/>
          <pc:sldMk cId="3165073878" sldId="337"/>
        </pc:sldMkLst>
        <pc:spChg chg="mod">
          <ac:chgData name="Matthew Kennedy-Martin" userId="484a8848-a8eb-478f-9bf0-2625335bf411" providerId="ADAL" clId="{8CD235BA-0AE7-444A-AFA9-2C11F8283A1A}" dt="2026-10-10T20:17:08.479" v="799" actId="20577"/>
          <ac:spMkLst>
            <pc:docMk/>
            <pc:sldMk cId="3165073878" sldId="337"/>
            <ac:spMk id="4" creationId="{C49486FA-9B0A-188F-6B89-479D233F0F2F}"/>
          </ac:spMkLst>
        </pc:spChg>
      </pc:sldChg>
      <pc:sldChg chg="addSp delSp modSp add mod modNotesTx">
        <pc:chgData name="Matthew Kennedy-Martin" userId="484a8848-a8eb-478f-9bf0-2625335bf411" providerId="ADAL" clId="{8CD235BA-0AE7-444A-AFA9-2C11F8283A1A}" dt="2026-10-28T12:51:01.547" v="962" actId="6549"/>
        <pc:sldMkLst>
          <pc:docMk/>
          <pc:sldMk cId="1474622078" sldId="339"/>
        </pc:sldMkLst>
        <pc:spChg chg="add mod">
          <ac:chgData name="Matthew Kennedy-Martin" userId="484a8848-a8eb-478f-9bf0-2625335bf411" providerId="ADAL" clId="{8CD235BA-0AE7-444A-AFA9-2C11F8283A1A}" dt="2026-10-10T19:42:33.998" v="449" actId="1076"/>
          <ac:spMkLst>
            <pc:docMk/>
            <pc:sldMk cId="1474622078" sldId="339"/>
            <ac:spMk id="3" creationId="{A3F14562-6E2F-0A2A-06A8-32019270DF2F}"/>
          </ac:spMkLst>
        </pc:spChg>
        <pc:spChg chg="mod">
          <ac:chgData name="Matthew Kennedy-Martin" userId="484a8848-a8eb-478f-9bf0-2625335bf411" providerId="ADAL" clId="{8CD235BA-0AE7-444A-AFA9-2C11F8283A1A}" dt="2026-10-10T19:42:06.103" v="441"/>
          <ac:spMkLst>
            <pc:docMk/>
            <pc:sldMk cId="1474622078" sldId="339"/>
            <ac:spMk id="4" creationId="{11D05163-D591-8048-C8BB-61E6215B4D4B}"/>
          </ac:spMkLst>
        </pc:spChg>
        <pc:spChg chg="mod">
          <ac:chgData name="Matthew Kennedy-Martin" userId="484a8848-a8eb-478f-9bf0-2625335bf411" providerId="ADAL" clId="{8CD235BA-0AE7-444A-AFA9-2C11F8283A1A}" dt="2026-10-10T20:33:14.343" v="880" actId="14100"/>
          <ac:spMkLst>
            <pc:docMk/>
            <pc:sldMk cId="1474622078" sldId="339"/>
            <ac:spMk id="5" creationId="{40AD60F0-2A0B-08D9-F3A8-06EFAFBF1D51}"/>
          </ac:spMkLst>
        </pc:spChg>
      </pc:sldChg>
      <pc:sldChg chg="delSp modSp add mod modNotesTx">
        <pc:chgData name="Matthew Kennedy-Martin" userId="484a8848-a8eb-478f-9bf0-2625335bf411" providerId="ADAL" clId="{8CD235BA-0AE7-444A-AFA9-2C11F8283A1A}" dt="2026-10-28T12:51:05.131" v="963" actId="6549"/>
        <pc:sldMkLst>
          <pc:docMk/>
          <pc:sldMk cId="1943736581" sldId="340"/>
        </pc:sldMkLst>
        <pc:spChg chg="mod">
          <ac:chgData name="Matthew Kennedy-Martin" userId="484a8848-a8eb-478f-9bf0-2625335bf411" providerId="ADAL" clId="{8CD235BA-0AE7-444A-AFA9-2C11F8283A1A}" dt="2026-10-10T19:45:50.926" v="474"/>
          <ac:spMkLst>
            <pc:docMk/>
            <pc:sldMk cId="1943736581" sldId="340"/>
            <ac:spMk id="4" creationId="{36C4AB4E-F4FE-8FCB-B231-0DE9ACE89ED5}"/>
          </ac:spMkLst>
        </pc:spChg>
        <pc:spChg chg="mod">
          <ac:chgData name="Matthew Kennedy-Martin" userId="484a8848-a8eb-478f-9bf0-2625335bf411" providerId="ADAL" clId="{8CD235BA-0AE7-444A-AFA9-2C11F8283A1A}" dt="2026-10-10T20:33:56.461" v="883" actId="114"/>
          <ac:spMkLst>
            <pc:docMk/>
            <pc:sldMk cId="1943736581" sldId="340"/>
            <ac:spMk id="5" creationId="{FE7DAF92-61A1-3717-C526-265FA30625A5}"/>
          </ac:spMkLst>
        </pc:spChg>
      </pc:sldChg>
      <pc:sldChg chg="addSp delSp modSp add mod modNotesTx">
        <pc:chgData name="Matthew Kennedy-Martin" userId="484a8848-a8eb-478f-9bf0-2625335bf411" providerId="ADAL" clId="{8CD235BA-0AE7-444A-AFA9-2C11F8283A1A}" dt="2026-10-28T12:51:09.002" v="964" actId="6549"/>
        <pc:sldMkLst>
          <pc:docMk/>
          <pc:sldMk cId="3311792684" sldId="341"/>
        </pc:sldMkLst>
        <pc:spChg chg="mod">
          <ac:chgData name="Matthew Kennedy-Martin" userId="484a8848-a8eb-478f-9bf0-2625335bf411" providerId="ADAL" clId="{8CD235BA-0AE7-444A-AFA9-2C11F8283A1A}" dt="2026-10-10T20:42:50.210" v="912" actId="404"/>
          <ac:spMkLst>
            <pc:docMk/>
            <pc:sldMk cId="3311792684" sldId="341"/>
            <ac:spMk id="4" creationId="{04454A56-A5FF-E3DA-A4AF-D2034745049A}"/>
          </ac:spMkLst>
        </pc:spChg>
        <pc:spChg chg="add mod">
          <ac:chgData name="Matthew Kennedy-Martin" userId="484a8848-a8eb-478f-9bf0-2625335bf411" providerId="ADAL" clId="{8CD235BA-0AE7-444A-AFA9-2C11F8283A1A}" dt="2026-10-10T19:54:18.787" v="587" actId="404"/>
          <ac:spMkLst>
            <pc:docMk/>
            <pc:sldMk cId="3311792684" sldId="341"/>
            <ac:spMk id="8" creationId="{AFCEB24B-473A-7D0F-0791-820679B3A872}"/>
          </ac:spMkLst>
        </pc:spChg>
        <pc:spChg chg="add mod">
          <ac:chgData name="Matthew Kennedy-Martin" userId="484a8848-a8eb-478f-9bf0-2625335bf411" providerId="ADAL" clId="{8CD235BA-0AE7-444A-AFA9-2C11F8283A1A}" dt="2026-10-10T19:53:39.530" v="585" actId="1076"/>
          <ac:spMkLst>
            <pc:docMk/>
            <pc:sldMk cId="3311792684" sldId="341"/>
            <ac:spMk id="11" creationId="{EC2AA53D-1FF2-AE78-F737-FB9F5C520698}"/>
          </ac:spMkLst>
        </pc:spChg>
        <pc:graphicFrameChg chg="add mod">
          <ac:chgData name="Matthew Kennedy-Martin" userId="484a8848-a8eb-478f-9bf0-2625335bf411" providerId="ADAL" clId="{8CD235BA-0AE7-444A-AFA9-2C11F8283A1A}" dt="2026-10-10T19:53:10.201" v="579" actId="1037"/>
          <ac:graphicFrameMkLst>
            <pc:docMk/>
            <pc:sldMk cId="3311792684" sldId="341"/>
            <ac:graphicFrameMk id="7" creationId="{BE094BA0-E758-6B97-0DAF-022C719C86E4}"/>
          </ac:graphicFrameMkLst>
        </pc:graphicFrameChg>
      </pc:sldChg>
      <pc:sldChg chg="addSp delSp modSp add mod modNotesTx">
        <pc:chgData name="Matthew Kennedy-Martin" userId="484a8848-a8eb-478f-9bf0-2625335bf411" providerId="ADAL" clId="{8CD235BA-0AE7-444A-AFA9-2C11F8283A1A}" dt="2026-10-28T12:51:20.553" v="967" actId="6549"/>
        <pc:sldMkLst>
          <pc:docMk/>
          <pc:sldMk cId="492505351" sldId="342"/>
        </pc:sldMkLst>
        <pc:spChg chg="mod">
          <ac:chgData name="Matthew Kennedy-Martin" userId="484a8848-a8eb-478f-9bf0-2625335bf411" providerId="ADAL" clId="{8CD235BA-0AE7-444A-AFA9-2C11F8283A1A}" dt="2026-10-10T20:42:23.762" v="909" actId="403"/>
          <ac:spMkLst>
            <pc:docMk/>
            <pc:sldMk cId="492505351" sldId="342"/>
            <ac:spMk id="4" creationId="{3686C1CE-829B-FF21-DB31-AF5BDCAEFEB9}"/>
          </ac:spMkLst>
        </pc:spChg>
        <pc:spChg chg="add mod">
          <ac:chgData name="Matthew Kennedy-Martin" userId="484a8848-a8eb-478f-9bf0-2625335bf411" providerId="ADAL" clId="{8CD235BA-0AE7-444A-AFA9-2C11F8283A1A}" dt="2026-10-10T20:10:08.911" v="723" actId="14100"/>
          <ac:spMkLst>
            <pc:docMk/>
            <pc:sldMk cId="492505351" sldId="342"/>
            <ac:spMk id="12" creationId="{C6C8D09B-565F-E73A-C406-942FC7500EC6}"/>
          </ac:spMkLst>
        </pc:spChg>
        <pc:spChg chg="add mod">
          <ac:chgData name="Matthew Kennedy-Martin" userId="484a8848-a8eb-478f-9bf0-2625335bf411" providerId="ADAL" clId="{8CD235BA-0AE7-444A-AFA9-2C11F8283A1A}" dt="2026-10-10T20:09:57.670" v="721" actId="1076"/>
          <ac:spMkLst>
            <pc:docMk/>
            <pc:sldMk cId="492505351" sldId="342"/>
            <ac:spMk id="13" creationId="{E84E5E80-46CA-2D1A-F6EB-69D5B0F9E46D}"/>
          </ac:spMkLst>
        </pc:spChg>
        <pc:graphicFrameChg chg="add mod">
          <ac:chgData name="Matthew Kennedy-Martin" userId="484a8848-a8eb-478f-9bf0-2625335bf411" providerId="ADAL" clId="{8CD235BA-0AE7-444A-AFA9-2C11F8283A1A}" dt="2026-10-10T20:09:38.437" v="716" actId="692"/>
          <ac:graphicFrameMkLst>
            <pc:docMk/>
            <pc:sldMk cId="492505351" sldId="342"/>
            <ac:graphicFrameMk id="14" creationId="{924FDA3A-0EBE-DC0D-947C-1BB5A977D574}"/>
          </ac:graphicFrameMkLst>
        </pc:graphicFrameChg>
      </pc:sldChg>
      <pc:sldChg chg="delSp modSp add mod modNotesTx">
        <pc:chgData name="Matthew Kennedy-Martin" userId="484a8848-a8eb-478f-9bf0-2625335bf411" providerId="ADAL" clId="{8CD235BA-0AE7-444A-AFA9-2C11F8283A1A}" dt="2026-10-28T13:00:24.371" v="976" actId="20577"/>
        <pc:sldMkLst>
          <pc:docMk/>
          <pc:sldMk cId="381001913" sldId="343"/>
        </pc:sldMkLst>
        <pc:spChg chg="mod">
          <ac:chgData name="Matthew Kennedy-Martin" userId="484a8848-a8eb-478f-9bf0-2625335bf411" providerId="ADAL" clId="{8CD235BA-0AE7-444A-AFA9-2C11F8283A1A}" dt="2026-10-10T20:39:15.851" v="899" actId="14100"/>
          <ac:spMkLst>
            <pc:docMk/>
            <pc:sldMk cId="381001913" sldId="343"/>
            <ac:spMk id="4" creationId="{0E561A59-5EB5-56FB-FD0C-C9943ECB056A}"/>
          </ac:spMkLst>
        </pc:spChg>
        <pc:spChg chg="mod">
          <ac:chgData name="Matthew Kennedy-Martin" userId="484a8848-a8eb-478f-9bf0-2625335bf411" providerId="ADAL" clId="{8CD235BA-0AE7-444A-AFA9-2C11F8283A1A}" dt="2026-10-10T20:39:12.360" v="898" actId="1076"/>
          <ac:spMkLst>
            <pc:docMk/>
            <pc:sldMk cId="381001913" sldId="343"/>
            <ac:spMk id="5" creationId="{504976C4-234F-B1AB-692D-03CABCE5A363}"/>
          </ac:spMkLst>
        </pc:spChg>
      </pc:sldChg>
      <pc:sldChg chg="modSp add mod modNotesTx">
        <pc:chgData name="Matthew Kennedy-Martin" userId="484a8848-a8eb-478f-9bf0-2625335bf411" providerId="ADAL" clId="{8CD235BA-0AE7-444A-AFA9-2C11F8283A1A}" dt="2026-10-28T12:51:28.886" v="968" actId="6549"/>
        <pc:sldMkLst>
          <pc:docMk/>
          <pc:sldMk cId="1701647762" sldId="344"/>
        </pc:sldMkLst>
        <pc:spChg chg="mod">
          <ac:chgData name="Matthew Kennedy-Martin" userId="484a8848-a8eb-478f-9bf0-2625335bf411" providerId="ADAL" clId="{8CD235BA-0AE7-444A-AFA9-2C11F8283A1A}" dt="2026-10-10T20:16:11.052" v="785" actId="1076"/>
          <ac:spMkLst>
            <pc:docMk/>
            <pc:sldMk cId="1701647762" sldId="344"/>
            <ac:spMk id="4" creationId="{44D6E7D0-C211-544F-163A-3C27CBDE80E8}"/>
          </ac:spMkLst>
        </pc:spChg>
        <pc:spChg chg="mod">
          <ac:chgData name="Matthew Kennedy-Martin" userId="484a8848-a8eb-478f-9bf0-2625335bf411" providerId="ADAL" clId="{8CD235BA-0AE7-444A-AFA9-2C11F8283A1A}" dt="2026-10-10T20:39:38.382" v="901" actId="404"/>
          <ac:spMkLst>
            <pc:docMk/>
            <pc:sldMk cId="1701647762" sldId="344"/>
            <ac:spMk id="5" creationId="{388A2E8D-CF2C-3B17-9857-B9EEC2B53FD4}"/>
          </ac:spMkLst>
        </pc:spChg>
      </pc:sldChg>
      <pc:sldChg chg="addSp delSp modSp new add del mod modNotesTx">
        <pc:chgData name="Matthew Kennedy-Martin" userId="484a8848-a8eb-478f-9bf0-2625335bf411" providerId="ADAL" clId="{8CD235BA-0AE7-444A-AFA9-2C11F8283A1A}" dt="2026-10-28T12:51:41.582" v="971" actId="6549"/>
        <pc:sldMkLst>
          <pc:docMk/>
          <pc:sldMk cId="151126315" sldId="345"/>
        </pc:sldMkLst>
        <pc:spChg chg="add mod">
          <ac:chgData name="Matthew Kennedy-Martin" userId="484a8848-a8eb-478f-9bf0-2625335bf411" providerId="ADAL" clId="{8CD235BA-0AE7-444A-AFA9-2C11F8283A1A}" dt="2026-10-10T20:21:06.693" v="825" actId="6549"/>
          <ac:spMkLst>
            <pc:docMk/>
            <pc:sldMk cId="151126315" sldId="345"/>
            <ac:spMk id="8" creationId="{214DACC4-0AA5-5F9F-1ABF-84EC19540F70}"/>
          </ac:spMkLst>
        </pc:spChg>
        <pc:spChg chg="add mod">
          <ac:chgData name="Matthew Kennedy-Martin" userId="484a8848-a8eb-478f-9bf0-2625335bf411" providerId="ADAL" clId="{8CD235BA-0AE7-444A-AFA9-2C11F8283A1A}" dt="2026-10-10T20:20:05.480" v="822" actId="207"/>
          <ac:spMkLst>
            <pc:docMk/>
            <pc:sldMk cId="151126315" sldId="345"/>
            <ac:spMk id="12" creationId="{D3B85D02-673D-06BF-5915-9546FA99E8F2}"/>
          </ac:spMkLst>
        </pc:spChg>
        <pc:spChg chg="add">
          <ac:chgData name="Matthew Kennedy-Martin" userId="484a8848-a8eb-478f-9bf0-2625335bf411" providerId="ADAL" clId="{8CD235BA-0AE7-444A-AFA9-2C11F8283A1A}" dt="2026-10-10T20:41:27.009" v="905" actId="22"/>
          <ac:spMkLst>
            <pc:docMk/>
            <pc:sldMk cId="151126315" sldId="345"/>
            <ac:spMk id="14" creationId="{9D92161A-671C-F28C-21A5-EC8457335E11}"/>
          </ac:spMkLst>
        </pc:spChg>
        <pc:graphicFrameChg chg="add mod">
          <ac:chgData name="Matthew Kennedy-Martin" userId="484a8848-a8eb-478f-9bf0-2625335bf411" providerId="ADAL" clId="{8CD235BA-0AE7-444A-AFA9-2C11F8283A1A}" dt="2026-10-10T20:23:07.664" v="834" actId="1076"/>
          <ac:graphicFrameMkLst>
            <pc:docMk/>
            <pc:sldMk cId="151126315" sldId="345"/>
            <ac:graphicFrameMk id="7" creationId="{74DE5667-1B78-AEDC-DCA3-1F24008EB715}"/>
          </ac:graphicFrameMkLst>
        </pc:graphicFrameChg>
      </pc:sldChg>
      <pc:sldChg chg="addSp delSp modSp add mod modNotesTx">
        <pc:chgData name="Matthew Kennedy-Martin" userId="484a8848-a8eb-478f-9bf0-2625335bf411" providerId="ADAL" clId="{8CD235BA-0AE7-444A-AFA9-2C11F8283A1A}" dt="2026-10-28T12:51:35.541" v="970" actId="6549"/>
        <pc:sldMkLst>
          <pc:docMk/>
          <pc:sldMk cId="2923588339" sldId="347"/>
        </pc:sldMkLst>
        <pc:spChg chg="add">
          <ac:chgData name="Matthew Kennedy-Martin" userId="484a8848-a8eb-478f-9bf0-2625335bf411" providerId="ADAL" clId="{8CD235BA-0AE7-444A-AFA9-2C11F8283A1A}" dt="2026-10-10T20:41:24.375" v="904" actId="22"/>
          <ac:spMkLst>
            <pc:docMk/>
            <pc:sldMk cId="2923588339" sldId="347"/>
            <ac:spMk id="5" creationId="{B3B223CC-34CB-931F-733B-47B25FB328D9}"/>
          </ac:spMkLst>
        </pc:spChg>
        <pc:spChg chg="mod">
          <ac:chgData name="Matthew Kennedy-Martin" userId="484a8848-a8eb-478f-9bf0-2625335bf411" providerId="ADAL" clId="{8CD235BA-0AE7-444A-AFA9-2C11F8283A1A}" dt="2026-10-10T20:22:06.183" v="832" actId="1076"/>
          <ac:spMkLst>
            <pc:docMk/>
            <pc:sldMk cId="2923588339" sldId="347"/>
            <ac:spMk id="10" creationId="{8B83475C-B4A2-B775-0B07-7875247E9129}"/>
          </ac:spMkLst>
        </pc:spChg>
        <pc:graphicFrameChg chg="add mod">
          <ac:chgData name="Matthew Kennedy-Martin" userId="484a8848-a8eb-478f-9bf0-2625335bf411" providerId="ADAL" clId="{8CD235BA-0AE7-444A-AFA9-2C11F8283A1A}" dt="2026-10-10T20:22:11.977" v="833" actId="1076"/>
          <ac:graphicFrameMkLst>
            <pc:docMk/>
            <pc:sldMk cId="2923588339" sldId="347"/>
            <ac:graphicFrameMk id="3" creationId="{46C63770-E20B-EEBF-7802-72E300A50689}"/>
          </ac:graphicFrameMkLst>
        </pc:graphicFrameChg>
      </pc:sldChg>
      <pc:sldChg chg="addSp delSp modSp add mod modNotesTx">
        <pc:chgData name="Matthew Kennedy-Martin" userId="484a8848-a8eb-478f-9bf0-2625335bf411" providerId="ADAL" clId="{8CD235BA-0AE7-444A-AFA9-2C11F8283A1A}" dt="2026-10-28T12:57:39.055" v="975" actId="20577"/>
        <pc:sldMkLst>
          <pc:docMk/>
          <pc:sldMk cId="2225059185" sldId="348"/>
        </pc:sldMkLst>
        <pc:spChg chg="add">
          <ac:chgData name="Matthew Kennedy-Martin" userId="484a8848-a8eb-478f-9bf0-2625335bf411" providerId="ADAL" clId="{8CD235BA-0AE7-444A-AFA9-2C11F8283A1A}" dt="2026-10-10T20:41:29.342" v="906" actId="22"/>
          <ac:spMkLst>
            <pc:docMk/>
            <pc:sldMk cId="2225059185" sldId="348"/>
            <ac:spMk id="5" creationId="{5A8DCAEC-68F6-B1A3-4064-85C0B951A667}"/>
          </ac:spMkLst>
        </pc:spChg>
        <pc:spChg chg="mod">
          <ac:chgData name="Matthew Kennedy-Martin" userId="484a8848-a8eb-478f-9bf0-2625335bf411" providerId="ADAL" clId="{8CD235BA-0AE7-444A-AFA9-2C11F8283A1A}" dt="2026-10-10T20:25:11.585" v="845" actId="6549"/>
          <ac:spMkLst>
            <pc:docMk/>
            <pc:sldMk cId="2225059185" sldId="348"/>
            <ac:spMk id="8" creationId="{7E6888B1-31B6-657C-544E-C16CC4DC63F9}"/>
          </ac:spMkLst>
        </pc:spChg>
        <pc:graphicFrameChg chg="add mod">
          <ac:chgData name="Matthew Kennedy-Martin" userId="484a8848-a8eb-478f-9bf0-2625335bf411" providerId="ADAL" clId="{8CD235BA-0AE7-444A-AFA9-2C11F8283A1A}" dt="2026-10-10T20:25:08.195" v="843" actId="1076"/>
          <ac:graphicFrameMkLst>
            <pc:docMk/>
            <pc:sldMk cId="2225059185" sldId="348"/>
            <ac:graphicFrameMk id="3" creationId="{49D2A94F-F860-8BD3-4FEC-23ADB159DF62}"/>
          </ac:graphicFrameMkLst>
        </pc:graphicFrameChg>
      </pc:sldChg>
      <pc:sldChg chg="addSp modSp add mod modNotesTx">
        <pc:chgData name="Matthew Kennedy-Martin" userId="484a8848-a8eb-478f-9bf0-2625335bf411" providerId="ADAL" clId="{8CD235BA-0AE7-444A-AFA9-2C11F8283A1A}" dt="2026-10-28T12:51:48.841" v="973" actId="6549"/>
        <pc:sldMkLst>
          <pc:docMk/>
          <pc:sldMk cId="3785528778" sldId="350"/>
        </pc:sldMkLst>
        <pc:spChg chg="add mod">
          <ac:chgData name="Matthew Kennedy-Martin" userId="484a8848-a8eb-478f-9bf0-2625335bf411" providerId="ADAL" clId="{8CD235BA-0AE7-444A-AFA9-2C11F8283A1A}" dt="2026-10-10T20:27:58.310" v="867" actId="948"/>
          <ac:spMkLst>
            <pc:docMk/>
            <pc:sldMk cId="3785528778" sldId="350"/>
            <ac:spMk id="2" creationId="{6255929E-CCB7-9B9C-D6A2-38761368679F}"/>
          </ac:spMkLst>
        </pc:spChg>
        <pc:spChg chg="add">
          <ac:chgData name="Matthew Kennedy-Martin" userId="484a8848-a8eb-478f-9bf0-2625335bf411" providerId="ADAL" clId="{8CD235BA-0AE7-444A-AFA9-2C11F8283A1A}" dt="2026-10-10T20:41:32.823" v="907" actId="22"/>
          <ac:spMkLst>
            <pc:docMk/>
            <pc:sldMk cId="3785528778" sldId="350"/>
            <ac:spMk id="4" creationId="{C64B036D-E0F5-B24C-FAC9-665CB12B9A52}"/>
          </ac:spMkLst>
        </pc:spChg>
        <pc:spChg chg="mod">
          <ac:chgData name="Matthew Kennedy-Martin" userId="484a8848-a8eb-478f-9bf0-2625335bf411" providerId="ADAL" clId="{8CD235BA-0AE7-444A-AFA9-2C11F8283A1A}" dt="2026-10-10T20:27:21.472" v="861" actId="1076"/>
          <ac:spMkLst>
            <pc:docMk/>
            <pc:sldMk cId="3785528778" sldId="350"/>
            <ac:spMk id="8" creationId="{B326F035-8680-86B5-F5C4-AB718350443B}"/>
          </ac:spMkLst>
        </pc:spChg>
      </pc:sldChg>
      <pc:sldChg chg="addSp modSp add mod modNotesTx">
        <pc:chgData name="Matthew Kennedy-Martin" userId="484a8848-a8eb-478f-9bf0-2625335bf411" providerId="ADAL" clId="{8CD235BA-0AE7-444A-AFA9-2C11F8283A1A}" dt="2026-10-28T12:51:55.561" v="974" actId="6549"/>
        <pc:sldMkLst>
          <pc:docMk/>
          <pc:sldMk cId="3525976394" sldId="351"/>
        </pc:sldMkLst>
        <pc:spChg chg="mod">
          <ac:chgData name="Matthew Kennedy-Martin" userId="484a8848-a8eb-478f-9bf0-2625335bf411" providerId="ADAL" clId="{8CD235BA-0AE7-444A-AFA9-2C11F8283A1A}" dt="2026-10-10T20:28:39.733" v="871" actId="20577"/>
          <ac:spMkLst>
            <pc:docMk/>
            <pc:sldMk cId="3525976394" sldId="351"/>
            <ac:spMk id="2" creationId="{0887433B-CA86-D871-3A01-0D8D28177942}"/>
          </ac:spMkLst>
        </pc:spChg>
        <pc:spChg chg="add">
          <ac:chgData name="Matthew Kennedy-Martin" userId="484a8848-a8eb-478f-9bf0-2625335bf411" providerId="ADAL" clId="{8CD235BA-0AE7-444A-AFA9-2C11F8283A1A}" dt="2026-10-10T20:41:35.144" v="908" actId="22"/>
          <ac:spMkLst>
            <pc:docMk/>
            <pc:sldMk cId="3525976394" sldId="351"/>
            <ac:spMk id="4" creationId="{D9C9FD2A-9E62-7770-ACA6-F16B091AF96E}"/>
          </ac:spMkLst>
        </pc:spChg>
        <pc:spChg chg="mod">
          <ac:chgData name="Matthew Kennedy-Martin" userId="484a8848-a8eb-478f-9bf0-2625335bf411" providerId="ADAL" clId="{8CD235BA-0AE7-444A-AFA9-2C11F8283A1A}" dt="2026-10-10T20:41:10.866" v="903" actId="20577"/>
          <ac:spMkLst>
            <pc:docMk/>
            <pc:sldMk cId="3525976394" sldId="351"/>
            <ac:spMk id="8" creationId="{7B255A60-C868-487B-5898-D83CE587780D}"/>
          </ac:spMkLst>
        </pc:spChg>
      </pc:sldChg>
      <pc:sldChg chg="modSp add mod modNotesTx">
        <pc:chgData name="Matthew Kennedy-Martin" userId="484a8848-a8eb-478f-9bf0-2625335bf411" providerId="ADAL" clId="{8CD235BA-0AE7-444A-AFA9-2C11F8283A1A}" dt="2026-10-28T12:51:44.717" v="972" actId="6549"/>
        <pc:sldMkLst>
          <pc:docMk/>
          <pc:sldMk cId="2229748532" sldId="352"/>
        </pc:sldMkLst>
        <pc:spChg chg="mod">
          <ac:chgData name="Matthew Kennedy-Martin" userId="484a8848-a8eb-478f-9bf0-2625335bf411" providerId="ADAL" clId="{8CD235BA-0AE7-444A-AFA9-2C11F8283A1A}" dt="2026-10-10T20:29:28.259" v="876"/>
          <ac:spMkLst>
            <pc:docMk/>
            <pc:sldMk cId="2229748532" sldId="352"/>
            <ac:spMk id="4" creationId="{A014FAAA-8E35-D78A-EE26-ABD1677268C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7059165176989"/>
          <c:y val="3.6786111690936422E-2"/>
          <c:w val="0.83127560566750369"/>
          <c:h val="0.87574735949823146"/>
        </c:manualLayout>
      </c:layout>
      <c:barChart>
        <c:barDir val="col"/>
        <c:grouping val="stacked"/>
        <c:varyColors val="0"/>
        <c:ser>
          <c:idx val="0"/>
          <c:order val="0"/>
          <c:tx>
            <c:strRef>
              <c:f>Sheet1!$B$1</c:f>
              <c:strCache>
                <c:ptCount val="1"/>
                <c:pt idx="0">
                  <c:v>Mentioned in guidelines</c:v>
                </c:pt>
              </c:strCache>
            </c:strRef>
          </c:tx>
          <c:spPr>
            <a:solidFill>
              <a:schemeClr val="accent1">
                <a:alpha val="85000"/>
              </a:schemeClr>
            </a:solidFill>
            <a:ln w="9525" cap="flat" cmpd="sng" algn="ctr">
              <a:solidFill>
                <a:schemeClr val="lt1">
                  <a:alpha val="50000"/>
                </a:schemeClr>
              </a:solidFill>
              <a:round/>
            </a:ln>
            <a:effectLst/>
          </c:spPr>
          <c:invertIfNegative val="0"/>
          <c:cat>
            <c:strRef>
              <c:f>Sheet1!$A$2:$A$7</c:f>
              <c:strCache>
                <c:ptCount val="6"/>
                <c:pt idx="0">
                  <c:v>EQ-5D</c:v>
                </c:pt>
                <c:pt idx="1">
                  <c:v>SF-6D</c:v>
                </c:pt>
                <c:pt idx="2">
                  <c:v>HUI</c:v>
                </c:pt>
                <c:pt idx="3">
                  <c:v>QWB</c:v>
                </c:pt>
                <c:pt idx="4">
                  <c:v>AQoL</c:v>
                </c:pt>
                <c:pt idx="5">
                  <c:v>CHU9D</c:v>
                </c:pt>
              </c:strCache>
            </c:strRef>
          </c:cat>
          <c:val>
            <c:numRef>
              <c:f>Sheet1!$B$2:$B$7</c:f>
              <c:numCache>
                <c:formatCode>General</c:formatCode>
                <c:ptCount val="6"/>
                <c:pt idx="0">
                  <c:v>29</c:v>
                </c:pt>
                <c:pt idx="1">
                  <c:v>11</c:v>
                </c:pt>
                <c:pt idx="2">
                  <c:v>10</c:v>
                </c:pt>
                <c:pt idx="3">
                  <c:v>3</c:v>
                </c:pt>
                <c:pt idx="4">
                  <c:v>2</c:v>
                </c:pt>
                <c:pt idx="5">
                  <c:v>1</c:v>
                </c:pt>
              </c:numCache>
            </c:numRef>
          </c:val>
          <c:extLst>
            <c:ext xmlns:c16="http://schemas.microsoft.com/office/drawing/2014/chart" uri="{C3380CC4-5D6E-409C-BE32-E72D297353CC}">
              <c16:uniqueId val="{00000000-64AF-48C1-B91D-9ED8C85BF807}"/>
            </c:ext>
          </c:extLst>
        </c:ser>
        <c:dLbls>
          <c:showLegendKey val="0"/>
          <c:showVal val="0"/>
          <c:showCatName val="0"/>
          <c:showSerName val="0"/>
          <c:showPercent val="0"/>
          <c:showBubbleSize val="0"/>
        </c:dLbls>
        <c:gapWidth val="150"/>
        <c:overlap val="100"/>
        <c:axId val="407185224"/>
        <c:axId val="407185552"/>
      </c:barChart>
      <c:catAx>
        <c:axId val="40718522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197" b="0" i="0" u="none" strike="noStrike" kern="1200" cap="all" baseline="0">
                <a:solidFill>
                  <a:schemeClr val="tx1">
                    <a:lumMod val="50000"/>
                  </a:schemeClr>
                </a:solidFill>
                <a:latin typeface="+mn-lt"/>
                <a:ea typeface="+mn-ea"/>
                <a:cs typeface="+mn-cs"/>
              </a:defRPr>
            </a:pPr>
            <a:endParaRPr lang="en-US"/>
          </a:p>
        </c:txPr>
        <c:crossAx val="407185552"/>
        <c:crosses val="autoZero"/>
        <c:auto val="1"/>
        <c:lblAlgn val="ctr"/>
        <c:lblOffset val="100"/>
        <c:noMultiLvlLbl val="0"/>
      </c:catAx>
      <c:valAx>
        <c:axId val="407185552"/>
        <c:scaling>
          <c:orientation val="minMax"/>
          <c:max val="3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tx1">
                        <a:lumMod val="50000"/>
                      </a:schemeClr>
                    </a:solidFill>
                    <a:latin typeface="+mn-lt"/>
                    <a:ea typeface="+mn-ea"/>
                    <a:cs typeface="+mn-cs"/>
                  </a:defRPr>
                </a:pPr>
                <a:r>
                  <a:rPr lang="en-GB" dirty="0">
                    <a:solidFill>
                      <a:schemeClr val="tx1">
                        <a:lumMod val="50000"/>
                      </a:schemeClr>
                    </a:solidFill>
                  </a:rPr>
                  <a:t>Total number of guidelines </a:t>
                </a:r>
                <a:br>
                  <a:rPr lang="en-GB" dirty="0">
                    <a:solidFill>
                      <a:schemeClr val="tx1">
                        <a:lumMod val="50000"/>
                      </a:schemeClr>
                    </a:solidFill>
                  </a:rPr>
                </a:br>
                <a:r>
                  <a:rPr lang="en-GB" dirty="0">
                    <a:solidFill>
                      <a:schemeClr val="tx1">
                        <a:lumMod val="50000"/>
                      </a:schemeClr>
                    </a:solidFill>
                  </a:rPr>
                  <a:t>mentioning  a MAUI</a:t>
                </a:r>
              </a:p>
            </c:rich>
          </c:tx>
          <c:layout>
            <c:manualLayout>
              <c:xMode val="edge"/>
              <c:yMode val="edge"/>
              <c:x val="1.71882085641815E-3"/>
              <c:y val="0.24497043705588245"/>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50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407185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61969073006085"/>
          <c:y val="3.6785959821174219E-2"/>
          <c:w val="0.81259237947189644"/>
          <c:h val="0.87574735949823146"/>
        </c:manualLayout>
      </c:layout>
      <c:barChart>
        <c:barDir val="col"/>
        <c:grouping val="stacked"/>
        <c:varyColors val="0"/>
        <c:ser>
          <c:idx val="0"/>
          <c:order val="0"/>
          <c:tx>
            <c:strRef>
              <c:f>Sheet1!$B$1</c:f>
              <c:strCache>
                <c:ptCount val="1"/>
                <c:pt idx="0">
                  <c:v>MAUI provided as example </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EQ-5D</c:v>
                </c:pt>
                <c:pt idx="1">
                  <c:v>SF-6D</c:v>
                </c:pt>
                <c:pt idx="2">
                  <c:v>HUI</c:v>
                </c:pt>
                <c:pt idx="3">
                  <c:v>QWB</c:v>
                </c:pt>
                <c:pt idx="4">
                  <c:v>AQoL</c:v>
                </c:pt>
                <c:pt idx="5">
                  <c:v>CHU9D</c:v>
                </c:pt>
              </c:strCache>
            </c:strRef>
          </c:cat>
          <c:val>
            <c:numRef>
              <c:f>Sheet1!$B$2:$B$7</c:f>
              <c:numCache>
                <c:formatCode>General</c:formatCode>
                <c:ptCount val="6"/>
                <c:pt idx="0">
                  <c:v>14</c:v>
                </c:pt>
                <c:pt idx="1">
                  <c:v>11</c:v>
                </c:pt>
                <c:pt idx="2">
                  <c:v>9</c:v>
                </c:pt>
                <c:pt idx="3">
                  <c:v>3</c:v>
                </c:pt>
                <c:pt idx="4">
                  <c:v>2</c:v>
                </c:pt>
                <c:pt idx="5">
                  <c:v>1</c:v>
                </c:pt>
              </c:numCache>
            </c:numRef>
          </c:val>
          <c:extLst>
            <c:ext xmlns:c16="http://schemas.microsoft.com/office/drawing/2014/chart" uri="{C3380CC4-5D6E-409C-BE32-E72D297353CC}">
              <c16:uniqueId val="{00000000-62AC-4CFF-9B83-0C35EAC3D7B5}"/>
            </c:ext>
          </c:extLst>
        </c:ser>
        <c:dLbls>
          <c:dLblPos val="ctr"/>
          <c:showLegendKey val="0"/>
          <c:showVal val="1"/>
          <c:showCatName val="0"/>
          <c:showSerName val="0"/>
          <c:showPercent val="0"/>
          <c:showBubbleSize val="0"/>
        </c:dLbls>
        <c:gapWidth val="150"/>
        <c:overlap val="100"/>
        <c:axId val="407185224"/>
        <c:axId val="407185552"/>
      </c:barChart>
      <c:catAx>
        <c:axId val="407185224"/>
        <c:scaling>
          <c:orientation val="minMax"/>
        </c:scaling>
        <c:delete val="0"/>
        <c:axPos val="b"/>
        <c:numFmt formatCode="General" sourceLinked="1"/>
        <c:majorTickMark val="none"/>
        <c:minorTickMark val="none"/>
        <c:tickLblPos val="nextTo"/>
        <c:spPr>
          <a:noFill/>
          <a:ln w="19050" cap="flat" cmpd="sng" algn="ctr">
            <a:solidFill>
              <a:schemeClr val="accent1"/>
            </a:solidFill>
            <a:round/>
          </a:ln>
          <a:effectLst/>
        </c:spPr>
        <c:txPr>
          <a:bodyPr rot="-60000000" spcFirstLastPara="1" vertOverflow="ellipsis" vert="horz" wrap="square" anchor="ctr" anchorCtr="1"/>
          <a:lstStyle/>
          <a:p>
            <a:pPr>
              <a:defRPr sz="1197" b="0" i="0" u="none" strike="noStrike" kern="1200" cap="all" baseline="0">
                <a:solidFill>
                  <a:schemeClr val="tx1">
                    <a:lumMod val="50000"/>
                  </a:schemeClr>
                </a:solidFill>
                <a:latin typeface="+mn-lt"/>
                <a:ea typeface="+mn-ea"/>
                <a:cs typeface="+mn-cs"/>
              </a:defRPr>
            </a:pPr>
            <a:endParaRPr lang="en-US"/>
          </a:p>
        </c:txPr>
        <c:crossAx val="407185552"/>
        <c:crosses val="autoZero"/>
        <c:auto val="1"/>
        <c:lblAlgn val="ctr"/>
        <c:lblOffset val="100"/>
        <c:noMultiLvlLbl val="0"/>
      </c:catAx>
      <c:valAx>
        <c:axId val="407185552"/>
        <c:scaling>
          <c:orientation val="minMax"/>
          <c:max val="3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tx1">
                        <a:lumMod val="50000"/>
                      </a:schemeClr>
                    </a:solidFill>
                    <a:latin typeface="+mn-lt"/>
                    <a:ea typeface="+mn-ea"/>
                    <a:cs typeface="+mn-cs"/>
                  </a:defRPr>
                </a:pPr>
                <a:r>
                  <a:rPr lang="en-GB">
                    <a:solidFill>
                      <a:schemeClr val="tx1">
                        <a:lumMod val="50000"/>
                      </a:schemeClr>
                    </a:solidFill>
                  </a:rPr>
                  <a:t>Number of guidelines</a:t>
                </a:r>
              </a:p>
            </c:rich>
          </c:tx>
          <c:layout>
            <c:manualLayout>
              <c:xMode val="edge"/>
              <c:yMode val="edge"/>
              <c:x val="1.1538461538461539E-2"/>
              <c:y val="0.28992176787388191"/>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50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407185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E3F381-9C78-4F9E-8E99-BACD62C6EBE0}"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GB"/>
        </a:p>
      </dgm:t>
    </dgm:pt>
    <dgm:pt modelId="{CCD7B722-20AF-4260-A8D8-BE794B144D5B}">
      <dgm:prSet phldrT="[Text]" custT="1"/>
      <dgm:spPr/>
      <dgm:t>
        <a:bodyPr/>
        <a:lstStyle/>
        <a:p>
          <a:pPr>
            <a:buFont typeface="+mj-lt"/>
            <a:buAutoNum type="arabicPeriod"/>
          </a:pPr>
          <a:r>
            <a:rPr lang="en-GB" sz="1300" dirty="0"/>
            <a:t>Identified national HTA bodies/entities around the world*</a:t>
          </a:r>
        </a:p>
      </dgm:t>
    </dgm:pt>
    <dgm:pt modelId="{FE2C7824-E0CB-45CD-8133-B8623511BE07}" type="parTrans" cxnId="{062ADB9F-0D47-442B-BBD2-5B78842F4BF9}">
      <dgm:prSet/>
      <dgm:spPr/>
      <dgm:t>
        <a:bodyPr/>
        <a:lstStyle/>
        <a:p>
          <a:endParaRPr lang="en-GB"/>
        </a:p>
      </dgm:t>
    </dgm:pt>
    <dgm:pt modelId="{3025B753-71DD-4C35-B22E-75A46C0A93D8}" type="sibTrans" cxnId="{062ADB9F-0D47-442B-BBD2-5B78842F4BF9}">
      <dgm:prSet/>
      <dgm:spPr/>
      <dgm:t>
        <a:bodyPr/>
        <a:lstStyle/>
        <a:p>
          <a:endParaRPr lang="en-GB"/>
        </a:p>
      </dgm:t>
    </dgm:pt>
    <dgm:pt modelId="{DD1447BE-A17F-40DE-8C11-E4BBC3F8AC55}">
      <dgm:prSet custT="1"/>
      <dgm:spPr/>
      <dgm:t>
        <a:bodyPr/>
        <a:lstStyle/>
        <a:p>
          <a:r>
            <a:rPr lang="en-GB" sz="1300" dirty="0"/>
            <a:t>Reviewed published national pharmacoeconomic (PE) gu</a:t>
          </a:r>
          <a:r>
            <a:rPr lang="en-GB" sz="1300" b="1" dirty="0"/>
            <a:t>i</a:t>
          </a:r>
          <a:r>
            <a:rPr lang="en-GB" sz="1300" dirty="0"/>
            <a:t>delines used, or developed, by these HTA bodies</a:t>
          </a:r>
        </a:p>
      </dgm:t>
    </dgm:pt>
    <dgm:pt modelId="{C16B18B0-DCD9-44A0-967A-FC5CC3CBAA07}" type="parTrans" cxnId="{E32D0402-8DCD-48FB-85E2-53E201EEC47C}">
      <dgm:prSet/>
      <dgm:spPr/>
      <dgm:t>
        <a:bodyPr/>
        <a:lstStyle/>
        <a:p>
          <a:endParaRPr lang="en-GB"/>
        </a:p>
      </dgm:t>
    </dgm:pt>
    <dgm:pt modelId="{1EB31421-E3E7-4D7F-9E1F-C322C90A72CE}" type="sibTrans" cxnId="{E32D0402-8DCD-48FB-85E2-53E201EEC47C}">
      <dgm:prSet/>
      <dgm:spPr/>
      <dgm:t>
        <a:bodyPr/>
        <a:lstStyle/>
        <a:p>
          <a:endParaRPr lang="en-GB"/>
        </a:p>
      </dgm:t>
    </dgm:pt>
    <dgm:pt modelId="{A134B86D-D40B-4915-AC65-A122E42B8948}">
      <dgm:prSet custT="1"/>
      <dgm:spPr/>
      <dgm:t>
        <a:bodyPr/>
        <a:lstStyle/>
        <a:p>
          <a:r>
            <a:rPr lang="en-GB" sz="1300" kern="1200" dirty="0"/>
            <a:t>Extracted from guidelines </a:t>
          </a:r>
          <a:r>
            <a:rPr lang="en-GB" sz="1400" b="1" kern="1200" dirty="0">
              <a:solidFill>
                <a:schemeClr val="accent2">
                  <a:lumMod val="60000"/>
                  <a:lumOff val="40000"/>
                </a:schemeClr>
              </a:solidFill>
              <a:latin typeface="+mn-lt"/>
              <a:ea typeface="+mn-ea"/>
              <a:cs typeface="+mn-cs"/>
            </a:rPr>
            <a:t>Relevant Information </a:t>
          </a:r>
          <a:r>
            <a:rPr lang="en-GB" sz="1300" kern="1200" dirty="0"/>
            <a:t>for the review</a:t>
          </a:r>
        </a:p>
      </dgm:t>
    </dgm:pt>
    <dgm:pt modelId="{FA77BC7B-08C5-4832-A9B7-108B75C1060C}" type="parTrans" cxnId="{39CA896E-BBFA-467B-BA64-7EB8D7A42F0B}">
      <dgm:prSet/>
      <dgm:spPr/>
      <dgm:t>
        <a:bodyPr/>
        <a:lstStyle/>
        <a:p>
          <a:endParaRPr lang="en-GB"/>
        </a:p>
      </dgm:t>
    </dgm:pt>
    <dgm:pt modelId="{1F74636F-1158-494B-B278-7FCE56C139E7}" type="sibTrans" cxnId="{39CA896E-BBFA-467B-BA64-7EB8D7A42F0B}">
      <dgm:prSet/>
      <dgm:spPr/>
      <dgm:t>
        <a:bodyPr/>
        <a:lstStyle/>
        <a:p>
          <a:endParaRPr lang="en-GB"/>
        </a:p>
      </dgm:t>
    </dgm:pt>
    <dgm:pt modelId="{A9291CC7-95B7-40B9-9747-971268C36A09}" type="pres">
      <dgm:prSet presAssocID="{1EE3F381-9C78-4F9E-8E99-BACD62C6EBE0}" presName="CompostProcess" presStyleCnt="0">
        <dgm:presLayoutVars>
          <dgm:dir/>
          <dgm:resizeHandles val="exact"/>
        </dgm:presLayoutVars>
      </dgm:prSet>
      <dgm:spPr/>
    </dgm:pt>
    <dgm:pt modelId="{A61A28EE-5173-4FAF-B5B6-C67D84525968}" type="pres">
      <dgm:prSet presAssocID="{1EE3F381-9C78-4F9E-8E99-BACD62C6EBE0}" presName="arrow" presStyleLbl="bgShp" presStyleIdx="0" presStyleCnt="1" custScaleX="95677" custScaleY="100000" custLinFactNeighborX="1923" custLinFactNeighborY="9469"/>
      <dgm:spPr/>
    </dgm:pt>
    <dgm:pt modelId="{24A360EB-7748-4865-85A4-9B23749CD752}" type="pres">
      <dgm:prSet presAssocID="{1EE3F381-9C78-4F9E-8E99-BACD62C6EBE0}" presName="linearProcess" presStyleCnt="0"/>
      <dgm:spPr/>
    </dgm:pt>
    <dgm:pt modelId="{91D71CF5-4EDD-4218-AB7F-7E06DE3E33AC}" type="pres">
      <dgm:prSet presAssocID="{CCD7B722-20AF-4260-A8D8-BE794B144D5B}" presName="textNode" presStyleLbl="node1" presStyleIdx="0" presStyleCnt="3" custLinFactNeighborX="20808" custLinFactNeighborY="48">
        <dgm:presLayoutVars>
          <dgm:bulletEnabled val="1"/>
        </dgm:presLayoutVars>
      </dgm:prSet>
      <dgm:spPr/>
    </dgm:pt>
    <dgm:pt modelId="{8229972D-2862-47E3-B461-3CE9826B7207}" type="pres">
      <dgm:prSet presAssocID="{3025B753-71DD-4C35-B22E-75A46C0A93D8}" presName="sibTrans" presStyleCnt="0"/>
      <dgm:spPr/>
    </dgm:pt>
    <dgm:pt modelId="{CC76E7B3-2051-4F23-9B69-7FD6BB697D97}" type="pres">
      <dgm:prSet presAssocID="{DD1447BE-A17F-40DE-8C11-E4BBC3F8AC55}" presName="textNode" presStyleLbl="node1" presStyleIdx="1" presStyleCnt="3">
        <dgm:presLayoutVars>
          <dgm:bulletEnabled val="1"/>
        </dgm:presLayoutVars>
      </dgm:prSet>
      <dgm:spPr/>
    </dgm:pt>
    <dgm:pt modelId="{A6F3A408-243D-44AD-8531-F0EA7B8039C5}" type="pres">
      <dgm:prSet presAssocID="{1EB31421-E3E7-4D7F-9E1F-C322C90A72CE}" presName="sibTrans" presStyleCnt="0"/>
      <dgm:spPr/>
    </dgm:pt>
    <dgm:pt modelId="{5AED2F7D-9FDA-42D0-AACD-8B92F9E762D9}" type="pres">
      <dgm:prSet presAssocID="{A134B86D-D40B-4915-AC65-A122E42B8948}" presName="textNode" presStyleLbl="node1" presStyleIdx="2" presStyleCnt="3" custLinFactNeighborX="-25508" custLinFactNeighborY="1576">
        <dgm:presLayoutVars>
          <dgm:bulletEnabled val="1"/>
        </dgm:presLayoutVars>
      </dgm:prSet>
      <dgm:spPr/>
    </dgm:pt>
  </dgm:ptLst>
  <dgm:cxnLst>
    <dgm:cxn modelId="{E32D0402-8DCD-48FB-85E2-53E201EEC47C}" srcId="{1EE3F381-9C78-4F9E-8E99-BACD62C6EBE0}" destId="{DD1447BE-A17F-40DE-8C11-E4BBC3F8AC55}" srcOrd="1" destOrd="0" parTransId="{C16B18B0-DCD9-44A0-967A-FC5CC3CBAA07}" sibTransId="{1EB31421-E3E7-4D7F-9E1F-C322C90A72CE}"/>
    <dgm:cxn modelId="{F5C5BC04-F65B-4518-B8D3-A8AE30607B5B}" type="presOf" srcId="{DD1447BE-A17F-40DE-8C11-E4BBC3F8AC55}" destId="{CC76E7B3-2051-4F23-9B69-7FD6BB697D97}" srcOrd="0" destOrd="0" presId="urn:microsoft.com/office/officeart/2005/8/layout/hProcess9"/>
    <dgm:cxn modelId="{55DA9E44-63A1-4AB5-8E9C-F1BAA71E9457}" type="presOf" srcId="{A134B86D-D40B-4915-AC65-A122E42B8948}" destId="{5AED2F7D-9FDA-42D0-AACD-8B92F9E762D9}" srcOrd="0" destOrd="0" presId="urn:microsoft.com/office/officeart/2005/8/layout/hProcess9"/>
    <dgm:cxn modelId="{39CA896E-BBFA-467B-BA64-7EB8D7A42F0B}" srcId="{1EE3F381-9C78-4F9E-8E99-BACD62C6EBE0}" destId="{A134B86D-D40B-4915-AC65-A122E42B8948}" srcOrd="2" destOrd="0" parTransId="{FA77BC7B-08C5-4832-A9B7-108B75C1060C}" sibTransId="{1F74636F-1158-494B-B278-7FCE56C139E7}"/>
    <dgm:cxn modelId="{4045AC7C-DA32-466A-BFA8-9102D21474BD}" type="presOf" srcId="{1EE3F381-9C78-4F9E-8E99-BACD62C6EBE0}" destId="{A9291CC7-95B7-40B9-9747-971268C36A09}" srcOrd="0" destOrd="0" presId="urn:microsoft.com/office/officeart/2005/8/layout/hProcess9"/>
    <dgm:cxn modelId="{0A39D98A-496A-4705-B039-B517C27B9C6B}" type="presOf" srcId="{CCD7B722-20AF-4260-A8D8-BE794B144D5B}" destId="{91D71CF5-4EDD-4218-AB7F-7E06DE3E33AC}" srcOrd="0" destOrd="0" presId="urn:microsoft.com/office/officeart/2005/8/layout/hProcess9"/>
    <dgm:cxn modelId="{062ADB9F-0D47-442B-BBD2-5B78842F4BF9}" srcId="{1EE3F381-9C78-4F9E-8E99-BACD62C6EBE0}" destId="{CCD7B722-20AF-4260-A8D8-BE794B144D5B}" srcOrd="0" destOrd="0" parTransId="{FE2C7824-E0CB-45CD-8133-B8623511BE07}" sibTransId="{3025B753-71DD-4C35-B22E-75A46C0A93D8}"/>
    <dgm:cxn modelId="{701FBA7A-0B0E-4AB8-81C9-95ED4C5E65CE}" type="presParOf" srcId="{A9291CC7-95B7-40B9-9747-971268C36A09}" destId="{A61A28EE-5173-4FAF-B5B6-C67D84525968}" srcOrd="0" destOrd="0" presId="urn:microsoft.com/office/officeart/2005/8/layout/hProcess9"/>
    <dgm:cxn modelId="{F6C39C53-93D5-4907-BEDF-3E309D674B2E}" type="presParOf" srcId="{A9291CC7-95B7-40B9-9747-971268C36A09}" destId="{24A360EB-7748-4865-85A4-9B23749CD752}" srcOrd="1" destOrd="0" presId="urn:microsoft.com/office/officeart/2005/8/layout/hProcess9"/>
    <dgm:cxn modelId="{3827C618-C38C-43CE-A64A-38454AC6E322}" type="presParOf" srcId="{24A360EB-7748-4865-85A4-9B23749CD752}" destId="{91D71CF5-4EDD-4218-AB7F-7E06DE3E33AC}" srcOrd="0" destOrd="0" presId="urn:microsoft.com/office/officeart/2005/8/layout/hProcess9"/>
    <dgm:cxn modelId="{2F1FB5BF-FDDE-4D0E-84B9-068B9C9DE9A5}" type="presParOf" srcId="{24A360EB-7748-4865-85A4-9B23749CD752}" destId="{8229972D-2862-47E3-B461-3CE9826B7207}" srcOrd="1" destOrd="0" presId="urn:microsoft.com/office/officeart/2005/8/layout/hProcess9"/>
    <dgm:cxn modelId="{A7AD8F4E-DF94-4731-A30B-AD917BE1C100}" type="presParOf" srcId="{24A360EB-7748-4865-85A4-9B23749CD752}" destId="{CC76E7B3-2051-4F23-9B69-7FD6BB697D97}" srcOrd="2" destOrd="0" presId="urn:microsoft.com/office/officeart/2005/8/layout/hProcess9"/>
    <dgm:cxn modelId="{36215A31-7E97-42E7-90B5-0E4F8B928664}" type="presParOf" srcId="{24A360EB-7748-4865-85A4-9B23749CD752}" destId="{A6F3A408-243D-44AD-8531-F0EA7B8039C5}" srcOrd="3" destOrd="0" presId="urn:microsoft.com/office/officeart/2005/8/layout/hProcess9"/>
    <dgm:cxn modelId="{D07D1640-B889-41E6-B741-0E15C089A87B}" type="presParOf" srcId="{24A360EB-7748-4865-85A4-9B23749CD752}" destId="{5AED2F7D-9FDA-42D0-AACD-8B92F9E762D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A28EE-5173-4FAF-B5B6-C67D84525968}">
      <dsp:nvSpPr>
        <dsp:cNvPr id="0" name=""/>
        <dsp:cNvSpPr/>
      </dsp:nvSpPr>
      <dsp:spPr>
        <a:xfrm>
          <a:off x="794947" y="0"/>
          <a:ext cx="5892312" cy="287812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D71CF5-4EDD-4218-AB7F-7E06DE3E33AC}">
      <dsp:nvSpPr>
        <dsp:cNvPr id="0" name=""/>
        <dsp:cNvSpPr/>
      </dsp:nvSpPr>
      <dsp:spPr>
        <a:xfrm>
          <a:off x="75380" y="863991"/>
          <a:ext cx="2173604" cy="1151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Font typeface="+mj-lt"/>
            <a:buNone/>
          </a:pPr>
          <a:r>
            <a:rPr lang="en-GB" sz="1300" kern="1200" dirty="0"/>
            <a:t>Identified national HTA bodies/entities around the world*</a:t>
          </a:r>
        </a:p>
      </dsp:txBody>
      <dsp:txXfrm>
        <a:off x="131579" y="920190"/>
        <a:ext cx="2061206" cy="1038853"/>
      </dsp:txXfrm>
    </dsp:sp>
    <dsp:sp modelId="{CC76E7B3-2051-4F23-9B69-7FD6BB697D97}">
      <dsp:nvSpPr>
        <dsp:cNvPr id="0" name=""/>
        <dsp:cNvSpPr/>
      </dsp:nvSpPr>
      <dsp:spPr>
        <a:xfrm>
          <a:off x="2535872" y="863438"/>
          <a:ext cx="2173604" cy="1151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Reviewed published national pharmacoeconomic (PE) gu</a:t>
          </a:r>
          <a:r>
            <a:rPr lang="en-GB" sz="1300" b="1" kern="1200" dirty="0"/>
            <a:t>i</a:t>
          </a:r>
          <a:r>
            <a:rPr lang="en-GB" sz="1300" kern="1200" dirty="0"/>
            <a:t>delines used, or developed, by these HTA bodies</a:t>
          </a:r>
        </a:p>
      </dsp:txBody>
      <dsp:txXfrm>
        <a:off x="2592071" y="919637"/>
        <a:ext cx="2061206" cy="1038853"/>
      </dsp:txXfrm>
    </dsp:sp>
    <dsp:sp modelId="{5AED2F7D-9FDA-42D0-AACD-8B92F9E762D9}">
      <dsp:nvSpPr>
        <dsp:cNvPr id="0" name=""/>
        <dsp:cNvSpPr/>
      </dsp:nvSpPr>
      <dsp:spPr>
        <a:xfrm>
          <a:off x="4979337" y="881582"/>
          <a:ext cx="2173604" cy="11512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Extracted from guidelines </a:t>
          </a:r>
          <a:r>
            <a:rPr lang="en-GB" sz="1400" b="1" kern="1200" dirty="0">
              <a:solidFill>
                <a:schemeClr val="accent2">
                  <a:lumMod val="60000"/>
                  <a:lumOff val="40000"/>
                </a:schemeClr>
              </a:solidFill>
              <a:latin typeface="+mn-lt"/>
              <a:ea typeface="+mn-ea"/>
              <a:cs typeface="+mn-cs"/>
            </a:rPr>
            <a:t>Relevant Information </a:t>
          </a:r>
          <a:r>
            <a:rPr lang="en-GB" sz="1300" kern="1200" dirty="0"/>
            <a:t>for the review</a:t>
          </a:r>
        </a:p>
      </dsp:txBody>
      <dsp:txXfrm>
        <a:off x="5035536" y="937781"/>
        <a:ext cx="2061206" cy="103885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0.45627</cdr:x>
      <cdr:y>0.55263</cdr:y>
    </cdr:from>
    <cdr:to>
      <cdr:x>0.53055</cdr:x>
      <cdr:y>0.63923</cdr:y>
    </cdr:to>
    <cdr:sp macro="" textlink="">
      <cdr:nvSpPr>
        <cdr:cNvPr id="2" name="TextBox 1">
          <a:extLst xmlns:a="http://schemas.openxmlformats.org/drawingml/2006/main">
            <a:ext uri="{FF2B5EF4-FFF2-40B4-BE49-F238E27FC236}">
              <a16:creationId xmlns:a16="http://schemas.microsoft.com/office/drawing/2014/main" id="{79755C7C-0698-45B3-A9FC-0304B1BDB4AD}"/>
            </a:ext>
          </a:extLst>
        </cdr:cNvPr>
        <cdr:cNvSpPr txBox="1"/>
      </cdr:nvSpPr>
      <cdr:spPr>
        <a:xfrm xmlns:a="http://schemas.openxmlformats.org/drawingml/2006/main">
          <a:off x="2099072" y="1767518"/>
          <a:ext cx="341760"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sz="1200" b="0" dirty="0">
              <a:latin typeface="+mn-lt"/>
              <a:cs typeface="Times New Roman" panose="02020603050405020304" pitchFamily="18" charset="0"/>
            </a:rPr>
            <a:t>10</a:t>
          </a:r>
        </a:p>
      </cdr:txBody>
    </cdr:sp>
  </cdr:relSizeAnchor>
  <cdr:relSizeAnchor xmlns:cdr="http://schemas.openxmlformats.org/drawingml/2006/chartDrawing">
    <cdr:from>
      <cdr:x>0.60465</cdr:x>
      <cdr:y>0.75733</cdr:y>
    </cdr:from>
    <cdr:to>
      <cdr:x>0.66187</cdr:x>
      <cdr:y>0.84393</cdr:y>
    </cdr:to>
    <cdr:sp macro="" textlink="">
      <cdr:nvSpPr>
        <cdr:cNvPr id="3" name="TextBox 1">
          <a:extLst xmlns:a="http://schemas.openxmlformats.org/drawingml/2006/main">
            <a:ext uri="{FF2B5EF4-FFF2-40B4-BE49-F238E27FC236}">
              <a16:creationId xmlns:a16="http://schemas.microsoft.com/office/drawing/2014/main" id="{BA8D84D3-04EF-4161-B058-600AB6592BAA}"/>
            </a:ext>
          </a:extLst>
        </cdr:cNvPr>
        <cdr:cNvSpPr txBox="1"/>
      </cdr:nvSpPr>
      <cdr:spPr>
        <a:xfrm xmlns:a="http://schemas.openxmlformats.org/drawingml/2006/main">
          <a:off x="2781730" y="2422241"/>
          <a:ext cx="26321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200" b="0" dirty="0">
              <a:latin typeface="+mn-lt"/>
              <a:cs typeface="Times New Roman" panose="02020603050405020304" pitchFamily="18" charset="0"/>
            </a:rPr>
            <a:t>3</a:t>
          </a:r>
        </a:p>
      </cdr:txBody>
    </cdr:sp>
  </cdr:relSizeAnchor>
  <cdr:relSizeAnchor xmlns:cdr="http://schemas.openxmlformats.org/drawingml/2006/chartDrawing">
    <cdr:from>
      <cdr:x>0.88206</cdr:x>
      <cdr:y>0.8156</cdr:y>
    </cdr:from>
    <cdr:to>
      <cdr:x>0.93928</cdr:x>
      <cdr:y>0.90221</cdr:y>
    </cdr:to>
    <cdr:sp macro="" textlink="">
      <cdr:nvSpPr>
        <cdr:cNvPr id="5" name="TextBox 1">
          <a:extLst xmlns:a="http://schemas.openxmlformats.org/drawingml/2006/main">
            <a:ext uri="{FF2B5EF4-FFF2-40B4-BE49-F238E27FC236}">
              <a16:creationId xmlns:a16="http://schemas.microsoft.com/office/drawing/2014/main" id="{AD1A534A-B0D5-41D3-9992-0634D634B3E3}"/>
            </a:ext>
          </a:extLst>
        </cdr:cNvPr>
        <cdr:cNvSpPr txBox="1"/>
      </cdr:nvSpPr>
      <cdr:spPr>
        <a:xfrm xmlns:a="http://schemas.openxmlformats.org/drawingml/2006/main">
          <a:off x="4057978" y="2608617"/>
          <a:ext cx="26321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200" b="0" dirty="0">
              <a:latin typeface="+mn-lt"/>
              <a:cs typeface="Times New Roman" panose="02020603050405020304" pitchFamily="18" charset="0"/>
            </a:rPr>
            <a:t>1</a:t>
          </a:r>
        </a:p>
      </cdr:txBody>
    </cdr:sp>
  </cdr:relSizeAnchor>
  <cdr:relSizeAnchor xmlns:cdr="http://schemas.openxmlformats.org/drawingml/2006/chartDrawing">
    <cdr:from>
      <cdr:x>0.74184</cdr:x>
      <cdr:y>0.78914</cdr:y>
    </cdr:from>
    <cdr:to>
      <cdr:x>0.79905</cdr:x>
      <cdr:y>0.87575</cdr:y>
    </cdr:to>
    <cdr:sp macro="" textlink="">
      <cdr:nvSpPr>
        <cdr:cNvPr id="6" name="TextBox 1">
          <a:extLst xmlns:a="http://schemas.openxmlformats.org/drawingml/2006/main">
            <a:ext uri="{FF2B5EF4-FFF2-40B4-BE49-F238E27FC236}">
              <a16:creationId xmlns:a16="http://schemas.microsoft.com/office/drawing/2014/main" id="{E6BE8D74-2E95-44A6-B154-242742DF1EB5}"/>
            </a:ext>
          </a:extLst>
        </cdr:cNvPr>
        <cdr:cNvSpPr txBox="1"/>
      </cdr:nvSpPr>
      <cdr:spPr>
        <a:xfrm xmlns:a="http://schemas.openxmlformats.org/drawingml/2006/main">
          <a:off x="3412868" y="2523986"/>
          <a:ext cx="26321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200" b="0" dirty="0">
              <a:latin typeface="+mn-lt"/>
              <a:cs typeface="Times New Roman" panose="02020603050405020304" pitchFamily="18" charset="0"/>
            </a:rPr>
            <a:t>2</a:t>
          </a:r>
        </a:p>
      </cdr:txBody>
    </cdr:sp>
  </cdr:relSizeAnchor>
  <cdr:relSizeAnchor xmlns:cdr="http://schemas.openxmlformats.org/drawingml/2006/chartDrawing">
    <cdr:from>
      <cdr:x>0.32107</cdr:x>
      <cdr:y>0.52155</cdr:y>
    </cdr:from>
    <cdr:to>
      <cdr:x>0.39466</cdr:x>
      <cdr:y>0.60816</cdr:y>
    </cdr:to>
    <cdr:sp macro="" textlink="">
      <cdr:nvSpPr>
        <cdr:cNvPr id="7" name="TextBox 1">
          <a:extLst xmlns:a="http://schemas.openxmlformats.org/drawingml/2006/main">
            <a:ext uri="{FF2B5EF4-FFF2-40B4-BE49-F238E27FC236}">
              <a16:creationId xmlns:a16="http://schemas.microsoft.com/office/drawing/2014/main" id="{5C07B713-9BA4-4D99-8B16-A0577804C27A}"/>
            </a:ext>
          </a:extLst>
        </cdr:cNvPr>
        <cdr:cNvSpPr txBox="1"/>
      </cdr:nvSpPr>
      <cdr:spPr>
        <a:xfrm xmlns:a="http://schemas.openxmlformats.org/drawingml/2006/main">
          <a:off x="1477112" y="1668127"/>
          <a:ext cx="33855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200" b="0" dirty="0">
              <a:latin typeface="+mn-lt"/>
              <a:cs typeface="Times New Roman" panose="02020603050405020304" pitchFamily="18" charset="0"/>
            </a:rPr>
            <a:t>11</a:t>
          </a:r>
        </a:p>
      </cdr:txBody>
    </cdr:sp>
  </cdr:relSizeAnchor>
  <cdr:relSizeAnchor xmlns:cdr="http://schemas.openxmlformats.org/drawingml/2006/chartDrawing">
    <cdr:from>
      <cdr:x>0.17853</cdr:x>
      <cdr:y>0</cdr:y>
    </cdr:from>
    <cdr:to>
      <cdr:x>0.25212</cdr:x>
      <cdr:y>0.08661</cdr:y>
    </cdr:to>
    <cdr:sp macro="" textlink="">
      <cdr:nvSpPr>
        <cdr:cNvPr id="8" name="TextBox 1">
          <a:extLst xmlns:a="http://schemas.openxmlformats.org/drawingml/2006/main">
            <a:ext uri="{FF2B5EF4-FFF2-40B4-BE49-F238E27FC236}">
              <a16:creationId xmlns:a16="http://schemas.microsoft.com/office/drawing/2014/main" id="{F69EDE7D-B7FA-40CD-A29B-0D28A69550C3}"/>
            </a:ext>
          </a:extLst>
        </cdr:cNvPr>
        <cdr:cNvSpPr txBox="1"/>
      </cdr:nvSpPr>
      <cdr:spPr>
        <a:xfrm xmlns:a="http://schemas.openxmlformats.org/drawingml/2006/main">
          <a:off x="821330" y="0"/>
          <a:ext cx="33855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200" b="0" dirty="0">
              <a:latin typeface="+mn-lt"/>
              <a:cs typeface="Times New Roman" panose="02020603050405020304" pitchFamily="18" charset="0"/>
            </a:rPr>
            <a:t>29</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CAF7DCC-0CBA-C357-8B15-C0AD6C3EDC1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86B4FD3-15EB-CED6-62C4-7740D9591A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C265CC-6756-B64F-9786-6C35C6E5B593}" type="datetimeFigureOut">
              <a:rPr lang="nl-NL" smtClean="0"/>
              <a:t>28-10-2026</a:t>
            </a:fld>
            <a:endParaRPr lang="nl-NL"/>
          </a:p>
        </p:txBody>
      </p:sp>
      <p:sp>
        <p:nvSpPr>
          <p:cNvPr id="4" name="Tijdelijke aanduiding voor voettekst 3">
            <a:extLst>
              <a:ext uri="{FF2B5EF4-FFF2-40B4-BE49-F238E27FC236}">
                <a16:creationId xmlns:a16="http://schemas.microsoft.com/office/drawing/2014/main" id="{AD8397F9-A4D3-8A27-DCDC-937A968F56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77857157-DCB5-8D70-C45C-D527ECF81C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8D63B4-451E-704A-BDA9-C61A04E40C8A}" type="slidenum">
              <a:rPr lang="nl-NL" smtClean="0"/>
              <a:t>‹#›</a:t>
            </a:fld>
            <a:endParaRPr lang="nl-NL"/>
          </a:p>
        </p:txBody>
      </p:sp>
    </p:spTree>
    <p:extLst>
      <p:ext uri="{BB962C8B-B14F-4D97-AF65-F5344CB8AC3E}">
        <p14:creationId xmlns:p14="http://schemas.microsoft.com/office/powerpoint/2010/main" val="3423903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820D5-B546-A64F-AC8E-1322075E98A8}" type="datetimeFigureOut">
              <a:rPr lang="nl-NL" smtClean="0"/>
              <a:t>28-10-2026</a:t>
            </a:fld>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E5536-74CA-AD4B-8DA3-027AE8027D32}" type="slidenum">
              <a:rPr lang="nl-NL" smtClean="0"/>
              <a:t>‹#›</a:t>
            </a:fld>
            <a:endParaRPr lang="nl-NL"/>
          </a:p>
        </p:txBody>
      </p:sp>
    </p:spTree>
    <p:extLst>
      <p:ext uri="{BB962C8B-B14F-4D97-AF65-F5344CB8AC3E}">
        <p14:creationId xmlns:p14="http://schemas.microsoft.com/office/powerpoint/2010/main" val="23558646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1</a:t>
            </a:fld>
            <a:endParaRPr lang="nl-NL"/>
          </a:p>
        </p:txBody>
      </p:sp>
    </p:spTree>
    <p:extLst>
      <p:ext uri="{BB962C8B-B14F-4D97-AF65-F5344CB8AC3E}">
        <p14:creationId xmlns:p14="http://schemas.microsoft.com/office/powerpoint/2010/main" val="7989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2</a:t>
            </a:fld>
            <a:endParaRPr lang="nl-NL"/>
          </a:p>
        </p:txBody>
      </p:sp>
    </p:spTree>
    <p:extLst>
      <p:ext uri="{BB962C8B-B14F-4D97-AF65-F5344CB8AC3E}">
        <p14:creationId xmlns:p14="http://schemas.microsoft.com/office/powerpoint/2010/main" val="3603817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3</a:t>
            </a:fld>
            <a:endParaRPr lang="nl-NL"/>
          </a:p>
        </p:txBody>
      </p:sp>
    </p:spTree>
    <p:extLst>
      <p:ext uri="{BB962C8B-B14F-4D97-AF65-F5344CB8AC3E}">
        <p14:creationId xmlns:p14="http://schemas.microsoft.com/office/powerpoint/2010/main" val="340004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pPr marL="288000" marR="0" lvl="0" indent="-288000" algn="l" defTabSz="685800" rtl="0" eaLnBrk="1" fontAlgn="auto" latinLnBrk="0" hangingPunct="1">
              <a:lnSpc>
                <a:spcPct val="100000"/>
              </a:lnSpc>
              <a:spcBef>
                <a:spcPts val="1200"/>
              </a:spcBef>
              <a:spcAft>
                <a:spcPts val="0"/>
              </a:spcAft>
              <a:buClrTx/>
              <a:buSzTx/>
              <a:buFontTx/>
              <a:buNone/>
              <a:tabLst/>
              <a:defRPr/>
            </a:pPr>
            <a:r>
              <a:rPr lang="en-GB" dirty="0"/>
              <a:t>In some countries the HTA body has been involved in the development of the PE guidelines (e.g. NICE in England and Wales), whereas in other countries the HTA body refers to guidelines developed by another organisation (e.g. Department or Ministry of Health)</a:t>
            </a:r>
          </a:p>
          <a:p>
            <a:pPr marL="288000" indent="-288000">
              <a:lnSpc>
                <a:spcPct val="100000"/>
              </a:lnSpc>
              <a:spcBef>
                <a:spcPts val="1200"/>
              </a:spcBef>
            </a:pPr>
            <a:endParaRPr lang="en-GB" sz="900" dirty="0"/>
          </a:p>
          <a:p>
            <a:pPr marL="288000" indent="-288000">
              <a:lnSpc>
                <a:spcPct val="100000"/>
              </a:lnSpc>
              <a:spcBef>
                <a:spcPts val="1200"/>
              </a:spcBef>
            </a:pPr>
            <a:endParaRPr lang="en-GB" sz="900" dirty="0"/>
          </a:p>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4</a:t>
            </a:fld>
            <a:endParaRPr lang="nl-NL"/>
          </a:p>
        </p:txBody>
      </p:sp>
    </p:spTree>
    <p:extLst>
      <p:ext uri="{BB962C8B-B14F-4D97-AF65-F5344CB8AC3E}">
        <p14:creationId xmlns:p14="http://schemas.microsoft.com/office/powerpoint/2010/main" val="3400042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18F3C-E826-FC06-B7D4-D8967C9AF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C036A-9DCE-9790-139C-BEBE4842781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A8C7CC3-2682-B727-D823-D88803032D59}"/>
              </a:ext>
            </a:extLst>
          </p:cNvPr>
          <p:cNvSpPr>
            <a:spLocks noGrp="1"/>
          </p:cNvSpPr>
          <p:nvPr>
            <p:ph type="body" idx="1"/>
          </p:nvPr>
        </p:nvSpPr>
        <p:spPr/>
        <p:txBody>
          <a:bodyPr/>
          <a:lstStyle/>
          <a:p>
            <a:r>
              <a:rPr lang="en-GB" dirty="0"/>
              <a:t>ISPOR defined ‘official’ national PE guidelines as follows: </a:t>
            </a:r>
          </a:p>
          <a:p>
            <a:pPr marL="171450" lvl="0" indent="-171450">
              <a:buFont typeface="Arial" panose="020B0604020202020204" pitchFamily="34" charset="0"/>
              <a:buChar char="•"/>
            </a:pPr>
            <a:r>
              <a:rPr lang="en-GB" dirty="0"/>
              <a:t>PE guidelines: they are country-specific “official” guidelines or policies concerning economic evaluation that are recognized or required by the health care decision-making bodies/entities in this country/region for reimbursement.</a:t>
            </a:r>
          </a:p>
          <a:p>
            <a:pPr marL="171450" lvl="0" indent="-171450">
              <a:buFont typeface="Arial" panose="020B0604020202020204" pitchFamily="34" charset="0"/>
              <a:buChar char="•"/>
            </a:pPr>
            <a:r>
              <a:rPr lang="en-GB" dirty="0"/>
              <a:t>Submission guidelines: they are country-specific “official” guidelines or policies concerning drug submission requirements with an economic evaluation part/section and are required by the health care decision-making bodies/entities in this country/region for reimbursement.</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Non-’official’ PE guidelines were excluded from the study, which ISPOR defined as: country-specific economic evaluation guidelines or recommendations published by experts in the field but are not “officially” recognized or required by the health care decision-making bodies/entities in this country/region for reimbursement.</a:t>
            </a:r>
          </a:p>
          <a:p>
            <a:pPr marL="288000" indent="-288000">
              <a:lnSpc>
                <a:spcPct val="100000"/>
              </a:lnSpc>
              <a:spcBef>
                <a:spcPts val="1200"/>
              </a:spcBef>
            </a:pPr>
            <a:endParaRPr lang="en-GB" sz="900" dirty="0"/>
          </a:p>
          <a:p>
            <a:endParaRPr lang="en-GB" dirty="0"/>
          </a:p>
        </p:txBody>
      </p:sp>
      <p:sp>
        <p:nvSpPr>
          <p:cNvPr id="4" name="Slide Number Placeholder 3">
            <a:extLst>
              <a:ext uri="{FF2B5EF4-FFF2-40B4-BE49-F238E27FC236}">
                <a16:creationId xmlns:a16="http://schemas.microsoft.com/office/drawing/2014/main" id="{62B9F7EC-A2C0-8E55-8732-D0A942CA87BA}"/>
              </a:ext>
            </a:extLst>
          </p:cNvPr>
          <p:cNvSpPr>
            <a:spLocks noGrp="1"/>
          </p:cNvSpPr>
          <p:nvPr>
            <p:ph type="sldNum" sz="quarter" idx="5"/>
          </p:nvPr>
        </p:nvSpPr>
        <p:spPr/>
        <p:txBody>
          <a:bodyPr/>
          <a:lstStyle/>
          <a:p>
            <a:fld id="{FA5E5536-74CA-AD4B-8DA3-027AE8027D32}" type="slidenum">
              <a:rPr lang="nl-NL" smtClean="0"/>
              <a:t>5</a:t>
            </a:fld>
            <a:endParaRPr lang="nl-NL"/>
          </a:p>
        </p:txBody>
      </p:sp>
    </p:spTree>
    <p:extLst>
      <p:ext uri="{BB962C8B-B14F-4D97-AF65-F5344CB8AC3E}">
        <p14:creationId xmlns:p14="http://schemas.microsoft.com/office/powerpoint/2010/main" val="7000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808CC-4BB5-ADCC-C9A1-27D5A482E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9F105-63C7-6CE7-BC5E-399B1104528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5B62C39-EE75-D225-5D4E-4CE0BE9FA1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A897D0C-1F5E-857E-61FA-F1CA2F0EC8C9}"/>
              </a:ext>
            </a:extLst>
          </p:cNvPr>
          <p:cNvSpPr>
            <a:spLocks noGrp="1"/>
          </p:cNvSpPr>
          <p:nvPr>
            <p:ph type="sldNum" sz="quarter" idx="5"/>
          </p:nvPr>
        </p:nvSpPr>
        <p:spPr/>
        <p:txBody>
          <a:bodyPr/>
          <a:lstStyle/>
          <a:p>
            <a:fld id="{FA5E5536-74CA-AD4B-8DA3-027AE8027D32}" type="slidenum">
              <a:rPr lang="nl-NL" smtClean="0"/>
              <a:t>6</a:t>
            </a:fld>
            <a:endParaRPr lang="nl-NL"/>
          </a:p>
        </p:txBody>
      </p:sp>
    </p:spTree>
    <p:extLst>
      <p:ext uri="{BB962C8B-B14F-4D97-AF65-F5344CB8AC3E}">
        <p14:creationId xmlns:p14="http://schemas.microsoft.com/office/powerpoint/2010/main" val="1180130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F726-6665-EABD-2867-825732785D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4F6B9-084B-2B68-6A2C-44DE65A43C8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C9CD144-28B8-6FB5-D466-B530E931DC3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F45D1C-F700-DB83-5F5B-85407CCEBEBD}"/>
              </a:ext>
            </a:extLst>
          </p:cNvPr>
          <p:cNvSpPr>
            <a:spLocks noGrp="1"/>
          </p:cNvSpPr>
          <p:nvPr>
            <p:ph type="sldNum" sz="quarter" idx="5"/>
          </p:nvPr>
        </p:nvSpPr>
        <p:spPr/>
        <p:txBody>
          <a:bodyPr/>
          <a:lstStyle/>
          <a:p>
            <a:fld id="{FA5E5536-74CA-AD4B-8DA3-027AE8027D32}" type="slidenum">
              <a:rPr lang="nl-NL" smtClean="0"/>
              <a:t>7</a:t>
            </a:fld>
            <a:endParaRPr lang="nl-NL"/>
          </a:p>
        </p:txBody>
      </p:sp>
    </p:spTree>
    <p:extLst>
      <p:ext uri="{BB962C8B-B14F-4D97-AF65-F5344CB8AC3E}">
        <p14:creationId xmlns:p14="http://schemas.microsoft.com/office/powerpoint/2010/main" val="2764704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56F8A-0AF7-5BE1-ECC8-3BC270B9B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D65A0-A0AB-AF1E-C435-703BA1E5C80C}"/>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22344F4-3FB1-DFEB-EE01-8BBA7D045FB8}"/>
              </a:ext>
            </a:extLst>
          </p:cNvPr>
          <p:cNvSpPr>
            <a:spLocks noGrp="1"/>
          </p:cNvSpPr>
          <p:nvPr>
            <p:ph type="body" idx="1"/>
          </p:nvPr>
        </p:nvSpPr>
        <p:spPr/>
        <p:txBody>
          <a:bodyPr/>
          <a:lstStyle/>
          <a:p>
            <a:r>
              <a:rPr lang="en-GB" sz="900" u="sng" kern="1200" dirty="0">
                <a:solidFill>
                  <a:schemeClr val="tx1"/>
                </a:solidFill>
                <a:effectLst/>
                <a:latin typeface="+mn-lt"/>
                <a:ea typeface="+mn-ea"/>
                <a:cs typeface="+mn-cs"/>
              </a:rPr>
              <a:t>AQOL:</a:t>
            </a:r>
            <a:r>
              <a:rPr lang="en-GB" sz="900" u="none"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Australia, Singapore</a:t>
            </a:r>
            <a:endParaRPr lang="en-GB" sz="900" u="none" kern="1200" dirty="0">
              <a:solidFill>
                <a:schemeClr val="tx1"/>
              </a:solidFill>
              <a:effectLst/>
              <a:latin typeface="+mn-lt"/>
              <a:ea typeface="+mn-ea"/>
              <a:cs typeface="+mn-cs"/>
            </a:endParaRPr>
          </a:p>
          <a:p>
            <a:endParaRPr lang="en-GB" sz="900" u="none" kern="1200" dirty="0">
              <a:solidFill>
                <a:schemeClr val="tx1"/>
              </a:solidFill>
              <a:effectLst/>
              <a:latin typeface="+mn-lt"/>
              <a:ea typeface="+mn-ea"/>
              <a:cs typeface="+mn-cs"/>
            </a:endParaRPr>
          </a:p>
          <a:p>
            <a:r>
              <a:rPr lang="en-GB" sz="900" u="sng" kern="1200" dirty="0">
                <a:solidFill>
                  <a:schemeClr val="tx1"/>
                </a:solidFill>
                <a:effectLst/>
                <a:latin typeface="+mn-lt"/>
                <a:ea typeface="+mn-ea"/>
                <a:cs typeface="+mn-cs"/>
              </a:rPr>
              <a:t>CHU9D: </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Australia</a:t>
            </a:r>
            <a:endParaRPr lang="en-GB" sz="900" u="none" kern="1200" dirty="0">
              <a:solidFill>
                <a:schemeClr val="tx1"/>
              </a:solidFill>
              <a:effectLst/>
              <a:latin typeface="+mn-lt"/>
              <a:ea typeface="+mn-ea"/>
              <a:cs typeface="+mn-cs"/>
            </a:endParaRPr>
          </a:p>
          <a:p>
            <a:endParaRPr lang="en-GB" sz="900" u="none" kern="1200" dirty="0">
              <a:solidFill>
                <a:schemeClr val="tx1"/>
              </a:solidFill>
              <a:effectLst/>
              <a:latin typeface="+mn-lt"/>
              <a:ea typeface="+mn-ea"/>
              <a:cs typeface="+mn-cs"/>
            </a:endParaRPr>
          </a:p>
          <a:p>
            <a:r>
              <a:rPr lang="en-GB" sz="900" u="sng" kern="1200" dirty="0">
                <a:solidFill>
                  <a:schemeClr val="tx1"/>
                </a:solidFill>
                <a:effectLst/>
                <a:latin typeface="+mn-lt"/>
                <a:ea typeface="+mn-ea"/>
                <a:cs typeface="+mn-cs"/>
              </a:rPr>
              <a:t>EQ-5D:</a:t>
            </a:r>
            <a:endParaRPr lang="en-GB" sz="9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A preferred MAUI in following guidelines: Belgium, Bulgaria, Chile, Columbia, Croatia, Czech Republic, England, France, Netherlands, New Zealand, Norway, Poland, Portugal, Scotland, Thailand.</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Australia (3L and 5L), Brazil, Canada, Egypt, Hungary, Iran, Ireland (3L and 5L), Japan, Malaysia, Singapore (5L), Slovak Republic, South Korea, Sweden, Taiwan</a:t>
            </a:r>
          </a:p>
          <a:p>
            <a:pPr marL="171450" lvl="0" indent="-171450">
              <a:buFont typeface="Arial" panose="020B0604020202020204" pitchFamily="34" charset="0"/>
              <a:buChar char="•"/>
            </a:pPr>
            <a:endParaRPr lang="en-GB" sz="900" kern="1200" dirty="0">
              <a:solidFill>
                <a:schemeClr val="tx1"/>
              </a:solidFill>
              <a:effectLst/>
              <a:latin typeface="+mn-lt"/>
              <a:ea typeface="+mn-ea"/>
              <a:cs typeface="+mn-cs"/>
            </a:endParaRPr>
          </a:p>
          <a:p>
            <a:pPr marL="0" lvl="0" indent="0">
              <a:buFont typeface="Arial" panose="020B0604020202020204" pitchFamily="34" charset="0"/>
              <a:buNone/>
            </a:pPr>
            <a:r>
              <a:rPr lang="en-GB" sz="900" u="sng" kern="1200" dirty="0">
                <a:solidFill>
                  <a:schemeClr val="tx1"/>
                </a:solidFill>
                <a:effectLst/>
                <a:latin typeface="+mn-lt"/>
                <a:ea typeface="+mn-ea"/>
                <a:cs typeface="+mn-cs"/>
              </a:rPr>
              <a:t>HUI: </a:t>
            </a:r>
            <a:endParaRPr lang="en-GB" sz="900" u="none"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900" u="none" kern="1200" dirty="0">
                <a:solidFill>
                  <a:schemeClr val="tx1"/>
                </a:solidFill>
                <a:effectLst/>
                <a:latin typeface="+mn-lt"/>
                <a:ea typeface="+mn-ea"/>
                <a:cs typeface="+mn-cs"/>
              </a:rPr>
              <a:t>A preferred MAUI in following guideline: France</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Australia (HUI2 or HUI3), Brazil, Canada, Japan, Malaysia (HUI3), Singapore (HUI3), Slovak Republic, South Korea, Taiwan</a:t>
            </a:r>
          </a:p>
          <a:p>
            <a:pPr marL="171450" lvl="0" indent="-171450">
              <a:buFont typeface="Arial" panose="020B0604020202020204" pitchFamily="34" charset="0"/>
              <a:buChar char="•"/>
            </a:pPr>
            <a:endParaRPr lang="en-GB" sz="900" u="sng" kern="1200" dirty="0">
              <a:solidFill>
                <a:schemeClr val="tx1"/>
              </a:solidFill>
              <a:effectLst/>
              <a:latin typeface="+mn-lt"/>
              <a:ea typeface="+mn-ea"/>
              <a:cs typeface="+mn-cs"/>
            </a:endParaRPr>
          </a:p>
          <a:p>
            <a:pPr marL="0" lvl="0" indent="0">
              <a:buFont typeface="Arial" panose="020B0604020202020204" pitchFamily="34" charset="0"/>
              <a:buNone/>
            </a:pPr>
            <a:r>
              <a:rPr lang="en-GB" sz="900" u="sng" kern="1200" dirty="0">
                <a:solidFill>
                  <a:schemeClr val="tx1"/>
                </a:solidFill>
                <a:effectLst/>
                <a:latin typeface="+mn-lt"/>
                <a:ea typeface="+mn-ea"/>
                <a:cs typeface="+mn-cs"/>
              </a:rPr>
              <a:t>QWB:</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t>
            </a:r>
            <a:r>
              <a:rPr lang="en-GB" sz="900" u="none" kern="1200" dirty="0">
                <a:solidFill>
                  <a:schemeClr val="tx1"/>
                </a:solidFill>
                <a:effectLst/>
                <a:latin typeface="+mn-lt"/>
                <a:ea typeface="+mn-ea"/>
                <a:cs typeface="+mn-cs"/>
              </a:rPr>
              <a:t>Brazil, Slovak Republic, South Korea</a:t>
            </a:r>
          </a:p>
          <a:p>
            <a:pPr marL="171450" lvl="0" indent="-171450">
              <a:buFont typeface="Arial" panose="020B0604020202020204" pitchFamily="34" charset="0"/>
              <a:buChar char="•"/>
            </a:pPr>
            <a:endParaRPr lang="en-GB" sz="900" u="none" kern="1200" dirty="0">
              <a:solidFill>
                <a:schemeClr val="tx1"/>
              </a:solidFill>
              <a:effectLst/>
              <a:latin typeface="+mn-lt"/>
              <a:ea typeface="+mn-ea"/>
              <a:cs typeface="+mn-cs"/>
            </a:endParaRPr>
          </a:p>
          <a:p>
            <a:pPr marL="0" lvl="0" indent="0">
              <a:buFont typeface="Arial" panose="020B0604020202020204" pitchFamily="34" charset="0"/>
              <a:buNone/>
            </a:pPr>
            <a:r>
              <a:rPr lang="en-GB" sz="900" u="sng" kern="1200" dirty="0">
                <a:solidFill>
                  <a:schemeClr val="tx1"/>
                </a:solidFill>
                <a:effectLst/>
                <a:latin typeface="+mn-lt"/>
                <a:ea typeface="+mn-ea"/>
                <a:cs typeface="+mn-cs"/>
              </a:rPr>
              <a:t>SF-6D: </a:t>
            </a:r>
          </a:p>
          <a:p>
            <a:pPr marL="171450" lvl="0" indent="-171450">
              <a:buFont typeface="Arial" panose="020B0604020202020204" pitchFamily="34" charset="0"/>
              <a:buChar char="•"/>
            </a:pPr>
            <a:r>
              <a:rPr lang="en-GB" sz="900" kern="1200" dirty="0">
                <a:solidFill>
                  <a:schemeClr val="tx1"/>
                </a:solidFill>
                <a:effectLst/>
                <a:latin typeface="+mn-lt"/>
                <a:ea typeface="+mn-ea"/>
                <a:cs typeface="+mn-cs"/>
              </a:rPr>
              <a:t>Guidelines where not cited as a preferred MAUI but provided as an example: Australia, Brazil, Canada, Egypt, Hungary, Iran, Ireland, Japan, Malaysia, Singapore, Taiwan</a:t>
            </a:r>
            <a:endParaRPr lang="en-GB" sz="900" u="none"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735ADC11-A5AF-A0CC-1E7B-054FF38801B3}"/>
              </a:ext>
            </a:extLst>
          </p:cNvPr>
          <p:cNvSpPr>
            <a:spLocks noGrp="1"/>
          </p:cNvSpPr>
          <p:nvPr>
            <p:ph type="sldNum" sz="quarter" idx="5"/>
          </p:nvPr>
        </p:nvSpPr>
        <p:spPr/>
        <p:txBody>
          <a:bodyPr/>
          <a:lstStyle/>
          <a:p>
            <a:fld id="{FA5E5536-74CA-AD4B-8DA3-027AE8027D32}" type="slidenum">
              <a:rPr lang="nl-NL" smtClean="0"/>
              <a:t>8</a:t>
            </a:fld>
            <a:endParaRPr lang="nl-NL"/>
          </a:p>
        </p:txBody>
      </p:sp>
    </p:spTree>
    <p:extLst>
      <p:ext uri="{BB962C8B-B14F-4D97-AF65-F5344CB8AC3E}">
        <p14:creationId xmlns:p14="http://schemas.microsoft.com/office/powerpoint/2010/main" val="130274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EF94D-0A28-22E1-16D3-D7CB24EB1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53417-6007-D360-6B29-504319BD86F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FD6B39A-450E-D53E-E58B-A8EEAFA77F8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Guideline references:</a:t>
            </a:r>
          </a:p>
          <a:p>
            <a:pPr marL="171450" lvl="0" indent="-171450">
              <a:buFont typeface="Arial" panose="020B0604020202020204" pitchFamily="34" charset="0"/>
              <a:buChar char="•"/>
            </a:pPr>
            <a:r>
              <a:rPr lang="en-GB" dirty="0"/>
              <a:t>Belgium: Belgian Health Care Knowledge Centre. Belgian guidelines for economic evaluations and budget impact analyses (2nd ed). 2012. </a:t>
            </a:r>
          </a:p>
          <a:p>
            <a:pPr marL="171450" lvl="0" indent="-171450">
              <a:buFont typeface="Arial" panose="020B0604020202020204" pitchFamily="34" charset="0"/>
              <a:buChar char="•"/>
            </a:pPr>
            <a:r>
              <a:rPr lang="en-GB" dirty="0"/>
              <a:t>Bulgaria: National </a:t>
            </a:r>
            <a:r>
              <a:rPr lang="en-GB" dirty="0" err="1"/>
              <a:t>Center</a:t>
            </a:r>
            <a:r>
              <a:rPr lang="en-GB" dirty="0"/>
              <a:t> for Public Health and Analysis: Health technology assessment guidelines. (2018)</a:t>
            </a:r>
          </a:p>
          <a:p>
            <a:pPr marL="171450" lvl="0" indent="-171450">
              <a:buFont typeface="Arial" panose="020B0604020202020204" pitchFamily="34" charset="0"/>
              <a:buChar char="•"/>
            </a:pPr>
            <a:r>
              <a:rPr lang="en-GB" dirty="0"/>
              <a:t>Chile: </a:t>
            </a:r>
            <a:r>
              <a:rPr lang="en-GB" dirty="0" err="1"/>
              <a:t>Ministerio</a:t>
            </a:r>
            <a:r>
              <a:rPr lang="en-GB" dirty="0"/>
              <a:t> de Salud de Chile: [Methodological guide for the economic evaluation of health interventions in Chile]. 2013. </a:t>
            </a:r>
          </a:p>
          <a:p>
            <a:pPr marL="171450" lvl="0" indent="-171450">
              <a:buFont typeface="Arial" panose="020B0604020202020204" pitchFamily="34" charset="0"/>
              <a:buChar char="•"/>
            </a:pPr>
            <a:r>
              <a:rPr lang="en-GB" dirty="0"/>
              <a:t>Columbia: El Instituto de </a:t>
            </a:r>
            <a:r>
              <a:rPr lang="en-GB" dirty="0" err="1"/>
              <a:t>Evaluación</a:t>
            </a:r>
            <a:r>
              <a:rPr lang="en-GB" dirty="0"/>
              <a:t> </a:t>
            </a:r>
            <a:r>
              <a:rPr lang="en-GB" dirty="0" err="1"/>
              <a:t>Tecnológica</a:t>
            </a:r>
            <a:r>
              <a:rPr lang="en-GB" dirty="0"/>
              <a:t> </a:t>
            </a:r>
            <a:r>
              <a:rPr lang="en-GB" dirty="0" err="1"/>
              <a:t>en</a:t>
            </a:r>
            <a:r>
              <a:rPr lang="en-GB" dirty="0"/>
              <a:t> Salud. [Manual for the preparation of economic evaluations in health].  2014. </a:t>
            </a:r>
          </a:p>
          <a:p>
            <a:pPr marL="171450" lvl="0" indent="-171450">
              <a:buFont typeface="Arial" panose="020B0604020202020204" pitchFamily="34" charset="0"/>
              <a:buChar char="•"/>
            </a:pPr>
            <a:r>
              <a:rPr lang="en-GB" dirty="0"/>
              <a:t>Czech Republic: </a:t>
            </a:r>
            <a:r>
              <a:rPr lang="en-GB" dirty="0" err="1"/>
              <a:t>Státní</a:t>
            </a:r>
            <a:r>
              <a:rPr lang="en-GB" dirty="0"/>
              <a:t> </a:t>
            </a:r>
            <a:r>
              <a:rPr lang="en-GB" dirty="0" err="1"/>
              <a:t>Ústav</a:t>
            </a:r>
            <a:r>
              <a:rPr lang="en-GB" dirty="0"/>
              <a:t> pro </a:t>
            </a:r>
            <a:r>
              <a:rPr lang="en-GB" dirty="0" err="1"/>
              <a:t>Kontrolu</a:t>
            </a:r>
            <a:r>
              <a:rPr lang="en-GB" dirty="0"/>
              <a:t> Léčiv. Cost-effectiveness analysis critical appraisal procedure. http://www.sukl.eu/file/89740_1_2. 2017. </a:t>
            </a:r>
          </a:p>
          <a:p>
            <a:pPr marL="171450" lvl="0" indent="-171450">
              <a:buFont typeface="Arial" panose="020B0604020202020204" pitchFamily="34" charset="0"/>
              <a:buChar char="•"/>
            </a:pPr>
            <a:r>
              <a:rPr lang="en-GB" dirty="0"/>
              <a:t>France: Haute Autorité de Santé: Choices in methods for economic evaluation: a methodological guide. (2012)</a:t>
            </a:r>
          </a:p>
          <a:p>
            <a:pPr marL="171450" lvl="0" indent="-171450">
              <a:buFont typeface="Arial" panose="020B0604020202020204" pitchFamily="34" charset="0"/>
              <a:buChar char="•"/>
            </a:pPr>
            <a:r>
              <a:rPr lang="en-GB" dirty="0"/>
              <a:t>England and Wales: National Institute for Health and Care Excellence (NICE): Guide to the methods of technology appraisal (PMG9). (2013)</a:t>
            </a:r>
          </a:p>
          <a:p>
            <a:pPr marL="171450" lvl="0" indent="-171450">
              <a:buFont typeface="Arial" panose="020B0604020202020204" pitchFamily="34" charset="0"/>
              <a:buChar char="•"/>
            </a:pPr>
            <a:r>
              <a:rPr lang="en-GB" dirty="0"/>
              <a:t>England and Wales: NICE: Position statement on use of the EQ-5D-5L valuation set for England. https://www.nice.org.uk/about/what-we-do/ourprogrammes/nice-guidance/technology-appraisal-guidance/eq-5d-5l  (2019).</a:t>
            </a:r>
          </a:p>
          <a:p>
            <a:pPr marL="171450" lvl="0" indent="-171450">
              <a:buFont typeface="Arial" panose="020B0604020202020204" pitchFamily="34" charset="0"/>
              <a:buChar char="•"/>
            </a:pPr>
            <a:r>
              <a:rPr lang="en-GB" dirty="0"/>
              <a:t>France: Haute Autorité de Santé: Choices in methods for economic evaluation: a methodological guide. 2012. </a:t>
            </a:r>
          </a:p>
          <a:p>
            <a:pPr marL="171450" lvl="0" indent="-171450">
              <a:buFont typeface="Arial" panose="020B0604020202020204" pitchFamily="34" charset="0"/>
              <a:buChar char="•"/>
            </a:pPr>
            <a:r>
              <a:rPr lang="en-GB" dirty="0"/>
              <a:t>Netherlands: </a:t>
            </a:r>
            <a:r>
              <a:rPr lang="en-GB" dirty="0" err="1"/>
              <a:t>Zorginstituut</a:t>
            </a:r>
            <a:r>
              <a:rPr lang="en-GB" dirty="0"/>
              <a:t> Nederland. Dutch national guideline for economic evaluations in healthcare. 2016. Accessed 11 June 2019</a:t>
            </a:r>
          </a:p>
          <a:p>
            <a:pPr marL="171450" lvl="0" indent="-171450">
              <a:buFont typeface="Arial" panose="020B0604020202020204" pitchFamily="34" charset="0"/>
              <a:buChar char="•"/>
            </a:pPr>
            <a:r>
              <a:rPr lang="en-GB" dirty="0"/>
              <a:t>New Zealand: Pharmaceutical Management Agency: Prescription for pharmacoeconomic analysis. methods for cost-utility analysis (version 2.2). (2015)</a:t>
            </a:r>
          </a:p>
          <a:p>
            <a:pPr marL="171450" lvl="0" indent="-171450">
              <a:buFont typeface="Arial" panose="020B0604020202020204" pitchFamily="34" charset="0"/>
              <a:buChar char="•"/>
            </a:pPr>
            <a:r>
              <a:rPr lang="en-GB" dirty="0"/>
              <a:t>Norway: Norwegian Medicines Agency. Guidelines for the submission of documentation for single technology assessment of pharmaceuticals. 2018. </a:t>
            </a:r>
          </a:p>
          <a:p>
            <a:pPr marL="171450" lvl="0" indent="-171450">
              <a:buFont typeface="Arial" panose="020B0604020202020204" pitchFamily="34" charset="0"/>
              <a:buChar char="•"/>
            </a:pPr>
            <a:r>
              <a:rPr lang="pt-BR" dirty="0"/>
              <a:t>Poland: Agencja Oceny Technologii Medycznych. Health technology assessment guidelines (version 3.0). 2016. </a:t>
            </a:r>
          </a:p>
          <a:p>
            <a:pPr marL="171450" lvl="0" indent="-171450">
              <a:buFont typeface="Arial" panose="020B0604020202020204" pitchFamily="34" charset="0"/>
              <a:buChar char="•"/>
            </a:pPr>
            <a:r>
              <a:rPr lang="pt-BR" dirty="0"/>
              <a:t>Portugal: Ministério da Saúde. [Portaria (Ordinance) no. 391/2019. Sumário: Aprova os princípios e a caraterização das Orientações Metodológicas para Estudos de Avaliação Económica de Tecnologias de Saúde]. 2019. </a:t>
            </a:r>
          </a:p>
          <a:p>
            <a:pPr marL="171450" lvl="0" indent="-171450">
              <a:buFont typeface="Arial" panose="020B0604020202020204" pitchFamily="34" charset="0"/>
              <a:buChar char="•"/>
            </a:pPr>
            <a:r>
              <a:rPr lang="en-GB" dirty="0"/>
              <a:t>Scotland: Scottish Medicines Consortium. Guidance to Submitting companies for completion of new product assessment form. 2019. </a:t>
            </a:r>
          </a:p>
          <a:p>
            <a:pPr marL="171450" lvl="0" indent="-171450">
              <a:buFont typeface="Arial" panose="020B0604020202020204" pitchFamily="34" charset="0"/>
              <a:buChar char="•"/>
            </a:pPr>
            <a:r>
              <a:rPr lang="en-GB" dirty="0"/>
              <a:t>Thailand: Health Intervention and Technology Assessment Program: Ministry of Public Health guidelines for health technology assessment in Thailand (2nd ed). (2014)</a:t>
            </a:r>
          </a:p>
          <a:p>
            <a:endParaRPr lang="en-GB" dirty="0"/>
          </a:p>
        </p:txBody>
      </p:sp>
      <p:sp>
        <p:nvSpPr>
          <p:cNvPr id="4" name="Slide Number Placeholder 3">
            <a:extLst>
              <a:ext uri="{FF2B5EF4-FFF2-40B4-BE49-F238E27FC236}">
                <a16:creationId xmlns:a16="http://schemas.microsoft.com/office/drawing/2014/main" id="{3E5F769E-EFF7-0DEB-354C-114A905EE83E}"/>
              </a:ext>
            </a:extLst>
          </p:cNvPr>
          <p:cNvSpPr>
            <a:spLocks noGrp="1"/>
          </p:cNvSpPr>
          <p:nvPr>
            <p:ph type="sldNum" sz="quarter" idx="5"/>
          </p:nvPr>
        </p:nvSpPr>
        <p:spPr/>
        <p:txBody>
          <a:bodyPr/>
          <a:lstStyle/>
          <a:p>
            <a:fld id="{FA5E5536-74CA-AD4B-8DA3-027AE8027D32}" type="slidenum">
              <a:rPr lang="nl-NL" smtClean="0"/>
              <a:t>9</a:t>
            </a:fld>
            <a:endParaRPr lang="nl-NL"/>
          </a:p>
        </p:txBody>
      </p:sp>
    </p:spTree>
    <p:extLst>
      <p:ext uri="{BB962C8B-B14F-4D97-AF65-F5344CB8AC3E}">
        <p14:creationId xmlns:p14="http://schemas.microsoft.com/office/powerpoint/2010/main" val="3190623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1B156-3EF7-0A79-A270-4C9CE9A72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4C17C-4F5D-51B9-4CAB-4BEC6E26700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BE3FFC7-F24D-E150-CFFA-97F35F4BE9FD}"/>
              </a:ext>
            </a:extLst>
          </p:cNvPr>
          <p:cNvSpPr>
            <a:spLocks noGrp="1"/>
          </p:cNvSpPr>
          <p:nvPr>
            <p:ph type="body" idx="1"/>
          </p:nvPr>
        </p:nvSpPr>
        <p:spPr/>
        <p:txBody>
          <a:bodyPr/>
          <a:lstStyle/>
          <a:p>
            <a:r>
              <a:rPr lang="en-GB" dirty="0"/>
              <a:t>Guideline references:</a:t>
            </a:r>
          </a:p>
          <a:p>
            <a:pPr marL="171450" lvl="0" indent="-171450">
              <a:buFont typeface="Arial" panose="020B0604020202020204" pitchFamily="34" charset="0"/>
              <a:buChar char="•"/>
            </a:pPr>
            <a:r>
              <a:rPr lang="en-GB" dirty="0"/>
              <a:t>Bulgaria: National </a:t>
            </a:r>
            <a:r>
              <a:rPr lang="en-GB" dirty="0" err="1"/>
              <a:t>Center</a:t>
            </a:r>
            <a:r>
              <a:rPr lang="en-GB" dirty="0"/>
              <a:t> for Public Health and Analysis: Health technology assessment guidelines. (2018)</a:t>
            </a:r>
          </a:p>
          <a:p>
            <a:pPr marL="171450" lvl="0" indent="-171450">
              <a:buFont typeface="Arial" panose="020B0604020202020204" pitchFamily="34" charset="0"/>
              <a:buChar char="•"/>
            </a:pPr>
            <a:r>
              <a:rPr lang="en-GB" dirty="0"/>
              <a:t>France: Haute Autorité de Santé: Choices in methods for economic evaluation: a methodological guide. (2012)</a:t>
            </a:r>
          </a:p>
          <a:p>
            <a:pPr marL="171450" lvl="0" indent="-171450">
              <a:buFont typeface="Arial" panose="020B0604020202020204" pitchFamily="34" charset="0"/>
              <a:buChar char="•"/>
            </a:pPr>
            <a:r>
              <a:rPr lang="en-GB" dirty="0"/>
              <a:t>England and Wales: National Institute for Health and Care Excellence: Guide to the methods of technology appraisal (PMG9). (2013)</a:t>
            </a:r>
          </a:p>
          <a:p>
            <a:pPr marL="171450" lvl="0" indent="-171450">
              <a:buFont typeface="Arial" panose="020B0604020202020204" pitchFamily="34" charset="0"/>
              <a:buChar char="•"/>
            </a:pPr>
            <a:r>
              <a:rPr lang="en-GB" dirty="0"/>
              <a:t>New Zealand: Pharmaceutical Management Agency: Prescription for pharmacoeconomic analysis. methods for cost-utility analysis (version 2.2). (2015)</a:t>
            </a:r>
          </a:p>
          <a:p>
            <a:pPr marL="171450" lvl="0" indent="-171450">
              <a:buFont typeface="Arial" panose="020B0604020202020204" pitchFamily="34" charset="0"/>
              <a:buChar char="•"/>
            </a:pPr>
            <a:r>
              <a:rPr lang="en-GB" dirty="0"/>
              <a:t>Thailand: Health Intervention and Technology Assessment Program: Ministry of Public Health guidelines for health technology assessment in Thailand (2nd ed). (2014)</a:t>
            </a:r>
          </a:p>
          <a:p>
            <a:endParaRPr lang="en-GB" dirty="0"/>
          </a:p>
        </p:txBody>
      </p:sp>
      <p:sp>
        <p:nvSpPr>
          <p:cNvPr id="4" name="Slide Number Placeholder 3">
            <a:extLst>
              <a:ext uri="{FF2B5EF4-FFF2-40B4-BE49-F238E27FC236}">
                <a16:creationId xmlns:a16="http://schemas.microsoft.com/office/drawing/2014/main" id="{90D24F0F-72F0-7A39-E9C5-0E1684DAFE69}"/>
              </a:ext>
            </a:extLst>
          </p:cNvPr>
          <p:cNvSpPr>
            <a:spLocks noGrp="1"/>
          </p:cNvSpPr>
          <p:nvPr>
            <p:ph type="sldNum" sz="quarter" idx="5"/>
          </p:nvPr>
        </p:nvSpPr>
        <p:spPr/>
        <p:txBody>
          <a:bodyPr/>
          <a:lstStyle/>
          <a:p>
            <a:fld id="{FA5E5536-74CA-AD4B-8DA3-027AE8027D32}" type="slidenum">
              <a:rPr lang="nl-NL" smtClean="0"/>
              <a:t>10</a:t>
            </a:fld>
            <a:endParaRPr lang="nl-NL"/>
          </a:p>
        </p:txBody>
      </p:sp>
    </p:spTree>
    <p:extLst>
      <p:ext uri="{BB962C8B-B14F-4D97-AF65-F5344CB8AC3E}">
        <p14:creationId xmlns:p14="http://schemas.microsoft.com/office/powerpoint/2010/main" val="1007157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A201C-BDDB-B3A4-58B9-4649F86AB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9C755-A1DF-C66B-73AB-A103DB6F5FE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49D369D-87D4-9EB9-6884-2853BE731232}"/>
              </a:ext>
            </a:extLst>
          </p:cNvPr>
          <p:cNvSpPr>
            <a:spLocks noGrp="1"/>
          </p:cNvSpPr>
          <p:nvPr>
            <p:ph type="body" idx="1"/>
          </p:nvPr>
        </p:nvSpPr>
        <p:spPr/>
        <p:txBody>
          <a:bodyPr/>
          <a:lstStyle/>
          <a:p>
            <a:r>
              <a:rPr lang="en-GB" sz="900" kern="1200" dirty="0">
                <a:solidFill>
                  <a:schemeClr val="tx1"/>
                </a:solidFill>
                <a:effectLst/>
                <a:latin typeface="+mn-lt"/>
                <a:ea typeface="+mn-ea"/>
                <a:cs typeface="+mn-cs"/>
              </a:rPr>
              <a:t>In following guidelines, </a:t>
            </a:r>
            <a:r>
              <a:rPr lang="en-GB" sz="900" kern="1200" dirty="0">
                <a:solidFill>
                  <a:srgbClr val="FF0000"/>
                </a:solidFill>
                <a:effectLst/>
                <a:highlight>
                  <a:srgbClr val="FFFF00"/>
                </a:highlight>
                <a:latin typeface="+mn-lt"/>
                <a:ea typeface="+mn-ea"/>
                <a:cs typeface="+mn-cs"/>
              </a:rPr>
              <a:t>no recommendation </a:t>
            </a:r>
            <a:r>
              <a:rPr lang="en-GB" sz="900" kern="1200" dirty="0">
                <a:solidFill>
                  <a:srgbClr val="FF0000"/>
                </a:solidFill>
                <a:effectLst/>
                <a:latin typeface="+mn-lt"/>
                <a:ea typeface="+mn-ea"/>
                <a:cs typeface="+mn-cs"/>
              </a:rPr>
              <a:t>for a specific MAUI, but examples of acceptable MAUIs provided: </a:t>
            </a:r>
            <a:endParaRPr lang="en-GB" sz="900" u="sng" kern="1200" dirty="0">
              <a:solidFill>
                <a:srgbClr val="FF0000"/>
              </a:solidFill>
              <a:effectLst/>
              <a:latin typeface="+mn-lt"/>
              <a:ea typeface="+mn-ea"/>
              <a:cs typeface="+mn-cs"/>
            </a:endParaRPr>
          </a:p>
          <a:p>
            <a:endParaRPr lang="en-GB" sz="900" u="sng" kern="1200" dirty="0">
              <a:solidFill>
                <a:schemeClr val="tx1"/>
              </a:solidFill>
              <a:effectLst/>
              <a:latin typeface="+mn-lt"/>
              <a:ea typeface="+mn-ea"/>
              <a:cs typeface="+mn-cs"/>
            </a:endParaRPr>
          </a:p>
          <a:p>
            <a:r>
              <a:rPr lang="en-GB" sz="900" u="sng" kern="1200" dirty="0">
                <a:solidFill>
                  <a:schemeClr val="tx1"/>
                </a:solidFill>
                <a:effectLst/>
                <a:latin typeface="+mn-lt"/>
                <a:ea typeface="+mn-ea"/>
                <a:cs typeface="+mn-cs"/>
              </a:rPr>
              <a:t>AQOL:</a:t>
            </a:r>
            <a:r>
              <a:rPr lang="en-GB" sz="900" u="none"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Australia, Singapore</a:t>
            </a:r>
            <a:endParaRPr lang="en-GB" sz="900" u="none" kern="1200" dirty="0">
              <a:solidFill>
                <a:schemeClr val="tx1"/>
              </a:solidFill>
              <a:effectLst/>
              <a:latin typeface="+mn-lt"/>
              <a:ea typeface="+mn-ea"/>
              <a:cs typeface="+mn-cs"/>
            </a:endParaRPr>
          </a:p>
          <a:p>
            <a:r>
              <a:rPr lang="en-GB" sz="900" u="sng" kern="1200" dirty="0">
                <a:solidFill>
                  <a:schemeClr val="tx1"/>
                </a:solidFill>
                <a:effectLst/>
                <a:latin typeface="+mn-lt"/>
                <a:ea typeface="+mn-ea"/>
                <a:cs typeface="+mn-cs"/>
              </a:rPr>
              <a:t>CHU9D:</a:t>
            </a:r>
            <a:r>
              <a:rPr lang="en-GB" sz="900" u="none"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Australia</a:t>
            </a:r>
            <a:endParaRPr lang="en-GB" sz="900" u="none" kern="1200" dirty="0">
              <a:solidFill>
                <a:schemeClr val="tx1"/>
              </a:solidFill>
              <a:effectLst/>
              <a:latin typeface="+mn-lt"/>
              <a:ea typeface="+mn-ea"/>
              <a:cs typeface="+mn-cs"/>
            </a:endParaRPr>
          </a:p>
          <a:p>
            <a:r>
              <a:rPr lang="en-GB" sz="900" u="sng" kern="1200" dirty="0">
                <a:solidFill>
                  <a:schemeClr val="tx1"/>
                </a:solidFill>
                <a:effectLst/>
                <a:latin typeface="+mn-lt"/>
                <a:ea typeface="+mn-ea"/>
                <a:cs typeface="+mn-cs"/>
              </a:rPr>
              <a:t>EQ-5D:</a:t>
            </a:r>
            <a:r>
              <a:rPr lang="en-GB" sz="900" u="none"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Australia (3L and 5L), Brazil, Canada, Egypt, Hungary, Iran, Ireland (3L and 5L), Japan, Malaysia, Singapore (5L), Slovak Republic, South Korea, Sweden, Taiwan</a:t>
            </a:r>
          </a:p>
          <a:p>
            <a:pPr marL="0" lvl="0" indent="0">
              <a:buFont typeface="Arial" panose="020B0604020202020204" pitchFamily="34" charset="0"/>
              <a:buNone/>
            </a:pPr>
            <a:r>
              <a:rPr lang="en-GB" sz="900" u="sng" kern="1200" dirty="0">
                <a:solidFill>
                  <a:schemeClr val="tx1"/>
                </a:solidFill>
                <a:effectLst/>
                <a:latin typeface="+mn-lt"/>
                <a:ea typeface="+mn-ea"/>
                <a:cs typeface="+mn-cs"/>
              </a:rPr>
              <a:t>HUI:</a:t>
            </a:r>
            <a:r>
              <a:rPr lang="en-GB" sz="900" u="none"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Australia (HUI2 or HUI3), Brazil, Canada, Japan, Malaysia (HUI3), Singapore (HUI3), Slovak Republic, South Korea, Taiwan</a:t>
            </a:r>
          </a:p>
          <a:p>
            <a:pPr marL="0" lvl="0" indent="0">
              <a:buFont typeface="Arial" panose="020B0604020202020204" pitchFamily="34" charset="0"/>
              <a:buNone/>
            </a:pPr>
            <a:r>
              <a:rPr lang="en-GB" sz="900" u="sng" kern="1200" dirty="0">
                <a:solidFill>
                  <a:schemeClr val="tx1"/>
                </a:solidFill>
                <a:effectLst/>
                <a:latin typeface="+mn-lt"/>
                <a:ea typeface="+mn-ea"/>
                <a:cs typeface="+mn-cs"/>
              </a:rPr>
              <a:t>QWB:</a:t>
            </a:r>
            <a:r>
              <a:rPr lang="en-GB" sz="900" u="none" kern="1200" dirty="0">
                <a:solidFill>
                  <a:schemeClr val="tx1"/>
                </a:solidFill>
                <a:effectLst/>
                <a:latin typeface="+mn-lt"/>
                <a:ea typeface="+mn-ea"/>
                <a:cs typeface="+mn-cs"/>
              </a:rPr>
              <a:t> Brazil, Slovak Republic, South Korea</a:t>
            </a:r>
          </a:p>
          <a:p>
            <a:pPr marL="0" lvl="0" indent="0">
              <a:buFont typeface="Arial" panose="020B0604020202020204" pitchFamily="34" charset="0"/>
              <a:buNone/>
            </a:pPr>
            <a:r>
              <a:rPr lang="en-GB" sz="900" u="sng" kern="1200" dirty="0">
                <a:solidFill>
                  <a:schemeClr val="tx1"/>
                </a:solidFill>
                <a:effectLst/>
                <a:latin typeface="+mn-lt"/>
                <a:ea typeface="+mn-ea"/>
                <a:cs typeface="+mn-cs"/>
              </a:rPr>
              <a:t>SF-6D:</a:t>
            </a:r>
            <a:r>
              <a:rPr lang="en-GB" sz="900" u="none"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Australia, Brazil, Canada, Egypt, Hungary, Iran, Ireland, Japan, Malaysia, Singapore, Taiwan</a:t>
            </a:r>
            <a:endParaRPr lang="en-GB" sz="900" u="none"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9B0475FA-C6AA-9AD0-E3A3-C4F8EA53ED5B}"/>
              </a:ext>
            </a:extLst>
          </p:cNvPr>
          <p:cNvSpPr>
            <a:spLocks noGrp="1"/>
          </p:cNvSpPr>
          <p:nvPr>
            <p:ph type="sldNum" sz="quarter" idx="5"/>
          </p:nvPr>
        </p:nvSpPr>
        <p:spPr/>
        <p:txBody>
          <a:bodyPr/>
          <a:lstStyle/>
          <a:p>
            <a:fld id="{FA5E5536-74CA-AD4B-8DA3-027AE8027D32}" type="slidenum">
              <a:rPr lang="nl-NL" smtClean="0"/>
              <a:t>11</a:t>
            </a:fld>
            <a:endParaRPr lang="nl-NL"/>
          </a:p>
        </p:txBody>
      </p:sp>
    </p:spTree>
    <p:extLst>
      <p:ext uri="{BB962C8B-B14F-4D97-AF65-F5344CB8AC3E}">
        <p14:creationId xmlns:p14="http://schemas.microsoft.com/office/powerpoint/2010/main" val="802835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F1561-AE7D-3DB9-3EAB-CFA3AE84C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D4CDD-EC77-8225-D398-B96692B0B93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7CAC2ED-B599-846C-362D-7D4DF8FB40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358C6C-A59F-A689-57BA-7576C08E638F}"/>
              </a:ext>
            </a:extLst>
          </p:cNvPr>
          <p:cNvSpPr>
            <a:spLocks noGrp="1"/>
          </p:cNvSpPr>
          <p:nvPr>
            <p:ph type="sldNum" sz="quarter" idx="5"/>
          </p:nvPr>
        </p:nvSpPr>
        <p:spPr/>
        <p:txBody>
          <a:bodyPr/>
          <a:lstStyle/>
          <a:p>
            <a:fld id="{FA5E5536-74CA-AD4B-8DA3-027AE8027D32}" type="slidenum">
              <a:rPr lang="nl-NL" smtClean="0"/>
              <a:t>12</a:t>
            </a:fld>
            <a:endParaRPr lang="nl-NL"/>
          </a:p>
        </p:txBody>
      </p:sp>
    </p:spTree>
    <p:extLst>
      <p:ext uri="{BB962C8B-B14F-4D97-AF65-F5344CB8AC3E}">
        <p14:creationId xmlns:p14="http://schemas.microsoft.com/office/powerpoint/2010/main" val="2176122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30830-8057-F201-CEDD-E339DF99B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C50BF-3FC0-1540-127B-BBC76B6B6F6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C0FC08E-C68F-428F-FB15-B56A59DB57E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9BBBAC-AB12-BE9D-F3F2-958C37261923}"/>
              </a:ext>
            </a:extLst>
          </p:cNvPr>
          <p:cNvSpPr>
            <a:spLocks noGrp="1"/>
          </p:cNvSpPr>
          <p:nvPr>
            <p:ph type="sldNum" sz="quarter" idx="5"/>
          </p:nvPr>
        </p:nvSpPr>
        <p:spPr/>
        <p:txBody>
          <a:bodyPr/>
          <a:lstStyle/>
          <a:p>
            <a:fld id="{FA5E5536-74CA-AD4B-8DA3-027AE8027D32}" type="slidenum">
              <a:rPr lang="nl-NL" smtClean="0"/>
              <a:t>13</a:t>
            </a:fld>
            <a:endParaRPr lang="nl-NL"/>
          </a:p>
        </p:txBody>
      </p:sp>
    </p:spTree>
    <p:extLst>
      <p:ext uri="{BB962C8B-B14F-4D97-AF65-F5344CB8AC3E}">
        <p14:creationId xmlns:p14="http://schemas.microsoft.com/office/powerpoint/2010/main" val="2032507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9DE72-538F-90C7-8DB6-513C95DC30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F19D4-5A78-280A-9510-E2C280385D9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D8EB316-52CD-3349-058A-E4D1875D092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8177E1-9578-72DC-C66B-9E0395DED6BC}"/>
              </a:ext>
            </a:extLst>
          </p:cNvPr>
          <p:cNvSpPr>
            <a:spLocks noGrp="1"/>
          </p:cNvSpPr>
          <p:nvPr>
            <p:ph type="sldNum" sz="quarter" idx="5"/>
          </p:nvPr>
        </p:nvSpPr>
        <p:spPr/>
        <p:txBody>
          <a:bodyPr/>
          <a:lstStyle/>
          <a:p>
            <a:fld id="{FA5E5536-74CA-AD4B-8DA3-027AE8027D32}" type="slidenum">
              <a:rPr lang="nl-NL" smtClean="0"/>
              <a:t>14</a:t>
            </a:fld>
            <a:endParaRPr lang="nl-NL"/>
          </a:p>
        </p:txBody>
      </p:sp>
    </p:spTree>
    <p:extLst>
      <p:ext uri="{BB962C8B-B14F-4D97-AF65-F5344CB8AC3E}">
        <p14:creationId xmlns:p14="http://schemas.microsoft.com/office/powerpoint/2010/main" val="1255395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15</a:t>
            </a:fld>
            <a:endParaRPr lang="nl-NL"/>
          </a:p>
        </p:txBody>
      </p:sp>
    </p:spTree>
    <p:extLst>
      <p:ext uri="{BB962C8B-B14F-4D97-AF65-F5344CB8AC3E}">
        <p14:creationId xmlns:p14="http://schemas.microsoft.com/office/powerpoint/2010/main" val="2672629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16</a:t>
            </a:fld>
            <a:endParaRPr lang="nl-NL"/>
          </a:p>
        </p:txBody>
      </p:sp>
    </p:spTree>
    <p:extLst>
      <p:ext uri="{BB962C8B-B14F-4D97-AF65-F5344CB8AC3E}">
        <p14:creationId xmlns:p14="http://schemas.microsoft.com/office/powerpoint/2010/main" val="2017897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17</a:t>
            </a:fld>
            <a:endParaRPr lang="nl-NL"/>
          </a:p>
        </p:txBody>
      </p:sp>
    </p:spTree>
    <p:extLst>
      <p:ext uri="{BB962C8B-B14F-4D97-AF65-F5344CB8AC3E}">
        <p14:creationId xmlns:p14="http://schemas.microsoft.com/office/powerpoint/2010/main" val="1103616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3464C-A5C4-0EAF-C2C8-2ABF039BB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55C45-7491-326C-B8FD-BEE794F6843C}"/>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F245D30-8C18-ADDF-BBA9-464C8A47A3F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3D39763-4CA5-756D-8409-2E511C17C0D2}"/>
              </a:ext>
            </a:extLst>
          </p:cNvPr>
          <p:cNvSpPr>
            <a:spLocks noGrp="1"/>
          </p:cNvSpPr>
          <p:nvPr>
            <p:ph type="sldNum" sz="quarter" idx="5"/>
          </p:nvPr>
        </p:nvSpPr>
        <p:spPr/>
        <p:txBody>
          <a:bodyPr/>
          <a:lstStyle/>
          <a:p>
            <a:fld id="{FA5E5536-74CA-AD4B-8DA3-027AE8027D32}" type="slidenum">
              <a:rPr lang="nl-NL" smtClean="0"/>
              <a:t>18</a:t>
            </a:fld>
            <a:endParaRPr lang="nl-NL"/>
          </a:p>
        </p:txBody>
      </p:sp>
    </p:spTree>
    <p:extLst>
      <p:ext uri="{BB962C8B-B14F-4D97-AF65-F5344CB8AC3E}">
        <p14:creationId xmlns:p14="http://schemas.microsoft.com/office/powerpoint/2010/main" val="781989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8BAFC-646C-3C4F-4362-7256F2160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48AC4-9FFA-EA3A-14C1-F7FC5B25847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F33C833-B3EA-2149-3DEF-A51AC518A3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D553CF-E493-EAC5-E574-E805E1A746DB}"/>
              </a:ext>
            </a:extLst>
          </p:cNvPr>
          <p:cNvSpPr>
            <a:spLocks noGrp="1"/>
          </p:cNvSpPr>
          <p:nvPr>
            <p:ph type="sldNum" sz="quarter" idx="5"/>
          </p:nvPr>
        </p:nvSpPr>
        <p:spPr/>
        <p:txBody>
          <a:bodyPr/>
          <a:lstStyle/>
          <a:p>
            <a:fld id="{FA5E5536-74CA-AD4B-8DA3-027AE8027D32}" type="slidenum">
              <a:rPr lang="nl-NL" smtClean="0"/>
              <a:t>19</a:t>
            </a:fld>
            <a:endParaRPr lang="nl-NL"/>
          </a:p>
        </p:txBody>
      </p:sp>
    </p:spTree>
    <p:extLst>
      <p:ext uri="{BB962C8B-B14F-4D97-AF65-F5344CB8AC3E}">
        <p14:creationId xmlns:p14="http://schemas.microsoft.com/office/powerpoint/2010/main" val="2441208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67023-683D-5EBA-AA74-F2D669F58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F8F54-F98D-F98B-44F1-1E65E3CFC45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8738C87-4E52-067D-46BB-C6A826092D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43B252D-32CC-8391-1AA5-39AD9CA52480}"/>
              </a:ext>
            </a:extLst>
          </p:cNvPr>
          <p:cNvSpPr>
            <a:spLocks noGrp="1"/>
          </p:cNvSpPr>
          <p:nvPr>
            <p:ph type="sldNum" sz="quarter" idx="5"/>
          </p:nvPr>
        </p:nvSpPr>
        <p:spPr/>
        <p:txBody>
          <a:bodyPr/>
          <a:lstStyle/>
          <a:p>
            <a:fld id="{FA5E5536-74CA-AD4B-8DA3-027AE8027D32}" type="slidenum">
              <a:rPr lang="nl-NL" smtClean="0"/>
              <a:t>20</a:t>
            </a:fld>
            <a:endParaRPr lang="nl-NL"/>
          </a:p>
        </p:txBody>
      </p:sp>
    </p:spTree>
    <p:extLst>
      <p:ext uri="{BB962C8B-B14F-4D97-AF65-F5344CB8AC3E}">
        <p14:creationId xmlns:p14="http://schemas.microsoft.com/office/powerpoint/2010/main" val="24305163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36192" y="2061448"/>
            <a:ext cx="6858000" cy="1241822"/>
          </a:xfrm>
        </p:spPr>
        <p:txBody>
          <a:bodyPr>
            <a:normAutofit/>
          </a:bodyPr>
          <a:lstStyle>
            <a:lvl1pPr marL="0" indent="0" algn="r">
              <a:buNone/>
              <a:defRPr sz="3200">
                <a:solidFill>
                  <a:schemeClr val="bg1"/>
                </a:solidFill>
                <a:latin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err="1"/>
              <a:t>Klikken</a:t>
            </a:r>
            <a:r>
              <a:rPr lang="en-GB" dirty="0"/>
              <a:t> om de </a:t>
            </a:r>
            <a:r>
              <a:rPr lang="en-GB" dirty="0" err="1"/>
              <a:t>titel</a:t>
            </a:r>
            <a:r>
              <a:rPr lang="en-GB" dirty="0"/>
              <a:t> van het model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422207793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page wit">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80000" y="1656000"/>
            <a:ext cx="6649974" cy="336055"/>
          </a:xfrm>
        </p:spPr>
        <p:txBody>
          <a:bodyPr/>
          <a:lstStyle/>
          <a:p>
            <a:r>
              <a:rPr lang="en-GB"/>
              <a:t>Titel</a:t>
            </a:r>
            <a:endParaRPr lang="en-GB" dirty="0"/>
          </a:p>
        </p:txBody>
      </p:sp>
      <p:sp>
        <p:nvSpPr>
          <p:cNvPr id="3" name="Content Placeholder 2"/>
          <p:cNvSpPr>
            <a:spLocks noGrp="1"/>
          </p:cNvSpPr>
          <p:nvPr>
            <p:ph idx="1"/>
          </p:nvPr>
        </p:nvSpPr>
        <p:spPr>
          <a:xfrm>
            <a:off x="1080000" y="2732732"/>
            <a:ext cx="6649974" cy="1697690"/>
          </a:xfrm>
        </p:spPr>
        <p:txBody>
          <a:bodyPr/>
          <a:lstStyle>
            <a:lvl1pPr>
              <a:lnSpc>
                <a:spcPct val="150000"/>
              </a:lnSpc>
              <a:defRPr/>
            </a:lvl1pPr>
            <a:lvl2pPr>
              <a:lnSpc>
                <a:spcPct val="150000"/>
              </a:lnSpc>
              <a:defRPr/>
            </a:lvl2pPr>
            <a:lvl3pPr>
              <a:lnSpc>
                <a:spcPct val="150000"/>
              </a:lnSpc>
              <a:defRPr>
                <a:latin typeface="Calibri" panose="020F0502020204030204" pitchFamily="34" charset="0"/>
                <a:ea typeface="Calibri" panose="020F0502020204030204" pitchFamily="34" charset="0"/>
                <a:cs typeface="Calibri" panose="020F0502020204030204" pitchFamily="34" charset="0"/>
              </a:defRPr>
            </a:lvl3pPr>
            <a:lvl4pPr>
              <a:lnSpc>
                <a:spcPct val="150000"/>
              </a:lnSpc>
              <a:defRPr>
                <a:latin typeface="Calibri" panose="020F0502020204030204" pitchFamily="34" charset="0"/>
                <a:ea typeface="Calibri" panose="020F0502020204030204" pitchFamily="34" charset="0"/>
                <a:cs typeface="Calibri" panose="020F0502020204030204" pitchFamily="34" charset="0"/>
              </a:defRPr>
            </a:lvl4pPr>
            <a:lvl5pPr>
              <a:lnSpc>
                <a:spcPct val="150000"/>
              </a:lnSpc>
              <a:defRPr>
                <a:latin typeface="Calibri" panose="020F0502020204030204" pitchFamily="34" charset="0"/>
                <a:ea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jdelijke aanduiding voor tekst 7">
            <a:extLst>
              <a:ext uri="{FF2B5EF4-FFF2-40B4-BE49-F238E27FC236}">
                <a16:creationId xmlns:a16="http://schemas.microsoft.com/office/drawing/2014/main" id="{D464317A-4911-F1D1-A671-A1D06914FDC7}"/>
              </a:ext>
            </a:extLst>
          </p:cNvPr>
          <p:cNvSpPr>
            <a:spLocks noGrp="1"/>
          </p:cNvSpPr>
          <p:nvPr>
            <p:ph type="body" sz="quarter" idx="13" hasCustomPrompt="1"/>
          </p:nvPr>
        </p:nvSpPr>
        <p:spPr>
          <a:xfrm>
            <a:off x="1080000" y="2026944"/>
            <a:ext cx="6650037" cy="263948"/>
          </a:xfrm>
        </p:spPr>
        <p:txBody>
          <a:bodyPr>
            <a:normAutofit/>
          </a:bodyPr>
          <a:lstStyle>
            <a:lvl1pPr marL="0" indent="0">
              <a:buNone/>
              <a:defRPr sz="1000">
                <a:solidFill>
                  <a:srgbClr val="397875"/>
                </a:solidFill>
              </a:defRPr>
            </a:lvl1pPr>
          </a:lstStyle>
          <a:p>
            <a:pPr lvl="0"/>
            <a:r>
              <a:rPr lang="en-GB"/>
              <a:t>Ondertitel</a:t>
            </a:r>
            <a:endParaRPr lang="en-GB" dirty="0"/>
          </a:p>
        </p:txBody>
      </p:sp>
      <p:sp>
        <p:nvSpPr>
          <p:cNvPr id="10" name="Tijdelijke aanduiding voor tekst 9">
            <a:extLst>
              <a:ext uri="{FF2B5EF4-FFF2-40B4-BE49-F238E27FC236}">
                <a16:creationId xmlns:a16="http://schemas.microsoft.com/office/drawing/2014/main" id="{BF2CA984-5059-FE87-527D-F7D888876F85}"/>
              </a:ext>
            </a:extLst>
          </p:cNvPr>
          <p:cNvSpPr>
            <a:spLocks noGrp="1"/>
          </p:cNvSpPr>
          <p:nvPr>
            <p:ph type="body" sz="quarter" idx="14" hasCustomPrompt="1"/>
          </p:nvPr>
        </p:nvSpPr>
        <p:spPr>
          <a:xfrm>
            <a:off x="1080000" y="2340461"/>
            <a:ext cx="6261977" cy="326563"/>
          </a:xfrm>
        </p:spPr>
        <p:txBody>
          <a:bodyPr/>
          <a:lstStyle>
            <a:lvl1pPr marL="0" indent="0">
              <a:lnSpc>
                <a:spcPct val="150000"/>
              </a:lnSpc>
              <a:buNone/>
              <a:defRPr b="1">
                <a:solidFill>
                  <a:srgbClr val="004A6D"/>
                </a:solidFill>
              </a:defRPr>
            </a:lvl1pPr>
          </a:lstStyle>
          <a:p>
            <a:pPr lvl="0"/>
            <a:r>
              <a:rPr lang="en-GB"/>
              <a:t>Intro tekst</a:t>
            </a:r>
            <a:endParaRPr lang="en-GB" dirty="0"/>
          </a:p>
        </p:txBody>
      </p:sp>
    </p:spTree>
    <p:extLst>
      <p:ext uri="{BB962C8B-B14F-4D97-AF65-F5344CB8AC3E}">
        <p14:creationId xmlns:p14="http://schemas.microsoft.com/office/powerpoint/2010/main" val="254220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Click to edit Master title style</a:t>
            </a:r>
            <a:endParaRPr lang="en-GB" dirty="0"/>
          </a:p>
        </p:txBody>
      </p:sp>
      <p:sp>
        <p:nvSpPr>
          <p:cNvPr id="3" name="Tijdelijke aanduiding voor inhoud 2"/>
          <p:cNvSpPr>
            <a:spLocks noGrp="1"/>
          </p:cNvSpPr>
          <p:nvPr>
            <p:ph idx="1"/>
          </p:nvPr>
        </p:nvSpPr>
        <p:spPr/>
        <p:txBody>
          <a:bodyPr/>
          <a:lstStyle>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62538388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a:lum/>
            <a:extLst>
              <a:ext uri="{96DAC541-7B7A-43D3-8B79-37D633B846F1}">
                <asvg:svgBlip xmlns:asvg="http://schemas.microsoft.com/office/drawing/2016/SVG/main" r:embed="rId5"/>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65376" y="804672"/>
            <a:ext cx="6649974" cy="463344"/>
          </a:xfrm>
          <a:prstGeom prst="rect">
            <a:avLst/>
          </a:prstGeom>
        </p:spPr>
        <p:txBody>
          <a:bodyPr vert="horz" lIns="91440" tIns="45720" rIns="91440" bIns="45720" rtlCol="0" anchor="ctr">
            <a:normAutofit/>
          </a:bodyPr>
          <a:lstStyle/>
          <a:p>
            <a:r>
              <a:rPr lang="en-GB" dirty="0" err="1"/>
              <a:t>Klik</a:t>
            </a:r>
            <a:r>
              <a:rPr lang="en-GB" dirty="0"/>
              <a:t> om de </a:t>
            </a:r>
            <a:r>
              <a:rPr lang="en-GB" dirty="0" err="1"/>
              <a:t>titel</a:t>
            </a:r>
            <a:r>
              <a:rPr lang="en-GB" dirty="0"/>
              <a:t> </a:t>
            </a:r>
            <a:r>
              <a:rPr lang="en-GB" dirty="0" err="1"/>
              <a:t>te</a:t>
            </a:r>
            <a:r>
              <a:rPr lang="en-GB" dirty="0"/>
              <a:t> </a:t>
            </a:r>
            <a:r>
              <a:rPr lang="en-GB" dirty="0" err="1"/>
              <a:t>bewerken</a:t>
            </a:r>
            <a:endParaRPr lang="en-GB" dirty="0"/>
          </a:p>
        </p:txBody>
      </p:sp>
      <p:sp>
        <p:nvSpPr>
          <p:cNvPr id="3" name="Text Placeholder 2"/>
          <p:cNvSpPr>
            <a:spLocks noGrp="1"/>
          </p:cNvSpPr>
          <p:nvPr>
            <p:ph type="body" idx="1"/>
          </p:nvPr>
        </p:nvSpPr>
        <p:spPr>
          <a:xfrm>
            <a:off x="1865376" y="1369219"/>
            <a:ext cx="6649974" cy="3263504"/>
          </a:xfrm>
          <a:prstGeom prst="rect">
            <a:avLst/>
          </a:prstGeom>
        </p:spPr>
        <p:txBody>
          <a:bodyPr vert="horz" lIns="91440" tIns="45720" rIns="91440" bIns="45720" rtlCol="0">
            <a:normAutofit/>
          </a:bodyPr>
          <a:lstStyle/>
          <a:p>
            <a:pPr lvl="0"/>
            <a:r>
              <a:rPr lang="en-GB" dirty="0" err="1"/>
              <a:t>Klikken</a:t>
            </a:r>
            <a:r>
              <a:rPr lang="en-GB" dirty="0"/>
              <a:t> om de </a:t>
            </a:r>
            <a:r>
              <a:rPr lang="en-GB" dirty="0" err="1"/>
              <a:t>tekststijl</a:t>
            </a:r>
            <a:r>
              <a:rPr lang="en-GB" dirty="0"/>
              <a:t> van het model </a:t>
            </a:r>
            <a:r>
              <a:rPr lang="en-GB" dirty="0" err="1"/>
              <a:t>te</a:t>
            </a:r>
            <a:r>
              <a:rPr lang="en-GB" dirty="0"/>
              <a:t> </a:t>
            </a:r>
            <a:r>
              <a:rPr lang="en-GB" dirty="0" err="1"/>
              <a:t>bewerken</a:t>
            </a:r>
            <a:endParaRPr lang="en-GB" dirty="0"/>
          </a:p>
          <a:p>
            <a:pPr lvl="1"/>
            <a:r>
              <a:rPr lang="en-GB" dirty="0"/>
              <a:t>Tweede </a:t>
            </a:r>
            <a:r>
              <a:rPr lang="en-GB" dirty="0" err="1"/>
              <a:t>niveau</a:t>
            </a:r>
            <a:endParaRPr lang="en-GB" dirty="0"/>
          </a:p>
        </p:txBody>
      </p:sp>
      <p:sp>
        <p:nvSpPr>
          <p:cNvPr id="7" name="Tijdelijke aanduiding voor dianummer 5">
            <a:extLst>
              <a:ext uri="{FF2B5EF4-FFF2-40B4-BE49-F238E27FC236}">
                <a16:creationId xmlns:a16="http://schemas.microsoft.com/office/drawing/2014/main" id="{57DC9B1B-A59F-EFF4-0AA3-AC6756569EFF}"/>
              </a:ext>
            </a:extLst>
          </p:cNvPr>
          <p:cNvSpPr>
            <a:spLocks noGrp="1"/>
          </p:cNvSpPr>
          <p:nvPr>
            <p:ph type="sldNum" sz="quarter" idx="4"/>
          </p:nvPr>
        </p:nvSpPr>
        <p:spPr>
          <a:xfrm>
            <a:off x="8586216" y="4897067"/>
            <a:ext cx="413766" cy="273844"/>
          </a:xfrm>
          <a:prstGeom prst="rect">
            <a:avLst/>
          </a:prstGeom>
        </p:spPr>
        <p:txBody>
          <a:bodyPr/>
          <a:lstStyle>
            <a:lvl1pPr>
              <a:defRPr sz="800">
                <a:solidFill>
                  <a:schemeClr val="bg1"/>
                </a:solidFill>
              </a:defRPr>
            </a:lvl1pPr>
          </a:lstStyle>
          <a:p>
            <a:fld id="{CA5B98C3-C296-2E42-BED0-9B90356BF753}" type="slidenum">
              <a:rPr lang="en-GB" smtClean="0"/>
              <a:pPr/>
              <a:t>‹#›</a:t>
            </a:fld>
            <a:endParaRPr lang="en-GB" dirty="0"/>
          </a:p>
        </p:txBody>
      </p:sp>
    </p:spTree>
    <p:extLst>
      <p:ext uri="{BB962C8B-B14F-4D97-AF65-F5344CB8AC3E}">
        <p14:creationId xmlns:p14="http://schemas.microsoft.com/office/powerpoint/2010/main" val="442461055"/>
      </p:ext>
    </p:extLst>
  </p:cSld>
  <p:clrMap bg1="lt1" tx1="dk1" bg2="lt2" tx2="dk2" accent1="accent1" accent2="accent2" accent3="accent3" accent4="accent4" accent5="accent5" accent6="accent6" hlink="hlink" folHlink="folHlink"/>
  <p:sldLayoutIdLst>
    <p:sldLayoutId id="2147483678" r:id="rId1"/>
    <p:sldLayoutId id="2147483683" r:id="rId2"/>
    <p:sldLayoutId id="2147483684" r:id="rId3"/>
  </p:sldLayoutIdLst>
  <p:hf sldNum="0" hdr="0" ftr="0" dt="0"/>
  <p:txStyles>
    <p:titleStyle>
      <a:lvl1pPr algn="l" defTabSz="685800" rtl="0" eaLnBrk="1" latinLnBrk="0" hangingPunct="1">
        <a:lnSpc>
          <a:spcPct val="90000"/>
        </a:lnSpc>
        <a:spcBef>
          <a:spcPct val="0"/>
        </a:spcBef>
        <a:buNone/>
        <a:defRPr sz="1700" kern="1200">
          <a:solidFill>
            <a:schemeClr val="tx1"/>
          </a:solidFill>
          <a:latin typeface="Calibri" panose="020F0502020204030204" pitchFamily="34" charset="0"/>
          <a:ea typeface="+mj-ea"/>
          <a:cs typeface="+mj-cs"/>
        </a:defRPr>
      </a:lvl1pPr>
    </p:titleStyle>
    <p:bodyStyle>
      <a:lvl1pPr marL="144000" indent="-144000" algn="l" defTabSz="685800" rtl="0" eaLnBrk="1" latinLnBrk="0" hangingPunct="1">
        <a:lnSpc>
          <a:spcPct val="90000"/>
        </a:lnSpc>
        <a:spcBef>
          <a:spcPts val="750"/>
        </a:spcBef>
        <a:buClr>
          <a:srgbClr val="397875"/>
        </a:buClr>
        <a:buSzPct val="125000"/>
        <a:buFont typeface="Wingdings" pitchFamily="2" charset="2"/>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144000" indent="-144000" algn="l" defTabSz="685800" rtl="0" eaLnBrk="1" latinLnBrk="0" hangingPunct="1">
        <a:lnSpc>
          <a:spcPct val="90000"/>
        </a:lnSpc>
        <a:spcBef>
          <a:spcPts val="375"/>
        </a:spcBef>
        <a:buClr>
          <a:srgbClr val="397875"/>
        </a:buClr>
        <a:buSzPct val="125000"/>
        <a:buFont typeface="Apple Symbols" panose="02000000000000000000" pitchFamily="2" charset="-79"/>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0" indent="0" algn="l" defTabSz="685800" rtl="0" eaLnBrk="1" latinLnBrk="0" hangingPunct="1">
        <a:lnSpc>
          <a:spcPct val="90000"/>
        </a:lnSpc>
        <a:spcBef>
          <a:spcPts val="375"/>
        </a:spcBef>
        <a:buClr>
          <a:srgbClr val="397875"/>
        </a:buClr>
        <a:buSzPct val="125000"/>
        <a:buFont typeface="Wingdings" pitchFamily="2" charset="2"/>
        <a:buNone/>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hyperlink" Target="https://tools.ispor.org/peguideline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7BA45B0-431C-68B0-28E0-F5095CDCD3D9}"/>
              </a:ext>
            </a:extLst>
          </p:cNvPr>
          <p:cNvSpPr>
            <a:spLocks noGrp="1"/>
          </p:cNvSpPr>
          <p:nvPr>
            <p:ph type="subTitle" idx="1"/>
          </p:nvPr>
        </p:nvSpPr>
        <p:spPr>
          <a:xfrm>
            <a:off x="1536192" y="2061447"/>
            <a:ext cx="6858000" cy="1865823"/>
          </a:xfrm>
        </p:spPr>
        <p:txBody>
          <a:bodyPr>
            <a:normAutofit fontScale="92500" lnSpcReduction="20000"/>
          </a:bodyPr>
          <a:lstStyle/>
          <a:p>
            <a:r>
              <a:rPr lang="en-GB" sz="4200" dirty="0"/>
              <a:t>Which MAUIs are recommended for use in HTA? </a:t>
            </a:r>
          </a:p>
          <a:p>
            <a:r>
              <a:rPr lang="en-GB" sz="2400" dirty="0"/>
              <a:t>A review of national pharmacoeconomic HTA </a:t>
            </a:r>
            <a:br>
              <a:rPr lang="en-GB" sz="2400" dirty="0"/>
            </a:br>
            <a:r>
              <a:rPr lang="en-GB" sz="2400" dirty="0"/>
              <a:t>guidelines from around the World</a:t>
            </a:r>
          </a:p>
          <a:p>
            <a:r>
              <a:rPr lang="en-GB" sz="1700" dirty="0"/>
              <a:t>4 August 2020</a:t>
            </a:r>
          </a:p>
          <a:p>
            <a:endParaRPr lang="en-GB" dirty="0"/>
          </a:p>
        </p:txBody>
      </p:sp>
      <p:sp>
        <p:nvSpPr>
          <p:cNvPr id="4" name="TextBox 3">
            <a:extLst>
              <a:ext uri="{FF2B5EF4-FFF2-40B4-BE49-F238E27FC236}">
                <a16:creationId xmlns:a16="http://schemas.microsoft.com/office/drawing/2014/main" id="{6DAB69E8-A8C3-C9D9-DA80-3187FA97AE60}"/>
              </a:ext>
            </a:extLst>
          </p:cNvPr>
          <p:cNvSpPr txBox="1"/>
          <p:nvPr/>
        </p:nvSpPr>
        <p:spPr>
          <a:xfrm>
            <a:off x="4770378" y="4312319"/>
            <a:ext cx="4398961" cy="253916"/>
          </a:xfrm>
          <a:prstGeom prst="rect">
            <a:avLst/>
          </a:prstGeom>
          <a:noFill/>
        </p:spPr>
        <p:txBody>
          <a:bodyPr wrap="none" rtlCol="0">
            <a:spAutoFit/>
          </a:bodyPr>
          <a:lstStyle/>
          <a:p>
            <a:r>
              <a:rPr lang="en-GB" sz="1050" dirty="0">
                <a:solidFill>
                  <a:srgbClr val="F9F9F9"/>
                </a:solidFill>
              </a:rPr>
              <a:t>MAUI, multi-attribute utility instrument; HTA, health technology assessment</a:t>
            </a:r>
          </a:p>
        </p:txBody>
      </p:sp>
    </p:spTree>
    <p:extLst>
      <p:ext uri="{BB962C8B-B14F-4D97-AF65-F5344CB8AC3E}">
        <p14:creationId xmlns:p14="http://schemas.microsoft.com/office/powerpoint/2010/main" val="1994554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2B54CA-4843-EBFC-06DD-931DE36A3990}"/>
              </a:ext>
            </a:extLst>
          </p:cNvPr>
          <p:cNvPicPr>
            <a:picLocks noChangeAspect="1"/>
          </p:cNvPicPr>
          <p:nvPr/>
        </p:nvPicPr>
        <p:blipFill rotWithShape="1">
          <a:blip r:embed="rId3"/>
          <a:srcRect r="1749"/>
          <a:stretch/>
        </p:blipFill>
        <p:spPr>
          <a:xfrm>
            <a:off x="802640" y="418435"/>
            <a:ext cx="3270868" cy="4306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D364E3E7-3C8D-478B-5704-6A044DA3E206}"/>
              </a:ext>
            </a:extLst>
          </p:cNvPr>
          <p:cNvSpPr/>
          <p:nvPr/>
        </p:nvSpPr>
        <p:spPr>
          <a:xfrm>
            <a:off x="4426174" y="2754332"/>
            <a:ext cx="4135090" cy="1492716"/>
          </a:xfrm>
          <a:prstGeom prst="rect">
            <a:avLst/>
          </a:prstGeom>
        </p:spPr>
        <p:txBody>
          <a:bodyPr wrap="square">
            <a:spAutoFit/>
          </a:bodyPr>
          <a:lstStyle/>
          <a:p>
            <a:r>
              <a:rPr lang="en-GB" sz="1300" dirty="0">
                <a:solidFill>
                  <a:srgbClr val="005C7F"/>
                </a:solidFill>
              </a:rPr>
              <a:t>Kennedy-Martin, M., Slaap, B., Herdman, M., van Reenen, M., Kennedy-Martin, T., Greiner, W., Busschbach, J., &amp; Boye, K. S. Which multi-attribute utility instruments are recommended for use in cost-utility analysis? A review of national health technology assessment (HTA) guidelines. Eur J Health Econ. 2020. [published online ahead of print, 2020 Jun 8]</a:t>
            </a:r>
          </a:p>
        </p:txBody>
      </p:sp>
      <p:sp>
        <p:nvSpPr>
          <p:cNvPr id="15" name="Tijdelijke aanduiding voor dianummer 5">
            <a:extLst>
              <a:ext uri="{FF2B5EF4-FFF2-40B4-BE49-F238E27FC236}">
                <a16:creationId xmlns:a16="http://schemas.microsoft.com/office/drawing/2014/main" id="{F9E3366D-F3DA-0449-6277-D58410ABC6F8}"/>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2</a:t>
            </a:fld>
            <a:endParaRPr lang="en-GB" sz="800" dirty="0">
              <a:solidFill>
                <a:schemeClr val="bg1"/>
              </a:solidFill>
            </a:endParaRPr>
          </a:p>
        </p:txBody>
      </p:sp>
    </p:spTree>
    <p:extLst>
      <p:ext uri="{BB962C8B-B14F-4D97-AF65-F5344CB8AC3E}">
        <p14:creationId xmlns:p14="http://schemas.microsoft.com/office/powerpoint/2010/main" val="368922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ianummer 5">
            <a:extLst>
              <a:ext uri="{FF2B5EF4-FFF2-40B4-BE49-F238E27FC236}">
                <a16:creationId xmlns:a16="http://schemas.microsoft.com/office/drawing/2014/main" id="{24A6C5AA-6AF2-DA1C-4EA8-D990F52D9BFA}"/>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3</a:t>
            </a:fld>
            <a:endParaRPr lang="en-GB" sz="800" dirty="0">
              <a:solidFill>
                <a:schemeClr val="bg1"/>
              </a:solidFill>
            </a:endParaRPr>
          </a:p>
        </p:txBody>
      </p:sp>
      <p:sp>
        <p:nvSpPr>
          <p:cNvPr id="10" name="Title 1">
            <a:extLst>
              <a:ext uri="{FF2B5EF4-FFF2-40B4-BE49-F238E27FC236}">
                <a16:creationId xmlns:a16="http://schemas.microsoft.com/office/drawing/2014/main" id="{F3D3628A-E457-44C1-BCC8-109B2F0DC9DE}"/>
              </a:ext>
            </a:extLst>
          </p:cNvPr>
          <p:cNvSpPr>
            <a:spLocks noGrp="1"/>
          </p:cNvSpPr>
          <p:nvPr>
            <p:ph type="title"/>
          </p:nvPr>
        </p:nvSpPr>
        <p:spPr>
          <a:xfrm>
            <a:off x="1901825" y="725775"/>
            <a:ext cx="6784975" cy="305662"/>
          </a:xfrm>
        </p:spPr>
        <p:txBody>
          <a:bodyPr>
            <a:noAutofit/>
          </a:bodyPr>
          <a:lstStyle/>
          <a:p>
            <a:r>
              <a:rPr lang="en-GB" sz="2400" b="1" dirty="0"/>
              <a:t>Contents</a:t>
            </a:r>
          </a:p>
        </p:txBody>
      </p:sp>
      <p:sp>
        <p:nvSpPr>
          <p:cNvPr id="11" name="Content Placeholder 2">
            <a:extLst>
              <a:ext uri="{FF2B5EF4-FFF2-40B4-BE49-F238E27FC236}">
                <a16:creationId xmlns:a16="http://schemas.microsoft.com/office/drawing/2014/main" id="{F4FD14D4-E55A-C1C1-7266-D10280399EA6}"/>
              </a:ext>
            </a:extLst>
          </p:cNvPr>
          <p:cNvSpPr>
            <a:spLocks noGrp="1"/>
          </p:cNvSpPr>
          <p:nvPr>
            <p:ph idx="1"/>
          </p:nvPr>
        </p:nvSpPr>
        <p:spPr>
          <a:xfrm>
            <a:off x="1901826" y="1086788"/>
            <a:ext cx="6573960" cy="3379318"/>
          </a:xfrm>
        </p:spPr>
        <p:txBody>
          <a:bodyPr>
            <a:noAutofit/>
          </a:bodyPr>
          <a:lstStyle/>
          <a:p>
            <a:pPr marL="288000" indent="-288000">
              <a:lnSpc>
                <a:spcPct val="100000"/>
              </a:lnSpc>
              <a:spcBef>
                <a:spcPts val="600"/>
              </a:spcBef>
            </a:pPr>
            <a:r>
              <a:rPr lang="en-GB" sz="1600" dirty="0"/>
              <a:t>Background and objectives of review</a:t>
            </a:r>
          </a:p>
          <a:p>
            <a:pPr marL="288000" indent="-288000">
              <a:lnSpc>
                <a:spcPct val="100000"/>
              </a:lnSpc>
              <a:spcBef>
                <a:spcPts val="600"/>
              </a:spcBef>
            </a:pPr>
            <a:r>
              <a:rPr lang="en-GB" sz="1600" dirty="0"/>
              <a:t>Methods</a:t>
            </a:r>
          </a:p>
          <a:p>
            <a:pPr marL="538163" lvl="5" indent="-180975">
              <a:lnSpc>
                <a:spcPct val="100000"/>
              </a:lnSpc>
              <a:spcBef>
                <a:spcPts val="600"/>
              </a:spcBef>
              <a:buClr>
                <a:schemeClr val="accent2"/>
              </a:buClr>
              <a:buFont typeface="Calibri" panose="020F0502020204030204" pitchFamily="34" charset="0"/>
              <a:buChar char="‒"/>
            </a:pPr>
            <a:r>
              <a:rPr lang="en-GB" sz="1400" i="1" dirty="0"/>
              <a:t>Process</a:t>
            </a:r>
          </a:p>
          <a:p>
            <a:pPr marL="538163" lvl="5" indent="-180975">
              <a:lnSpc>
                <a:spcPct val="100000"/>
              </a:lnSpc>
              <a:spcBef>
                <a:spcPts val="600"/>
              </a:spcBef>
              <a:buClr>
                <a:schemeClr val="accent2"/>
              </a:buClr>
              <a:buFont typeface="Calibri" panose="020F0502020204030204" pitchFamily="34" charset="0"/>
              <a:buChar char="‒"/>
            </a:pPr>
            <a:r>
              <a:rPr lang="en-GB" sz="1400" i="1" dirty="0"/>
              <a:t>Data sources</a:t>
            </a:r>
          </a:p>
          <a:p>
            <a:pPr marL="538163" lvl="5" indent="-180975">
              <a:lnSpc>
                <a:spcPct val="100000"/>
              </a:lnSpc>
              <a:spcBef>
                <a:spcPts val="600"/>
              </a:spcBef>
              <a:buClr>
                <a:schemeClr val="accent2"/>
              </a:buClr>
              <a:buFont typeface="Calibri" panose="020F0502020204030204" pitchFamily="34" charset="0"/>
              <a:buChar char="‒"/>
            </a:pPr>
            <a:r>
              <a:rPr lang="en-GB" sz="1400" i="1" dirty="0"/>
              <a:t>Information extracted for each country</a:t>
            </a:r>
          </a:p>
          <a:p>
            <a:pPr marL="288000" indent="-288000">
              <a:lnSpc>
                <a:spcPct val="100000"/>
              </a:lnSpc>
              <a:spcBef>
                <a:spcPts val="600"/>
              </a:spcBef>
            </a:pPr>
            <a:r>
              <a:rPr lang="en-GB" sz="1600" dirty="0"/>
              <a:t>Results</a:t>
            </a:r>
          </a:p>
          <a:p>
            <a:pPr marL="538163" lvl="5" indent="-180975">
              <a:lnSpc>
                <a:spcPct val="100000"/>
              </a:lnSpc>
              <a:spcBef>
                <a:spcPts val="600"/>
              </a:spcBef>
              <a:buClr>
                <a:schemeClr val="accent2"/>
              </a:buClr>
              <a:buFont typeface="Calibri" panose="020F0502020204030204" pitchFamily="34" charset="0"/>
              <a:buChar char="‒"/>
            </a:pPr>
            <a:r>
              <a:rPr lang="en-GB" sz="1400" i="1" dirty="0"/>
              <a:t>National* pharmacoeconomic (PE) guidelines recommending use of a specific MAUI, with reasons given for recommendation (if provided) </a:t>
            </a:r>
          </a:p>
          <a:p>
            <a:pPr marL="538163" lvl="5" indent="-180975">
              <a:lnSpc>
                <a:spcPct val="100000"/>
              </a:lnSpc>
              <a:spcBef>
                <a:spcPts val="600"/>
              </a:spcBef>
              <a:buClr>
                <a:schemeClr val="accent2"/>
              </a:buClr>
              <a:buFont typeface="Calibri" panose="020F0502020204030204" pitchFamily="34" charset="0"/>
              <a:buChar char="‒"/>
            </a:pPr>
            <a:r>
              <a:rPr lang="en-GB" sz="1400" i="1" dirty="0"/>
              <a:t>Official PE guidelines with no recommendation for use of a specific MAUI but named examples are given</a:t>
            </a:r>
          </a:p>
          <a:p>
            <a:pPr marL="288000" indent="-288000">
              <a:lnSpc>
                <a:spcPct val="100000"/>
              </a:lnSpc>
              <a:spcBef>
                <a:spcPts val="600"/>
              </a:spcBef>
            </a:pPr>
            <a:r>
              <a:rPr lang="en-GB" sz="1600" dirty="0"/>
              <a:t>Limitations</a:t>
            </a:r>
          </a:p>
          <a:p>
            <a:pPr marL="288000" indent="-288000">
              <a:lnSpc>
                <a:spcPct val="100000"/>
              </a:lnSpc>
              <a:spcBef>
                <a:spcPts val="600"/>
              </a:spcBef>
            </a:pPr>
            <a:r>
              <a:rPr lang="en-GB" sz="1600" dirty="0"/>
              <a:t>Conclusions</a:t>
            </a:r>
          </a:p>
          <a:p>
            <a:pPr marL="0" lvl="3" indent="0">
              <a:lnSpc>
                <a:spcPct val="100000"/>
              </a:lnSpc>
              <a:spcBef>
                <a:spcPts val="600"/>
              </a:spcBef>
              <a:buClr>
                <a:schemeClr val="accent2"/>
              </a:buClr>
              <a:buNone/>
            </a:pPr>
            <a:endParaRPr lang="en-GB" sz="1400" dirty="0">
              <a:latin typeface="+mn-lt"/>
              <a:ea typeface="+mn-ea"/>
              <a:cs typeface="+mn-cs"/>
            </a:endParaRPr>
          </a:p>
        </p:txBody>
      </p:sp>
      <p:sp>
        <p:nvSpPr>
          <p:cNvPr id="13" name="TextBox 12">
            <a:extLst>
              <a:ext uri="{FF2B5EF4-FFF2-40B4-BE49-F238E27FC236}">
                <a16:creationId xmlns:a16="http://schemas.microsoft.com/office/drawing/2014/main" id="{3376D49D-52A4-1D3D-1BBE-F9FCCF8719F6}"/>
              </a:ext>
            </a:extLst>
          </p:cNvPr>
          <p:cNvSpPr txBox="1"/>
          <p:nvPr/>
        </p:nvSpPr>
        <p:spPr>
          <a:xfrm>
            <a:off x="1755774" y="4628418"/>
            <a:ext cx="6030871" cy="215444"/>
          </a:xfrm>
          <a:prstGeom prst="rect">
            <a:avLst/>
          </a:prstGeom>
          <a:noFill/>
        </p:spPr>
        <p:txBody>
          <a:bodyPr wrap="square" rtlCol="0">
            <a:spAutoFit/>
          </a:bodyPr>
          <a:lstStyle/>
          <a:p>
            <a:r>
              <a:rPr lang="en-GB" sz="800" dirty="0">
                <a:solidFill>
                  <a:srgbClr val="005C7F"/>
                </a:solidFill>
              </a:rPr>
              <a:t>* Guidelines officially recognized or required by national health care decision-making bodies for pricing, reimbursement or market access</a:t>
            </a:r>
          </a:p>
        </p:txBody>
      </p:sp>
    </p:spTree>
    <p:extLst>
      <p:ext uri="{BB962C8B-B14F-4D97-AF65-F5344CB8AC3E}">
        <p14:creationId xmlns:p14="http://schemas.microsoft.com/office/powerpoint/2010/main" val="1792296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A206F1-B77C-A0A0-66B1-B16D06EFC5B0}"/>
              </a:ext>
            </a:extLst>
          </p:cNvPr>
          <p:cNvSpPr>
            <a:spLocks noGrp="1"/>
          </p:cNvSpPr>
          <p:nvPr>
            <p:ph type="title"/>
          </p:nvPr>
        </p:nvSpPr>
        <p:spPr>
          <a:xfrm>
            <a:off x="1858962" y="779658"/>
            <a:ext cx="7088188" cy="305662"/>
          </a:xfrm>
        </p:spPr>
        <p:txBody>
          <a:bodyPr>
            <a:noAutofit/>
          </a:bodyPr>
          <a:lstStyle/>
          <a:p>
            <a:pPr>
              <a:lnSpc>
                <a:spcPct val="100000"/>
              </a:lnSpc>
            </a:pPr>
            <a:r>
              <a:rPr lang="en-GB" sz="2400" b="1" dirty="0">
                <a:solidFill>
                  <a:schemeClr val="accent1"/>
                </a:solidFill>
              </a:rPr>
              <a:t>Background and objectives of review</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F83492D9-24FC-54CA-C48D-CEE1649351D9}"/>
              </a:ext>
            </a:extLst>
          </p:cNvPr>
          <p:cNvSpPr>
            <a:spLocks noGrp="1"/>
          </p:cNvSpPr>
          <p:nvPr>
            <p:ph idx="1"/>
          </p:nvPr>
        </p:nvSpPr>
        <p:spPr>
          <a:xfrm>
            <a:off x="1858963" y="1274333"/>
            <a:ext cx="6727254" cy="3127929"/>
          </a:xfrm>
        </p:spPr>
        <p:txBody>
          <a:bodyPr>
            <a:noAutofit/>
          </a:bodyPr>
          <a:lstStyle/>
          <a:p>
            <a:pPr lvl="1">
              <a:lnSpc>
                <a:spcPct val="100000"/>
              </a:lnSpc>
              <a:spcBef>
                <a:spcPts val="600"/>
              </a:spcBef>
              <a:buFont typeface="Wingdings" panose="05000000000000000000" pitchFamily="2" charset="2"/>
              <a:buChar char="§"/>
            </a:pPr>
            <a:r>
              <a:rPr lang="en-GB" sz="1600" dirty="0"/>
              <a:t>Many national healthcare decision-making bodies require economic evaluations as part of the pricing, reimbursement or market access process for new medicines</a:t>
            </a:r>
          </a:p>
          <a:p>
            <a:pPr lvl="1">
              <a:lnSpc>
                <a:spcPct val="100000"/>
              </a:lnSpc>
              <a:spcBef>
                <a:spcPts val="600"/>
              </a:spcBef>
              <a:buFont typeface="Wingdings" panose="05000000000000000000" pitchFamily="2" charset="2"/>
              <a:buChar char="§"/>
            </a:pPr>
            <a:r>
              <a:rPr lang="en-GB" sz="1600" dirty="0"/>
              <a:t>The aim of this review was to better understand the guidance* from these bodies on the multi-attribute utility instrument(s) (MAUIs)** that should be used in cost-utility analyses included in submissions</a:t>
            </a:r>
          </a:p>
          <a:p>
            <a:pPr lvl="1">
              <a:lnSpc>
                <a:spcPct val="100000"/>
              </a:lnSpc>
              <a:spcBef>
                <a:spcPts val="600"/>
              </a:spcBef>
              <a:buFont typeface="Wingdings" panose="05000000000000000000" pitchFamily="2" charset="2"/>
              <a:buChar char="§"/>
            </a:pPr>
            <a:r>
              <a:rPr lang="en-GB" sz="1600" dirty="0"/>
              <a:t>The review also sought to understand whether the use of local value sets for the estimation of utility values was preferred</a:t>
            </a:r>
          </a:p>
          <a:p>
            <a:pPr lvl="1">
              <a:lnSpc>
                <a:spcPct val="100000"/>
              </a:lnSpc>
              <a:spcBef>
                <a:spcPts val="600"/>
              </a:spcBef>
              <a:buFont typeface="Wingdings" panose="05000000000000000000" pitchFamily="2" charset="2"/>
              <a:buChar char="§"/>
            </a:pPr>
            <a:r>
              <a:rPr lang="en-GB" sz="1600" dirty="0"/>
              <a:t>The reimbursement and market access landscape is continually evolving. The aim of this project was to provide a snapshot based on publicly available materials and expert insight. It is our aim that this be refined and updated over time</a:t>
            </a:r>
          </a:p>
          <a:p>
            <a:pPr lvl="1">
              <a:lnSpc>
                <a:spcPct val="100000"/>
              </a:lnSpc>
              <a:spcBef>
                <a:spcPts val="600"/>
              </a:spcBef>
              <a:buFont typeface="Wingdings" panose="05000000000000000000" pitchFamily="2" charset="2"/>
              <a:buChar char="§"/>
            </a:pPr>
            <a:endParaRPr lang="en-GB" sz="1600" dirty="0"/>
          </a:p>
          <a:p>
            <a:pPr lvl="1">
              <a:lnSpc>
                <a:spcPct val="100000"/>
              </a:lnSpc>
              <a:spcBef>
                <a:spcPts val="600"/>
              </a:spcBef>
              <a:buFont typeface="Wingdings" panose="05000000000000000000" pitchFamily="2" charset="2"/>
              <a:buChar char="§"/>
            </a:pPr>
            <a:endParaRPr lang="en-GB" sz="1600" dirty="0"/>
          </a:p>
          <a:p>
            <a:pPr marL="0" lvl="1">
              <a:buNone/>
            </a:pPr>
            <a:endParaRPr lang="en-GB" dirty="0"/>
          </a:p>
        </p:txBody>
      </p:sp>
      <p:sp>
        <p:nvSpPr>
          <p:cNvPr id="9" name="Tijdelijke aanduiding voor dianummer 5">
            <a:extLst>
              <a:ext uri="{FF2B5EF4-FFF2-40B4-BE49-F238E27FC236}">
                <a16:creationId xmlns:a16="http://schemas.microsoft.com/office/drawing/2014/main" id="{24A6C5AA-6AF2-DA1C-4EA8-D990F52D9BFA}"/>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4</a:t>
            </a:fld>
            <a:endParaRPr lang="en-GB" sz="800" dirty="0">
              <a:solidFill>
                <a:schemeClr val="bg1"/>
              </a:solidFill>
            </a:endParaRPr>
          </a:p>
        </p:txBody>
      </p:sp>
      <p:sp>
        <p:nvSpPr>
          <p:cNvPr id="8" name="TextBox 7">
            <a:extLst>
              <a:ext uri="{FF2B5EF4-FFF2-40B4-BE49-F238E27FC236}">
                <a16:creationId xmlns:a16="http://schemas.microsoft.com/office/drawing/2014/main" id="{70C2F975-C6C3-9CA4-F658-163790B0710E}"/>
              </a:ext>
            </a:extLst>
          </p:cNvPr>
          <p:cNvSpPr txBox="1"/>
          <p:nvPr/>
        </p:nvSpPr>
        <p:spPr>
          <a:xfrm>
            <a:off x="1749741" y="4503390"/>
            <a:ext cx="7088188" cy="338554"/>
          </a:xfrm>
          <a:prstGeom prst="rect">
            <a:avLst/>
          </a:prstGeom>
          <a:noFill/>
        </p:spPr>
        <p:txBody>
          <a:bodyPr wrap="square" rtlCol="0">
            <a:spAutoFit/>
          </a:bodyPr>
          <a:lstStyle/>
          <a:p>
            <a:r>
              <a:rPr lang="en-GB" sz="800" dirty="0">
                <a:solidFill>
                  <a:srgbClr val="005C7F"/>
                </a:solidFill>
              </a:rPr>
              <a:t>* Guidance as developed, or used by, the HTA body **</a:t>
            </a:r>
            <a:r>
              <a:rPr lang="en-US" sz="800" dirty="0">
                <a:solidFill>
                  <a:srgbClr val="005C7F"/>
                </a:solidFill>
              </a:rPr>
              <a:t>Several MAUIs are available for indirect measurement of utilities in CUA, including: EQ-5D, Short-Form 6-Dimension (SF-6D), Health Utilities Index (HUI2, HUI3), Assessment of Quality of Life (e.g. </a:t>
            </a:r>
            <a:r>
              <a:rPr lang="en-US" sz="800" dirty="0" err="1">
                <a:solidFill>
                  <a:srgbClr val="005C7F"/>
                </a:solidFill>
              </a:rPr>
              <a:t>AQoL</a:t>
            </a:r>
            <a:r>
              <a:rPr lang="en-US" sz="800" dirty="0">
                <a:solidFill>
                  <a:srgbClr val="005C7F"/>
                </a:solidFill>
              </a:rPr>
              <a:t> 6D and 8D), 15D, VR-6D and the Quality of Wellbeing (QWB) instrument</a:t>
            </a:r>
          </a:p>
        </p:txBody>
      </p:sp>
    </p:spTree>
    <p:extLst>
      <p:ext uri="{BB962C8B-B14F-4D97-AF65-F5344CB8AC3E}">
        <p14:creationId xmlns:p14="http://schemas.microsoft.com/office/powerpoint/2010/main" val="202291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9D97-6517-3FC4-A020-1FD14E263B5E}"/>
            </a:ext>
          </a:extLst>
        </p:cNvPr>
        <p:cNvGrpSpPr/>
        <p:nvPr/>
      </p:nvGrpSpPr>
      <p:grpSpPr>
        <a:xfrm>
          <a:off x="0" y="0"/>
          <a:ext cx="0" cy="0"/>
          <a:chOff x="0" y="0"/>
          <a:chExt cx="0" cy="0"/>
        </a:xfrm>
      </p:grpSpPr>
      <p:sp>
        <p:nvSpPr>
          <p:cNvPr id="9" name="Tijdelijke aanduiding voor dianummer 5">
            <a:extLst>
              <a:ext uri="{FF2B5EF4-FFF2-40B4-BE49-F238E27FC236}">
                <a16:creationId xmlns:a16="http://schemas.microsoft.com/office/drawing/2014/main" id="{2F5C4652-C8B7-F05A-64D1-A45EA3426953}"/>
              </a:ext>
            </a:extLst>
          </p:cNvPr>
          <p:cNvSpPr txBox="1">
            <a:spLocks/>
          </p:cNvSpPr>
          <p:nvPr/>
        </p:nvSpPr>
        <p:spPr>
          <a:xfrm>
            <a:off x="8586216" y="4506542"/>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5</a:t>
            </a:fld>
            <a:endParaRPr lang="en-GB" sz="800" dirty="0">
              <a:solidFill>
                <a:schemeClr val="bg1"/>
              </a:solidFill>
            </a:endParaRPr>
          </a:p>
        </p:txBody>
      </p:sp>
      <p:sp>
        <p:nvSpPr>
          <p:cNvPr id="8" name="Title 1">
            <a:extLst>
              <a:ext uri="{FF2B5EF4-FFF2-40B4-BE49-F238E27FC236}">
                <a16:creationId xmlns:a16="http://schemas.microsoft.com/office/drawing/2014/main" id="{A2C0B216-91B1-3785-74FB-2B362497376F}"/>
              </a:ext>
            </a:extLst>
          </p:cNvPr>
          <p:cNvSpPr>
            <a:spLocks noGrp="1"/>
          </p:cNvSpPr>
          <p:nvPr>
            <p:ph type="title"/>
          </p:nvPr>
        </p:nvSpPr>
        <p:spPr>
          <a:xfrm>
            <a:off x="1757183" y="563950"/>
            <a:ext cx="7967229" cy="467783"/>
          </a:xfrm>
        </p:spPr>
        <p:txBody>
          <a:bodyPr>
            <a:normAutofit/>
          </a:bodyPr>
          <a:lstStyle/>
          <a:p>
            <a:r>
              <a:rPr lang="en-GB" sz="2400" b="1" dirty="0"/>
              <a:t>Methodological process</a:t>
            </a:r>
          </a:p>
        </p:txBody>
      </p:sp>
      <p:graphicFrame>
        <p:nvGraphicFramePr>
          <p:cNvPr id="10" name="Content Placeholder 6">
            <a:extLst>
              <a:ext uri="{FF2B5EF4-FFF2-40B4-BE49-F238E27FC236}">
                <a16:creationId xmlns:a16="http://schemas.microsoft.com/office/drawing/2014/main" id="{F720BFC9-7AF6-DE34-2ACC-BBB38164A1BB}"/>
              </a:ext>
            </a:extLst>
          </p:cNvPr>
          <p:cNvGraphicFramePr>
            <a:graphicFrameLocks noGrp="1"/>
          </p:cNvGraphicFramePr>
          <p:nvPr>
            <p:ph idx="1"/>
            <p:extLst>
              <p:ext uri="{D42A27DB-BD31-4B8C-83A1-F6EECF244321}">
                <p14:modId xmlns:p14="http://schemas.microsoft.com/office/powerpoint/2010/main" val="578163928"/>
              </p:ext>
            </p:extLst>
          </p:nvPr>
        </p:nvGraphicFramePr>
        <p:xfrm>
          <a:off x="1689101" y="948780"/>
          <a:ext cx="7245349" cy="28781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id="{44000CE0-126B-4747-E6F3-EEC9A6ACB099}"/>
              </a:ext>
            </a:extLst>
          </p:cNvPr>
          <p:cNvSpPr/>
          <p:nvPr/>
        </p:nvSpPr>
        <p:spPr>
          <a:xfrm>
            <a:off x="1764481" y="3088245"/>
            <a:ext cx="2131243"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n-GB" sz="1000" dirty="0"/>
              <a:t>*where economic evaluation is used to inform reimbursement, market access or pricing decision making (similar to ISPOR framework</a:t>
            </a:r>
            <a:r>
              <a:rPr lang="en-GB" sz="1000" baseline="30000" dirty="0"/>
              <a:t>1</a:t>
            </a:r>
            <a:r>
              <a:rPr lang="en-GB" sz="1000" dirty="0"/>
              <a:t>)</a:t>
            </a:r>
          </a:p>
        </p:txBody>
      </p:sp>
      <p:sp>
        <p:nvSpPr>
          <p:cNvPr id="12" name="TextBox 11">
            <a:extLst>
              <a:ext uri="{FF2B5EF4-FFF2-40B4-BE49-F238E27FC236}">
                <a16:creationId xmlns:a16="http://schemas.microsoft.com/office/drawing/2014/main" id="{FF4D867F-6507-8EE6-2622-29DE9DCFFA67}"/>
              </a:ext>
            </a:extLst>
          </p:cNvPr>
          <p:cNvSpPr txBox="1"/>
          <p:nvPr/>
        </p:nvSpPr>
        <p:spPr>
          <a:xfrm flipH="1">
            <a:off x="1764481" y="1247286"/>
            <a:ext cx="4620444"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200" dirty="0"/>
              <a:t>See </a:t>
            </a:r>
            <a:r>
              <a:rPr lang="en-GB" sz="1400" b="1" dirty="0">
                <a:solidFill>
                  <a:schemeClr val="accent2"/>
                </a:solidFill>
              </a:rPr>
              <a:t>Data Sources </a:t>
            </a:r>
            <a:r>
              <a:rPr lang="en-GB" sz="1200" dirty="0"/>
              <a:t>slide  </a:t>
            </a:r>
          </a:p>
        </p:txBody>
      </p:sp>
      <p:sp>
        <p:nvSpPr>
          <p:cNvPr id="13" name="TextBox 12">
            <a:extLst>
              <a:ext uri="{FF2B5EF4-FFF2-40B4-BE49-F238E27FC236}">
                <a16:creationId xmlns:a16="http://schemas.microsoft.com/office/drawing/2014/main" id="{E1C70039-5A7D-3D7F-E0FB-E698710BA041}"/>
              </a:ext>
            </a:extLst>
          </p:cNvPr>
          <p:cNvSpPr txBox="1"/>
          <p:nvPr/>
        </p:nvSpPr>
        <p:spPr>
          <a:xfrm>
            <a:off x="6664326" y="3075069"/>
            <a:ext cx="2203450" cy="4770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100" dirty="0"/>
              <a:t>See </a:t>
            </a:r>
            <a:r>
              <a:rPr lang="en-GB" sz="1400" b="1" dirty="0">
                <a:solidFill>
                  <a:schemeClr val="accent2"/>
                </a:solidFill>
              </a:rPr>
              <a:t>Relevant Information </a:t>
            </a:r>
            <a:r>
              <a:rPr lang="en-GB" sz="1100" dirty="0">
                <a:solidFill>
                  <a:schemeClr val="tx1"/>
                </a:solidFill>
              </a:rPr>
              <a:t>slide</a:t>
            </a:r>
          </a:p>
        </p:txBody>
      </p:sp>
      <p:sp>
        <p:nvSpPr>
          <p:cNvPr id="14" name="Rectangle 13">
            <a:extLst>
              <a:ext uri="{FF2B5EF4-FFF2-40B4-BE49-F238E27FC236}">
                <a16:creationId xmlns:a16="http://schemas.microsoft.com/office/drawing/2014/main" id="{A6CA4FBF-3FB9-B976-3580-C79AF625082C}"/>
              </a:ext>
            </a:extLst>
          </p:cNvPr>
          <p:cNvSpPr/>
          <p:nvPr/>
        </p:nvSpPr>
        <p:spPr>
          <a:xfrm>
            <a:off x="1643380" y="4928056"/>
            <a:ext cx="7356601" cy="200055"/>
          </a:xfrm>
          <a:prstGeom prst="rect">
            <a:avLst/>
          </a:prstGeom>
        </p:spPr>
        <p:txBody>
          <a:bodyPr wrap="square">
            <a:spAutoFit/>
          </a:bodyPr>
          <a:lstStyle/>
          <a:p>
            <a:r>
              <a:rPr lang="en-GB" sz="700" baseline="30000" dirty="0">
                <a:solidFill>
                  <a:schemeClr val="bg1"/>
                </a:solidFill>
              </a:rPr>
              <a:t>1.</a:t>
            </a:r>
            <a:r>
              <a:rPr lang="en-GB" sz="700" dirty="0">
                <a:solidFill>
                  <a:schemeClr val="bg1"/>
                </a:solidFill>
              </a:rPr>
              <a:t> Definition of ‘official’ national PE guidelines was similar to that used for the ISPOR PE guidelines database: </a:t>
            </a:r>
            <a:r>
              <a:rPr lang="en-GB" sz="700" dirty="0">
                <a:solidFill>
                  <a:schemeClr val="bg1"/>
                </a:solidFill>
                <a:hlinkClick r:id="rId8"/>
              </a:rPr>
              <a:t>https://tools.ispor.org/peguidelines/</a:t>
            </a:r>
            <a:r>
              <a:rPr lang="en-GB" sz="700" dirty="0">
                <a:solidFill>
                  <a:schemeClr val="bg1"/>
                </a:solidFill>
              </a:rPr>
              <a:t> (see slide notes for their definitions)</a:t>
            </a:r>
            <a:endParaRPr lang="en-GB" sz="1600" dirty="0"/>
          </a:p>
        </p:txBody>
      </p:sp>
      <p:sp>
        <p:nvSpPr>
          <p:cNvPr id="16" name="TextBox 15">
            <a:extLst>
              <a:ext uri="{FF2B5EF4-FFF2-40B4-BE49-F238E27FC236}">
                <a16:creationId xmlns:a16="http://schemas.microsoft.com/office/drawing/2014/main" id="{61AE50CC-60CC-08CF-78D6-505EB854E987}"/>
              </a:ext>
            </a:extLst>
          </p:cNvPr>
          <p:cNvSpPr txBox="1"/>
          <p:nvPr/>
        </p:nvSpPr>
        <p:spPr>
          <a:xfrm>
            <a:off x="1689100" y="4343537"/>
            <a:ext cx="7356601"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200" dirty="0"/>
              <a:t>Sought local expert advice as required (e.g. where published materials unclear on status or role of guideline in decision making; further insight or clarification needed on content; guideline translation required)</a:t>
            </a:r>
          </a:p>
        </p:txBody>
      </p:sp>
      <p:sp>
        <p:nvSpPr>
          <p:cNvPr id="18" name="Rectangle 17">
            <a:extLst>
              <a:ext uri="{FF2B5EF4-FFF2-40B4-BE49-F238E27FC236}">
                <a16:creationId xmlns:a16="http://schemas.microsoft.com/office/drawing/2014/main" id="{1630B3C1-DC9C-FBD9-0A99-B5744576F0C2}"/>
              </a:ext>
            </a:extLst>
          </p:cNvPr>
          <p:cNvSpPr/>
          <p:nvPr/>
        </p:nvSpPr>
        <p:spPr>
          <a:xfrm>
            <a:off x="1689100" y="4019025"/>
            <a:ext cx="7356601" cy="2585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lgn="ctr" defTabSz="622300">
              <a:lnSpc>
                <a:spcPct val="90000"/>
              </a:lnSpc>
              <a:spcBef>
                <a:spcPct val="0"/>
              </a:spcBef>
              <a:spcAft>
                <a:spcPct val="35000"/>
              </a:spcAft>
            </a:pPr>
            <a:r>
              <a:rPr lang="en-GB" sz="1200" dirty="0"/>
              <a:t>Cross-checked findings against published materials (e.g. reviews on HTA systems)</a:t>
            </a:r>
          </a:p>
        </p:txBody>
      </p:sp>
      <p:sp>
        <p:nvSpPr>
          <p:cNvPr id="4" name="Tijdelijke aanduiding voor dianummer 5">
            <a:extLst>
              <a:ext uri="{FF2B5EF4-FFF2-40B4-BE49-F238E27FC236}">
                <a16:creationId xmlns:a16="http://schemas.microsoft.com/office/drawing/2014/main" id="{B17C7172-6875-81B2-8AAD-1141DC7C2D27}"/>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5</a:t>
            </a:fld>
            <a:endParaRPr lang="en-GB" sz="800" dirty="0">
              <a:solidFill>
                <a:schemeClr val="bg1"/>
              </a:solidFill>
            </a:endParaRPr>
          </a:p>
        </p:txBody>
      </p:sp>
    </p:spTree>
    <p:extLst>
      <p:ext uri="{BB962C8B-B14F-4D97-AF65-F5344CB8AC3E}">
        <p14:creationId xmlns:p14="http://schemas.microsoft.com/office/powerpoint/2010/main" val="25560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D7FB6-82FA-59CC-F7E4-35C117900B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D05163-D591-8048-C8BB-61E6215B4D4B}"/>
              </a:ext>
            </a:extLst>
          </p:cNvPr>
          <p:cNvSpPr>
            <a:spLocks noGrp="1"/>
          </p:cNvSpPr>
          <p:nvPr>
            <p:ph type="title"/>
          </p:nvPr>
        </p:nvSpPr>
        <p:spPr>
          <a:xfrm>
            <a:off x="1858962" y="779658"/>
            <a:ext cx="7088188" cy="305662"/>
          </a:xfrm>
        </p:spPr>
        <p:txBody>
          <a:bodyPr>
            <a:noAutofit/>
          </a:bodyPr>
          <a:lstStyle/>
          <a:p>
            <a:pPr>
              <a:lnSpc>
                <a:spcPct val="100000"/>
              </a:lnSpc>
            </a:pPr>
            <a:r>
              <a:rPr lang="en-GB" sz="2400" b="1" dirty="0">
                <a:solidFill>
                  <a:schemeClr val="accent1"/>
                </a:solidFill>
              </a:rPr>
              <a:t>Sources used to identify guidelines</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40AD60F0-2A0B-08D9-F3A8-06EFAFBF1D51}"/>
              </a:ext>
            </a:extLst>
          </p:cNvPr>
          <p:cNvSpPr>
            <a:spLocks noGrp="1"/>
          </p:cNvSpPr>
          <p:nvPr>
            <p:ph idx="1"/>
          </p:nvPr>
        </p:nvSpPr>
        <p:spPr>
          <a:xfrm>
            <a:off x="1858963" y="1520651"/>
            <a:ext cx="6727254" cy="2881611"/>
          </a:xfrm>
        </p:spPr>
        <p:txBody>
          <a:bodyPr>
            <a:noAutofit/>
          </a:bodyPr>
          <a:lstStyle/>
          <a:p>
            <a:r>
              <a:rPr lang="en-GB" sz="1600" dirty="0"/>
              <a:t>HTA databases: NIHR HTA; ISPOR Pharmacoeconomic guidelines list; INAHTA; WHO; </a:t>
            </a:r>
            <a:r>
              <a:rPr lang="en-GB" sz="1600" dirty="0" err="1"/>
              <a:t>EuNetHTA</a:t>
            </a:r>
            <a:r>
              <a:rPr lang="en-GB" sz="1600" dirty="0"/>
              <a:t>; </a:t>
            </a:r>
            <a:r>
              <a:rPr lang="en-GB" sz="1600" dirty="0" err="1"/>
              <a:t>HTAsiaLink</a:t>
            </a:r>
            <a:r>
              <a:rPr lang="en-GB" sz="1600" dirty="0"/>
              <a:t>; </a:t>
            </a:r>
            <a:r>
              <a:rPr lang="en-GB" sz="1600" dirty="0" err="1"/>
              <a:t>HTAi</a:t>
            </a:r>
            <a:endParaRPr lang="en-GB" sz="1600" dirty="0"/>
          </a:p>
          <a:p>
            <a:r>
              <a:rPr lang="en-GB" sz="1600" dirty="0"/>
              <a:t>Websites of HTA bodies, Departments/Ministries of Health</a:t>
            </a:r>
          </a:p>
          <a:p>
            <a:r>
              <a:rPr lang="en-GB" sz="1600" dirty="0"/>
              <a:t>HTA documentation (national PE guidelines*, ordinances/decrees)</a:t>
            </a:r>
          </a:p>
          <a:p>
            <a:r>
              <a:rPr lang="en-GB" sz="1600" dirty="0"/>
              <a:t>If further country-level information needed:</a:t>
            </a:r>
          </a:p>
          <a:p>
            <a:pPr marL="538163" lvl="5" indent="-180975">
              <a:lnSpc>
                <a:spcPct val="100000"/>
              </a:lnSpc>
              <a:spcBef>
                <a:spcPts val="600"/>
              </a:spcBef>
              <a:buClr>
                <a:schemeClr val="accent2"/>
              </a:buClr>
              <a:buFont typeface="Calibri" panose="020F0502020204030204" pitchFamily="34" charset="0"/>
              <a:buChar char="‒"/>
            </a:pPr>
            <a:r>
              <a:rPr lang="en-GB" sz="1400" dirty="0"/>
              <a:t>Process Review of articles regarding country-level HTA systems </a:t>
            </a:r>
          </a:p>
          <a:p>
            <a:pPr marL="538163" lvl="5" indent="-180975">
              <a:lnSpc>
                <a:spcPct val="100000"/>
              </a:lnSpc>
              <a:spcBef>
                <a:spcPts val="600"/>
              </a:spcBef>
              <a:buClr>
                <a:schemeClr val="accent2"/>
              </a:buClr>
              <a:buFont typeface="Calibri" panose="020F0502020204030204" pitchFamily="34" charset="0"/>
              <a:buChar char="‒"/>
            </a:pPr>
            <a:r>
              <a:rPr lang="en-GB" sz="1400" dirty="0"/>
              <a:t>Insight from local, country experts</a:t>
            </a:r>
          </a:p>
          <a:p>
            <a:pPr marL="0" lvl="1" indent="0">
              <a:lnSpc>
                <a:spcPct val="100000"/>
              </a:lnSpc>
              <a:spcBef>
                <a:spcPts val="600"/>
              </a:spcBef>
              <a:buNone/>
            </a:pPr>
            <a:endParaRPr lang="en-GB" sz="1600" dirty="0"/>
          </a:p>
          <a:p>
            <a:pPr lvl="1">
              <a:lnSpc>
                <a:spcPct val="100000"/>
              </a:lnSpc>
              <a:spcBef>
                <a:spcPts val="600"/>
              </a:spcBef>
              <a:buFont typeface="Wingdings" panose="05000000000000000000" pitchFamily="2" charset="2"/>
              <a:buChar char="§"/>
            </a:pPr>
            <a:endParaRPr lang="en-GB" sz="1600" dirty="0"/>
          </a:p>
          <a:p>
            <a:pPr marL="0" lvl="1">
              <a:buNone/>
            </a:pPr>
            <a:endParaRPr lang="en-GB" dirty="0"/>
          </a:p>
        </p:txBody>
      </p:sp>
      <p:sp>
        <p:nvSpPr>
          <p:cNvPr id="9" name="Tijdelijke aanduiding voor dianummer 5">
            <a:extLst>
              <a:ext uri="{FF2B5EF4-FFF2-40B4-BE49-F238E27FC236}">
                <a16:creationId xmlns:a16="http://schemas.microsoft.com/office/drawing/2014/main" id="{7DED6DF4-0260-0CC1-DFE8-C3694A587862}"/>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6</a:t>
            </a:fld>
            <a:endParaRPr lang="en-GB" sz="800" dirty="0">
              <a:solidFill>
                <a:schemeClr val="bg1"/>
              </a:solidFill>
            </a:endParaRPr>
          </a:p>
        </p:txBody>
      </p:sp>
      <p:sp>
        <p:nvSpPr>
          <p:cNvPr id="3" name="TextBox 2">
            <a:extLst>
              <a:ext uri="{FF2B5EF4-FFF2-40B4-BE49-F238E27FC236}">
                <a16:creationId xmlns:a16="http://schemas.microsoft.com/office/drawing/2014/main" id="{A3F14562-6E2F-0A2A-06A8-32019270DF2F}"/>
              </a:ext>
            </a:extLst>
          </p:cNvPr>
          <p:cNvSpPr txBox="1"/>
          <p:nvPr/>
        </p:nvSpPr>
        <p:spPr>
          <a:xfrm>
            <a:off x="1595152" y="4591275"/>
            <a:ext cx="7254875" cy="215444"/>
          </a:xfrm>
          <a:prstGeom prst="rect">
            <a:avLst/>
          </a:prstGeom>
          <a:noFill/>
        </p:spPr>
        <p:txBody>
          <a:bodyPr wrap="square" rtlCol="0">
            <a:spAutoFit/>
          </a:bodyPr>
          <a:lstStyle/>
          <a:p>
            <a:r>
              <a:rPr lang="en-GB" sz="800" dirty="0">
                <a:solidFill>
                  <a:srgbClr val="005C7F"/>
                </a:solidFill>
              </a:rPr>
              <a:t>* Guidelines officially recognized or required by national health care decision-making bodies for pricing, reimbursement or market access</a:t>
            </a:r>
          </a:p>
        </p:txBody>
      </p:sp>
    </p:spTree>
    <p:extLst>
      <p:ext uri="{BB962C8B-B14F-4D97-AF65-F5344CB8AC3E}">
        <p14:creationId xmlns:p14="http://schemas.microsoft.com/office/powerpoint/2010/main" val="1474622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1F361-2F0D-3114-8F02-393491ECC3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C4AB4E-F4FE-8FCB-B231-0DE9ACE89ED5}"/>
              </a:ext>
            </a:extLst>
          </p:cNvPr>
          <p:cNvSpPr>
            <a:spLocks noGrp="1"/>
          </p:cNvSpPr>
          <p:nvPr>
            <p:ph type="title"/>
          </p:nvPr>
        </p:nvSpPr>
        <p:spPr>
          <a:xfrm>
            <a:off x="1858962" y="779658"/>
            <a:ext cx="7088188" cy="305662"/>
          </a:xfrm>
        </p:spPr>
        <p:txBody>
          <a:bodyPr>
            <a:noAutofit/>
          </a:bodyPr>
          <a:lstStyle/>
          <a:p>
            <a:pPr>
              <a:lnSpc>
                <a:spcPct val="100000"/>
              </a:lnSpc>
            </a:pPr>
            <a:r>
              <a:rPr lang="en-GB" sz="2400" b="1" dirty="0">
                <a:solidFill>
                  <a:schemeClr val="accent1"/>
                </a:solidFill>
              </a:rPr>
              <a:t>Relevant information extracted for each country</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FE7DAF92-61A1-3717-C526-265FA30625A5}"/>
              </a:ext>
            </a:extLst>
          </p:cNvPr>
          <p:cNvSpPr>
            <a:spLocks noGrp="1"/>
          </p:cNvSpPr>
          <p:nvPr>
            <p:ph idx="1"/>
          </p:nvPr>
        </p:nvSpPr>
        <p:spPr>
          <a:xfrm>
            <a:off x="1858963" y="1393371"/>
            <a:ext cx="6727254" cy="3008891"/>
          </a:xfrm>
        </p:spPr>
        <p:txBody>
          <a:bodyPr>
            <a:noAutofit/>
          </a:bodyPr>
          <a:lstStyle/>
          <a:p>
            <a:pPr marL="0" indent="0">
              <a:buNone/>
            </a:pPr>
            <a:r>
              <a:rPr lang="en-GB" sz="1600" dirty="0"/>
              <a:t>Guidelines were classified into one of two categories at country level:</a:t>
            </a:r>
          </a:p>
          <a:p>
            <a:r>
              <a:rPr lang="en-GB" sz="1600" dirty="0"/>
              <a:t>Guidelines recommending specific MAUIs</a:t>
            </a:r>
          </a:p>
          <a:p>
            <a:pPr marL="538163" lvl="5" indent="-180975">
              <a:lnSpc>
                <a:spcPct val="100000"/>
              </a:lnSpc>
              <a:spcBef>
                <a:spcPts val="600"/>
              </a:spcBef>
              <a:buClr>
                <a:schemeClr val="accent2"/>
              </a:buClr>
              <a:buFont typeface="Calibri" panose="020F0502020204030204" pitchFamily="34" charset="0"/>
              <a:buChar char="‒"/>
            </a:pPr>
            <a:r>
              <a:rPr lang="en-GB" sz="1400" i="1" dirty="0"/>
              <a:t>Information extracted included the MAUI(s) recommended and the reasons for the recommendation, when provided</a:t>
            </a:r>
          </a:p>
          <a:p>
            <a:pPr lvl="4">
              <a:lnSpc>
                <a:spcPct val="100000"/>
              </a:lnSpc>
              <a:spcBef>
                <a:spcPts val="600"/>
              </a:spcBef>
              <a:buClr>
                <a:schemeClr val="accent2"/>
              </a:buClr>
            </a:pPr>
            <a:r>
              <a:rPr lang="en-GB" sz="1600" dirty="0"/>
              <a:t>Guidelines that do not recommend a specific MAUI, but provide examples of potentially suitable MAUIs:</a:t>
            </a:r>
            <a:endParaRPr lang="en-GB" sz="750" dirty="0"/>
          </a:p>
          <a:p>
            <a:pPr marL="538163" lvl="5" indent="-180975">
              <a:lnSpc>
                <a:spcPct val="100000"/>
              </a:lnSpc>
              <a:spcBef>
                <a:spcPts val="600"/>
              </a:spcBef>
              <a:buClr>
                <a:schemeClr val="accent2"/>
              </a:buClr>
              <a:buFont typeface="Calibri" panose="020F0502020204030204" pitchFamily="34" charset="0"/>
              <a:buChar char="‒"/>
            </a:pPr>
            <a:r>
              <a:rPr lang="en-GB" sz="1400" i="1" dirty="0"/>
              <a:t>Information extracted included the MAUIs provided as suitable examples and any guidance on use of local value sets</a:t>
            </a:r>
          </a:p>
          <a:p>
            <a:pPr marL="0" lvl="1" indent="0">
              <a:lnSpc>
                <a:spcPct val="100000"/>
              </a:lnSpc>
              <a:spcBef>
                <a:spcPts val="600"/>
              </a:spcBef>
              <a:buNone/>
            </a:pPr>
            <a:endParaRPr lang="en-GB" sz="1600" dirty="0"/>
          </a:p>
          <a:p>
            <a:pPr lvl="1">
              <a:lnSpc>
                <a:spcPct val="100000"/>
              </a:lnSpc>
              <a:spcBef>
                <a:spcPts val="600"/>
              </a:spcBef>
              <a:buFont typeface="Wingdings" panose="05000000000000000000" pitchFamily="2" charset="2"/>
              <a:buChar char="§"/>
            </a:pPr>
            <a:endParaRPr lang="en-GB" sz="1600" dirty="0"/>
          </a:p>
          <a:p>
            <a:pPr marL="0" lvl="1">
              <a:buNone/>
            </a:pPr>
            <a:endParaRPr lang="en-GB" dirty="0"/>
          </a:p>
        </p:txBody>
      </p:sp>
      <p:sp>
        <p:nvSpPr>
          <p:cNvPr id="9" name="Tijdelijke aanduiding voor dianummer 5">
            <a:extLst>
              <a:ext uri="{FF2B5EF4-FFF2-40B4-BE49-F238E27FC236}">
                <a16:creationId xmlns:a16="http://schemas.microsoft.com/office/drawing/2014/main" id="{F2C132B2-DA4D-54DD-A4B2-CD67C8273557}"/>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7</a:t>
            </a:fld>
            <a:endParaRPr lang="en-GB" sz="800" dirty="0">
              <a:solidFill>
                <a:schemeClr val="bg1"/>
              </a:solidFill>
            </a:endParaRPr>
          </a:p>
        </p:txBody>
      </p:sp>
    </p:spTree>
    <p:extLst>
      <p:ext uri="{BB962C8B-B14F-4D97-AF65-F5344CB8AC3E}">
        <p14:creationId xmlns:p14="http://schemas.microsoft.com/office/powerpoint/2010/main" val="1943736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70A1-E436-56B6-8F9E-0C5D81C978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454A56-A5FF-E3DA-A4AF-D2034745049A}"/>
              </a:ext>
            </a:extLst>
          </p:cNvPr>
          <p:cNvSpPr>
            <a:spLocks noGrp="1"/>
          </p:cNvSpPr>
          <p:nvPr>
            <p:ph type="title"/>
          </p:nvPr>
        </p:nvSpPr>
        <p:spPr>
          <a:xfrm>
            <a:off x="1731183" y="779658"/>
            <a:ext cx="7215967" cy="305662"/>
          </a:xfrm>
        </p:spPr>
        <p:txBody>
          <a:bodyPr>
            <a:noAutofit/>
          </a:bodyPr>
          <a:lstStyle/>
          <a:p>
            <a:pPr>
              <a:lnSpc>
                <a:spcPct val="100000"/>
              </a:lnSpc>
            </a:pPr>
            <a:r>
              <a:rPr lang="en-GB" sz="2000" b="1" dirty="0">
                <a:solidFill>
                  <a:schemeClr val="accent1"/>
                </a:solidFill>
              </a:rPr>
              <a:t>Six MAUIs were either specifically recommended OR cited as an examples of acceptable instruments in national PE guidelines</a:t>
            </a:r>
          </a:p>
        </p:txBody>
      </p:sp>
      <p:sp>
        <p:nvSpPr>
          <p:cNvPr id="9" name="Tijdelijke aanduiding voor dianummer 5">
            <a:extLst>
              <a:ext uri="{FF2B5EF4-FFF2-40B4-BE49-F238E27FC236}">
                <a16:creationId xmlns:a16="http://schemas.microsoft.com/office/drawing/2014/main" id="{3068F011-0168-A7DD-BF2D-4749DA387D7B}"/>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8</a:t>
            </a:fld>
            <a:endParaRPr lang="en-GB" sz="800" dirty="0">
              <a:solidFill>
                <a:schemeClr val="bg1"/>
              </a:solidFill>
            </a:endParaRPr>
          </a:p>
        </p:txBody>
      </p:sp>
      <p:graphicFrame>
        <p:nvGraphicFramePr>
          <p:cNvPr id="7" name="Chart 6">
            <a:extLst>
              <a:ext uri="{FF2B5EF4-FFF2-40B4-BE49-F238E27FC236}">
                <a16:creationId xmlns:a16="http://schemas.microsoft.com/office/drawing/2014/main" id="{BE094BA0-E758-6B97-0DAF-022C719C86E4}"/>
              </a:ext>
            </a:extLst>
          </p:cNvPr>
          <p:cNvGraphicFramePr/>
          <p:nvPr>
            <p:extLst>
              <p:ext uri="{D42A27DB-BD31-4B8C-83A1-F6EECF244321}">
                <p14:modId xmlns:p14="http://schemas.microsoft.com/office/powerpoint/2010/main" val="3161296035"/>
              </p:ext>
            </p:extLst>
          </p:nvPr>
        </p:nvGraphicFramePr>
        <p:xfrm>
          <a:off x="3459511" y="1412343"/>
          <a:ext cx="5173314" cy="2951499"/>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a:extLst>
              <a:ext uri="{FF2B5EF4-FFF2-40B4-BE49-F238E27FC236}">
                <a16:creationId xmlns:a16="http://schemas.microsoft.com/office/drawing/2014/main" id="{AFCEB24B-473A-7D0F-0791-820679B3A872}"/>
              </a:ext>
            </a:extLst>
          </p:cNvPr>
          <p:cNvSpPr>
            <a:spLocks noGrp="1"/>
          </p:cNvSpPr>
          <p:nvPr>
            <p:ph idx="1"/>
          </p:nvPr>
        </p:nvSpPr>
        <p:spPr>
          <a:xfrm>
            <a:off x="1708150" y="3927921"/>
            <a:ext cx="1621692" cy="435921"/>
          </a:xfrm>
          <a:prstGeom prst="roundRect">
            <a:avLst>
              <a:gd name="adj" fmla="val 21581"/>
            </a:avLst>
          </a:prstGeom>
          <a:ln/>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n-GB" sz="1000" dirty="0">
                <a:solidFill>
                  <a:schemeClr val="tx1"/>
                </a:solidFill>
              </a:rPr>
              <a:t>National PE Guidelines included in review, n=34</a:t>
            </a:r>
          </a:p>
        </p:txBody>
      </p:sp>
      <p:sp>
        <p:nvSpPr>
          <p:cNvPr id="11" name="Rectangle 10">
            <a:extLst>
              <a:ext uri="{FF2B5EF4-FFF2-40B4-BE49-F238E27FC236}">
                <a16:creationId xmlns:a16="http://schemas.microsoft.com/office/drawing/2014/main" id="{EC2AA53D-1FF2-AE78-F737-FB9F5C520698}"/>
              </a:ext>
            </a:extLst>
          </p:cNvPr>
          <p:cNvSpPr/>
          <p:nvPr/>
        </p:nvSpPr>
        <p:spPr>
          <a:xfrm>
            <a:off x="1708150" y="4422705"/>
            <a:ext cx="7215967" cy="415498"/>
          </a:xfrm>
          <a:prstGeom prst="rect">
            <a:avLst/>
          </a:prstGeom>
        </p:spPr>
        <p:txBody>
          <a:bodyPr wrap="square">
            <a:spAutoFit/>
          </a:bodyPr>
          <a:lstStyle/>
          <a:p>
            <a:pPr>
              <a:spcBef>
                <a:spcPts val="600"/>
              </a:spcBef>
              <a:spcAft>
                <a:spcPts val="0"/>
              </a:spcAft>
            </a:pPr>
            <a:r>
              <a:rPr lang="en-US" sz="700" dirty="0" err="1">
                <a:latin typeface="Calibri" panose="020F0502020204030204" pitchFamily="34" charset="0"/>
                <a:ea typeface="MS Mincho" panose="02020609040205080304" pitchFamily="49" charset="-128"/>
                <a:cs typeface="Calibri" panose="020F0502020204030204" pitchFamily="34" charset="0"/>
              </a:rPr>
              <a:t>AQoL</a:t>
            </a:r>
            <a:r>
              <a:rPr lang="en-US" sz="700" dirty="0">
                <a:latin typeface="Calibri" panose="020F0502020204030204" pitchFamily="34" charset="0"/>
                <a:ea typeface="MS Mincho" panose="02020609040205080304" pitchFamily="49" charset="-128"/>
                <a:cs typeface="Calibri" panose="020F0502020204030204" pitchFamily="34" charset="0"/>
              </a:rPr>
              <a:t>, Assessment of Quality of Life; CHU9D, Child Health Utility 9D; HUI, Health Utility Index; MAUI, Multi-Attribute Utility Instrument; QWB, Quality of Well-Being; SF-6D, Short-Form 6 Dimension.  Note: Numbers sum to more than 34 because some guidelines cite more than one MAUI.  </a:t>
            </a:r>
            <a:r>
              <a:rPr lang="en-GB" sz="700" dirty="0">
                <a:latin typeface="Calibri" panose="020F0502020204030204" pitchFamily="34" charset="0"/>
                <a:ea typeface="MS Mincho" panose="02020609040205080304" pitchFamily="49" charset="-128"/>
                <a:cs typeface="Calibri" panose="020F0502020204030204" pitchFamily="34" charset="0"/>
              </a:rPr>
              <a:t>Although not MAUIs, it should be noted that both the Short-Form 36-Item Health Survey (SF-36) (n=1) and use of the disability-adjusted life-year (DALY) (n=1) were also recommended in two of the guidelines (from Iran and Chile, respectively). </a:t>
            </a:r>
            <a:r>
              <a:rPr lang="en-GB" sz="700" dirty="0">
                <a:latin typeface="Calibri" panose="020F0502020204030204" pitchFamily="34" charset="0"/>
                <a:cs typeface="Calibri" panose="020F0502020204030204" pitchFamily="34" charset="0"/>
              </a:rPr>
              <a:t>Countries are listed in slide notes.</a:t>
            </a:r>
          </a:p>
        </p:txBody>
      </p:sp>
    </p:spTree>
    <p:extLst>
      <p:ext uri="{BB962C8B-B14F-4D97-AF65-F5344CB8AC3E}">
        <p14:creationId xmlns:p14="http://schemas.microsoft.com/office/powerpoint/2010/main" val="3311792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7FC89-2BD5-A578-E40F-26ED2422A3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617314-0E38-8EBA-F584-91CF3538721B}"/>
              </a:ext>
            </a:extLst>
          </p:cNvPr>
          <p:cNvSpPr>
            <a:spLocks noGrp="1"/>
          </p:cNvSpPr>
          <p:nvPr>
            <p:ph type="title"/>
          </p:nvPr>
        </p:nvSpPr>
        <p:spPr>
          <a:xfrm>
            <a:off x="1744662" y="660400"/>
            <a:ext cx="7088188" cy="485245"/>
          </a:xfrm>
        </p:spPr>
        <p:txBody>
          <a:bodyPr>
            <a:noAutofit/>
          </a:bodyPr>
          <a:lstStyle/>
          <a:p>
            <a:pPr>
              <a:lnSpc>
                <a:spcPct val="100000"/>
              </a:lnSpc>
            </a:pPr>
            <a:r>
              <a:rPr lang="en-GB" sz="2400" b="1" dirty="0">
                <a:solidFill>
                  <a:schemeClr val="accent1"/>
                </a:solidFill>
              </a:rPr>
              <a:t>A number of PE guidelines recommended use of a specific MAUI</a:t>
            </a:r>
          </a:p>
        </p:txBody>
      </p:sp>
      <p:sp>
        <p:nvSpPr>
          <p:cNvPr id="9" name="Tijdelijke aanduiding voor dianummer 5">
            <a:extLst>
              <a:ext uri="{FF2B5EF4-FFF2-40B4-BE49-F238E27FC236}">
                <a16:creationId xmlns:a16="http://schemas.microsoft.com/office/drawing/2014/main" id="{A87AC4E0-5850-C6A2-9C22-6E66769FB5FD}"/>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9</a:t>
            </a:fld>
            <a:endParaRPr lang="en-GB" sz="800" dirty="0">
              <a:solidFill>
                <a:schemeClr val="bg1"/>
              </a:solidFill>
            </a:endParaRPr>
          </a:p>
        </p:txBody>
      </p:sp>
      <p:sp>
        <p:nvSpPr>
          <p:cNvPr id="6" name="Content Placeholder 2">
            <a:extLst>
              <a:ext uri="{FF2B5EF4-FFF2-40B4-BE49-F238E27FC236}">
                <a16:creationId xmlns:a16="http://schemas.microsoft.com/office/drawing/2014/main" id="{FA4D317C-88C2-BD69-DA4A-EB294F9729F2}"/>
              </a:ext>
            </a:extLst>
          </p:cNvPr>
          <p:cNvSpPr>
            <a:spLocks noGrp="1"/>
          </p:cNvSpPr>
          <p:nvPr>
            <p:ph idx="1"/>
          </p:nvPr>
        </p:nvSpPr>
        <p:spPr>
          <a:xfrm>
            <a:off x="1692275" y="2125760"/>
            <a:ext cx="1567744" cy="2263688"/>
          </a:xfrm>
          <a:prstGeom prst="roundRect">
            <a:avLst>
              <a:gd name="adj" fmla="val 9479"/>
            </a:avLst>
          </a:prstGeom>
        </p:spPr>
        <p:style>
          <a:lnRef idx="2">
            <a:schemeClr val="accent1"/>
          </a:lnRef>
          <a:fillRef idx="1">
            <a:schemeClr val="lt1"/>
          </a:fillRef>
          <a:effectRef idx="0">
            <a:schemeClr val="accent1"/>
          </a:effectRef>
          <a:fontRef idx="minor">
            <a:schemeClr val="dk1"/>
          </a:fontRef>
        </p:style>
        <p:txBody>
          <a:bodyPr>
            <a:noAutofit/>
          </a:bodyPr>
          <a:lstStyle/>
          <a:p>
            <a:r>
              <a:rPr lang="en-GB" sz="1200" dirty="0">
                <a:solidFill>
                  <a:srgbClr val="005C7F"/>
                </a:solidFill>
              </a:rPr>
              <a:t>15 guidelines recommended specific MAUIs</a:t>
            </a:r>
          </a:p>
          <a:p>
            <a:r>
              <a:rPr lang="en-GB" sz="1200" dirty="0">
                <a:solidFill>
                  <a:srgbClr val="005C7F"/>
                </a:solidFill>
              </a:rPr>
              <a:t>EQ-5D was recommended in all 15 guidelines</a:t>
            </a:r>
          </a:p>
          <a:p>
            <a:r>
              <a:rPr lang="en-GB" sz="1200" dirty="0">
                <a:solidFill>
                  <a:srgbClr val="005C7F"/>
                </a:solidFill>
              </a:rPr>
              <a:t>The only other MAUI specifically recommended was the HUI (in France)</a:t>
            </a:r>
          </a:p>
        </p:txBody>
      </p:sp>
      <p:sp>
        <p:nvSpPr>
          <p:cNvPr id="7" name="Rectangle 6">
            <a:extLst>
              <a:ext uri="{FF2B5EF4-FFF2-40B4-BE49-F238E27FC236}">
                <a16:creationId xmlns:a16="http://schemas.microsoft.com/office/drawing/2014/main" id="{329F4195-9087-ACDD-B21B-BA2F82A191FD}"/>
              </a:ext>
            </a:extLst>
          </p:cNvPr>
          <p:cNvSpPr/>
          <p:nvPr/>
        </p:nvSpPr>
        <p:spPr>
          <a:xfrm>
            <a:off x="1692275" y="4469526"/>
            <a:ext cx="7497939" cy="367216"/>
          </a:xfrm>
          <a:prstGeom prst="rect">
            <a:avLst/>
          </a:prstGeom>
        </p:spPr>
        <p:txBody>
          <a:bodyPr wrap="square">
            <a:spAutoFit/>
          </a:bodyPr>
          <a:lstStyle/>
          <a:p>
            <a:pPr>
              <a:lnSpc>
                <a:spcPct val="115000"/>
              </a:lnSpc>
              <a:spcBef>
                <a:spcPts val="600"/>
              </a:spcBef>
              <a:spcAft>
                <a:spcPts val="0"/>
              </a:spcAft>
            </a:pPr>
            <a:r>
              <a:rPr lang="en-US" sz="800" baseline="30000" dirty="0">
                <a:latin typeface="Calibri" panose="020F0502020204030204" pitchFamily="34" charset="0"/>
                <a:ea typeface="MS Mincho" panose="02020609040205080304" pitchFamily="49" charset="-128"/>
                <a:cs typeface="Calibri" panose="020F0502020204030204" pitchFamily="34" charset="0"/>
              </a:rPr>
              <a:t>‡</a:t>
            </a:r>
            <a:r>
              <a:rPr lang="en-US" sz="800" dirty="0">
                <a:latin typeface="Calibri" panose="020F0502020204030204" pitchFamily="34" charset="0"/>
                <a:ea typeface="MS Mincho" panose="02020609040205080304" pitchFamily="49" charset="-128"/>
                <a:cs typeface="Calibri" panose="020F0502020204030204" pitchFamily="34" charset="0"/>
              </a:rPr>
              <a:t> Year of guideline publication; *</a:t>
            </a:r>
            <a:r>
              <a:rPr lang="en-GB" sz="800" dirty="0">
                <a:latin typeface="Calibri" panose="020F0502020204030204" pitchFamily="34" charset="0"/>
                <a:ea typeface="MS Mincho" panose="02020609040205080304" pitchFamily="49" charset="-128"/>
                <a:cs typeface="Calibri" panose="020F0502020204030204" pitchFamily="34" charset="0"/>
              </a:rPr>
              <a:t>In the Chilean guidelines, DALYs were cited as an alternative to the EQ-5D; however, disability weights are different to utilities and not derived using a MAUI; † If EQ-5D-5L descriptive system used, use UK EQ-5D-3L value set with mapping to derive utilities.</a:t>
            </a:r>
          </a:p>
        </p:txBody>
      </p:sp>
      <p:graphicFrame>
        <p:nvGraphicFramePr>
          <p:cNvPr id="8" name="Table 14">
            <a:extLst>
              <a:ext uri="{FF2B5EF4-FFF2-40B4-BE49-F238E27FC236}">
                <a16:creationId xmlns:a16="http://schemas.microsoft.com/office/drawing/2014/main" id="{77E97DA0-BD36-A674-BB2F-DB800F04D475}"/>
              </a:ext>
            </a:extLst>
          </p:cNvPr>
          <p:cNvGraphicFramePr>
            <a:graphicFrameLocks noGrp="1"/>
          </p:cNvGraphicFramePr>
          <p:nvPr>
            <p:extLst>
              <p:ext uri="{D42A27DB-BD31-4B8C-83A1-F6EECF244321}">
                <p14:modId xmlns:p14="http://schemas.microsoft.com/office/powerpoint/2010/main" val="469312806"/>
              </p:ext>
            </p:extLst>
          </p:nvPr>
        </p:nvGraphicFramePr>
        <p:xfrm>
          <a:off x="3457575" y="1486228"/>
          <a:ext cx="5542406" cy="2903220"/>
        </p:xfrm>
        <a:graphic>
          <a:graphicData uri="http://schemas.openxmlformats.org/drawingml/2006/table">
            <a:tbl>
              <a:tblPr firstRow="1" bandRow="1">
                <a:tableStyleId>{5C22544A-7EE6-4342-B048-85BDC9FD1C3A}</a:tableStyleId>
              </a:tblPr>
              <a:tblGrid>
                <a:gridCol w="828616">
                  <a:extLst>
                    <a:ext uri="{9D8B030D-6E8A-4147-A177-3AD203B41FA5}">
                      <a16:colId xmlns:a16="http://schemas.microsoft.com/office/drawing/2014/main" val="2689977233"/>
                    </a:ext>
                  </a:extLst>
                </a:gridCol>
                <a:gridCol w="536769">
                  <a:extLst>
                    <a:ext uri="{9D8B030D-6E8A-4147-A177-3AD203B41FA5}">
                      <a16:colId xmlns:a16="http://schemas.microsoft.com/office/drawing/2014/main" val="4001275452"/>
                    </a:ext>
                  </a:extLst>
                </a:gridCol>
                <a:gridCol w="1352660">
                  <a:extLst>
                    <a:ext uri="{9D8B030D-6E8A-4147-A177-3AD203B41FA5}">
                      <a16:colId xmlns:a16="http://schemas.microsoft.com/office/drawing/2014/main" val="1812030090"/>
                    </a:ext>
                  </a:extLst>
                </a:gridCol>
                <a:gridCol w="1073540">
                  <a:extLst>
                    <a:ext uri="{9D8B030D-6E8A-4147-A177-3AD203B41FA5}">
                      <a16:colId xmlns:a16="http://schemas.microsoft.com/office/drawing/2014/main" val="87241342"/>
                    </a:ext>
                  </a:extLst>
                </a:gridCol>
                <a:gridCol w="472357">
                  <a:extLst>
                    <a:ext uri="{9D8B030D-6E8A-4147-A177-3AD203B41FA5}">
                      <a16:colId xmlns:a16="http://schemas.microsoft.com/office/drawing/2014/main" val="3629981753"/>
                    </a:ext>
                  </a:extLst>
                </a:gridCol>
                <a:gridCol w="1278464">
                  <a:extLst>
                    <a:ext uri="{9D8B030D-6E8A-4147-A177-3AD203B41FA5}">
                      <a16:colId xmlns:a16="http://schemas.microsoft.com/office/drawing/2014/main" val="4279555542"/>
                    </a:ext>
                  </a:extLst>
                </a:gridCol>
              </a:tblGrid>
              <a:tr h="210081">
                <a:tc>
                  <a:txBody>
                    <a:bodyPr/>
                    <a:lstStyle/>
                    <a:p>
                      <a:r>
                        <a:rPr lang="en-GB" sz="1050" dirty="0"/>
                        <a:t>Guideline country</a:t>
                      </a:r>
                    </a:p>
                  </a:txBody>
                  <a:tcPr/>
                </a:tc>
                <a:tc>
                  <a:txBody>
                    <a:bodyPr/>
                    <a:lstStyle/>
                    <a:p>
                      <a:r>
                        <a:rPr lang="en-GB" sz="1050" dirty="0"/>
                        <a:t>Year</a:t>
                      </a:r>
                      <a:r>
                        <a:rPr lang="en-GB" sz="1050" baseline="30000" dirty="0"/>
                        <a:t>‡</a:t>
                      </a:r>
                    </a:p>
                  </a:txBody>
                  <a:tcPr/>
                </a:tc>
                <a:tc>
                  <a:txBody>
                    <a:bodyPr/>
                    <a:lstStyle/>
                    <a:p>
                      <a:r>
                        <a:rPr lang="en-GB" sz="1050" dirty="0"/>
                        <a:t>Recommended </a:t>
                      </a:r>
                      <a:br>
                        <a:rPr lang="en-GB" sz="1050" dirty="0"/>
                      </a:br>
                      <a:r>
                        <a:rPr lang="en-GB" sz="1050" dirty="0"/>
                        <a:t>MAUI</a:t>
                      </a:r>
                    </a:p>
                  </a:txBody>
                  <a:tcPr/>
                </a:tc>
                <a:tc>
                  <a:txBody>
                    <a:bodyPr/>
                    <a:lstStyle/>
                    <a:p>
                      <a:r>
                        <a:rPr lang="en-GB" sz="1050" dirty="0"/>
                        <a:t>Guideline country</a:t>
                      </a:r>
                    </a:p>
                  </a:txBody>
                  <a:tcPr/>
                </a:tc>
                <a:tc>
                  <a:txBody>
                    <a:bodyPr/>
                    <a:lstStyle/>
                    <a:p>
                      <a:r>
                        <a:rPr lang="en-GB" sz="1050" dirty="0"/>
                        <a:t>Year</a:t>
                      </a:r>
                      <a:r>
                        <a:rPr lang="en-GB" sz="1050" baseline="30000" dirty="0"/>
                        <a:t>‡</a:t>
                      </a:r>
                      <a:endParaRPr lang="en-GB" sz="1050" dirty="0"/>
                    </a:p>
                  </a:txBody>
                  <a:tcPr/>
                </a:tc>
                <a:tc>
                  <a:txBody>
                    <a:bodyPr/>
                    <a:lstStyle/>
                    <a:p>
                      <a:r>
                        <a:rPr lang="en-GB" sz="1050" dirty="0"/>
                        <a:t>Recommended MAUI</a:t>
                      </a:r>
                    </a:p>
                  </a:txBody>
                  <a:tcPr/>
                </a:tc>
                <a:extLst>
                  <a:ext uri="{0D108BD9-81ED-4DB2-BD59-A6C34878D82A}">
                    <a16:rowId xmlns:a16="http://schemas.microsoft.com/office/drawing/2014/main" val="296765382"/>
                  </a:ext>
                </a:extLst>
              </a:tr>
              <a:tr h="210081">
                <a:tc>
                  <a:txBody>
                    <a:bodyPr/>
                    <a:lstStyle/>
                    <a:p>
                      <a:r>
                        <a:rPr lang="en-GB" sz="1050" dirty="0"/>
                        <a:t>Belgium</a:t>
                      </a:r>
                    </a:p>
                  </a:txBody>
                  <a:tcPr/>
                </a:tc>
                <a:tc>
                  <a:txBody>
                    <a:bodyPr/>
                    <a:lstStyle/>
                    <a:p>
                      <a:r>
                        <a:rPr lang="en-GB" sz="1050" dirty="0"/>
                        <a:t>2012</a:t>
                      </a:r>
                    </a:p>
                  </a:txBody>
                  <a:tcPr/>
                </a:tc>
                <a:tc>
                  <a:txBody>
                    <a:bodyPr/>
                    <a:lstStyle/>
                    <a:p>
                      <a:r>
                        <a:rPr lang="en-GB" sz="1050" dirty="0"/>
                        <a:t>EQ-5D</a:t>
                      </a:r>
                    </a:p>
                  </a:txBody>
                  <a:tcPr/>
                </a:tc>
                <a:tc>
                  <a:txBody>
                    <a:bodyPr/>
                    <a:lstStyle/>
                    <a:p>
                      <a:r>
                        <a:rPr lang="en-GB" sz="1050" dirty="0"/>
                        <a:t>The Netherlands</a:t>
                      </a:r>
                    </a:p>
                  </a:txBody>
                  <a:tcPr/>
                </a:tc>
                <a:tc>
                  <a:txBody>
                    <a:bodyPr/>
                    <a:lstStyle/>
                    <a:p>
                      <a:r>
                        <a:rPr lang="en-GB" sz="1050" dirty="0"/>
                        <a:t>2016</a:t>
                      </a:r>
                    </a:p>
                  </a:txBody>
                  <a:tcPr/>
                </a:tc>
                <a:tc>
                  <a:txBody>
                    <a:bodyPr/>
                    <a:lstStyle/>
                    <a:p>
                      <a:r>
                        <a:rPr lang="en-GB" sz="1050" dirty="0"/>
                        <a:t>EQ-5D-5L</a:t>
                      </a:r>
                    </a:p>
                  </a:txBody>
                  <a:tcPr/>
                </a:tc>
                <a:extLst>
                  <a:ext uri="{0D108BD9-81ED-4DB2-BD59-A6C34878D82A}">
                    <a16:rowId xmlns:a16="http://schemas.microsoft.com/office/drawing/2014/main" val="2115198736"/>
                  </a:ext>
                </a:extLst>
              </a:tr>
              <a:tr h="210081">
                <a:tc>
                  <a:txBody>
                    <a:bodyPr/>
                    <a:lstStyle/>
                    <a:p>
                      <a:r>
                        <a:rPr lang="en-GB" sz="1050" dirty="0"/>
                        <a:t>Bulgaria</a:t>
                      </a:r>
                    </a:p>
                  </a:txBody>
                  <a:tcPr/>
                </a:tc>
                <a:tc>
                  <a:txBody>
                    <a:bodyPr/>
                    <a:lstStyle/>
                    <a:p>
                      <a:r>
                        <a:rPr lang="en-GB" sz="1050" dirty="0"/>
                        <a:t>2018</a:t>
                      </a:r>
                    </a:p>
                  </a:txBody>
                  <a:tcPr/>
                </a:tc>
                <a:tc>
                  <a:txBody>
                    <a:bodyPr/>
                    <a:lstStyle/>
                    <a:p>
                      <a:r>
                        <a:rPr lang="en-GB" sz="1050" dirty="0"/>
                        <a:t>EQ-5D-3L; EQ-5D-5L</a:t>
                      </a:r>
                    </a:p>
                  </a:txBody>
                  <a:tcPr/>
                </a:tc>
                <a:tc>
                  <a:txBody>
                    <a:bodyPr/>
                    <a:lstStyle/>
                    <a:p>
                      <a:r>
                        <a:rPr lang="en-GB" sz="1050"/>
                        <a:t>New Zealand</a:t>
                      </a:r>
                      <a:endParaRPr lang="en-GB" sz="1050" dirty="0"/>
                    </a:p>
                  </a:txBody>
                  <a:tcPr/>
                </a:tc>
                <a:tc>
                  <a:txBody>
                    <a:bodyPr/>
                    <a:lstStyle/>
                    <a:p>
                      <a:r>
                        <a:rPr lang="en-GB" sz="1050" dirty="0"/>
                        <a:t>2015</a:t>
                      </a:r>
                    </a:p>
                  </a:txBody>
                  <a:tcPr/>
                </a:tc>
                <a:tc>
                  <a:txBody>
                    <a:bodyPr/>
                    <a:lstStyle/>
                    <a:p>
                      <a:r>
                        <a:rPr lang="en-GB" sz="1050" dirty="0"/>
                        <a:t>EQ-5D</a:t>
                      </a:r>
                    </a:p>
                  </a:txBody>
                  <a:tcPr/>
                </a:tc>
                <a:extLst>
                  <a:ext uri="{0D108BD9-81ED-4DB2-BD59-A6C34878D82A}">
                    <a16:rowId xmlns:a16="http://schemas.microsoft.com/office/drawing/2014/main" val="2116319837"/>
                  </a:ext>
                </a:extLst>
              </a:tr>
              <a:tr h="210081">
                <a:tc>
                  <a:txBody>
                    <a:bodyPr/>
                    <a:lstStyle/>
                    <a:p>
                      <a:r>
                        <a:rPr lang="en-GB" sz="1050" dirty="0"/>
                        <a:t>Chile</a:t>
                      </a:r>
                    </a:p>
                  </a:txBody>
                  <a:tcPr/>
                </a:tc>
                <a:tc>
                  <a:txBody>
                    <a:bodyPr/>
                    <a:lstStyle/>
                    <a:p>
                      <a:r>
                        <a:rPr lang="en-GB" sz="1050" dirty="0"/>
                        <a:t>2013</a:t>
                      </a:r>
                    </a:p>
                  </a:txBody>
                  <a:tcPr/>
                </a:tc>
                <a:tc>
                  <a:txBody>
                    <a:bodyPr/>
                    <a:lstStyle/>
                    <a:p>
                      <a:r>
                        <a:rPr lang="en-GB" sz="1050" dirty="0"/>
                        <a:t>EQ-5D*</a:t>
                      </a:r>
                    </a:p>
                  </a:txBody>
                  <a:tcPr/>
                </a:tc>
                <a:tc>
                  <a:txBody>
                    <a:bodyPr/>
                    <a:lstStyle/>
                    <a:p>
                      <a:r>
                        <a:rPr lang="en-GB" sz="1050" dirty="0"/>
                        <a:t>Norway</a:t>
                      </a:r>
                    </a:p>
                  </a:txBody>
                  <a:tcPr/>
                </a:tc>
                <a:tc>
                  <a:txBody>
                    <a:bodyPr/>
                    <a:lstStyle/>
                    <a:p>
                      <a:r>
                        <a:rPr lang="en-GB" sz="1050" dirty="0"/>
                        <a:t>2018</a:t>
                      </a:r>
                    </a:p>
                  </a:txBody>
                  <a:tcPr/>
                </a:tc>
                <a:tc>
                  <a:txBody>
                    <a:bodyPr/>
                    <a:lstStyle/>
                    <a:p>
                      <a:r>
                        <a:rPr lang="en-GB" sz="1050" dirty="0"/>
                        <a:t>EQ-5D-3L; EQ-5D-5L</a:t>
                      </a:r>
                    </a:p>
                  </a:txBody>
                  <a:tcPr/>
                </a:tc>
                <a:extLst>
                  <a:ext uri="{0D108BD9-81ED-4DB2-BD59-A6C34878D82A}">
                    <a16:rowId xmlns:a16="http://schemas.microsoft.com/office/drawing/2014/main" val="2584485254"/>
                  </a:ext>
                </a:extLst>
              </a:tr>
              <a:tr h="210081">
                <a:tc>
                  <a:txBody>
                    <a:bodyPr/>
                    <a:lstStyle/>
                    <a:p>
                      <a:r>
                        <a:rPr lang="en-GB" sz="1050" dirty="0"/>
                        <a:t>Columbia</a:t>
                      </a:r>
                    </a:p>
                  </a:txBody>
                  <a:tcPr/>
                </a:tc>
                <a:tc>
                  <a:txBody>
                    <a:bodyPr/>
                    <a:lstStyle/>
                    <a:p>
                      <a:r>
                        <a:rPr lang="en-GB" sz="1050" dirty="0"/>
                        <a:t>2014</a:t>
                      </a:r>
                    </a:p>
                  </a:txBody>
                  <a:tcPr/>
                </a:tc>
                <a:tc>
                  <a:txBody>
                    <a:bodyPr/>
                    <a:lstStyle/>
                    <a:p>
                      <a:r>
                        <a:rPr lang="en-GB" sz="1050" dirty="0"/>
                        <a:t>EQ-5D-3L</a:t>
                      </a:r>
                    </a:p>
                  </a:txBody>
                  <a:tcPr/>
                </a:tc>
                <a:tc>
                  <a:txBody>
                    <a:bodyPr/>
                    <a:lstStyle/>
                    <a:p>
                      <a:r>
                        <a:rPr lang="en-GB" sz="1050" dirty="0"/>
                        <a:t>Poland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50" dirty="0"/>
                        <a:t>2016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50" dirty="0"/>
                        <a:t>EQ-5D-3L; EQ-5D-5L</a:t>
                      </a:r>
                    </a:p>
                  </a:txBody>
                  <a:tcPr/>
                </a:tc>
                <a:extLst>
                  <a:ext uri="{0D108BD9-81ED-4DB2-BD59-A6C34878D82A}">
                    <a16:rowId xmlns:a16="http://schemas.microsoft.com/office/drawing/2014/main" val="2533802978"/>
                  </a:ext>
                </a:extLst>
              </a:tr>
              <a:tr h="210081">
                <a:tc>
                  <a:txBody>
                    <a:bodyPr/>
                    <a:lstStyle/>
                    <a:p>
                      <a:r>
                        <a:rPr lang="en-GB" sz="1050" dirty="0"/>
                        <a:t>Croatia</a:t>
                      </a:r>
                    </a:p>
                  </a:txBody>
                  <a:tcPr/>
                </a:tc>
                <a:tc>
                  <a:txBody>
                    <a:bodyPr/>
                    <a:lstStyle/>
                    <a:p>
                      <a:r>
                        <a:rPr lang="en-GB" sz="1050" dirty="0"/>
                        <a:t>2011</a:t>
                      </a:r>
                    </a:p>
                  </a:txBody>
                  <a:tcPr/>
                </a:tc>
                <a:tc>
                  <a:txBody>
                    <a:bodyPr/>
                    <a:lstStyle/>
                    <a:p>
                      <a:r>
                        <a:rPr lang="en-GB" sz="1050" dirty="0"/>
                        <a:t>EQ-5D</a:t>
                      </a:r>
                    </a:p>
                  </a:txBody>
                  <a:tcPr/>
                </a:tc>
                <a:tc>
                  <a:txBody>
                    <a:bodyPr/>
                    <a:lstStyle/>
                    <a:p>
                      <a:r>
                        <a:rPr lang="en-GB" sz="1050" dirty="0"/>
                        <a:t>Portugal</a:t>
                      </a:r>
                    </a:p>
                  </a:txBody>
                  <a:tcPr/>
                </a:tc>
                <a:tc>
                  <a:txBody>
                    <a:bodyPr/>
                    <a:lstStyle/>
                    <a:p>
                      <a:r>
                        <a:rPr lang="en-GB" sz="1050" dirty="0"/>
                        <a:t>2019</a:t>
                      </a:r>
                    </a:p>
                  </a:txBody>
                  <a:tcPr/>
                </a:tc>
                <a:tc>
                  <a:txBody>
                    <a:bodyPr/>
                    <a:lstStyle/>
                    <a:p>
                      <a:r>
                        <a:rPr lang="en-GB" sz="1050" dirty="0"/>
                        <a:t>EQ-5D-5L</a:t>
                      </a:r>
                    </a:p>
                  </a:txBody>
                  <a:tcPr/>
                </a:tc>
                <a:extLst>
                  <a:ext uri="{0D108BD9-81ED-4DB2-BD59-A6C34878D82A}">
                    <a16:rowId xmlns:a16="http://schemas.microsoft.com/office/drawing/2014/main" val="1581396901"/>
                  </a:ext>
                </a:extLst>
              </a:tr>
              <a:tr h="210081">
                <a:tc>
                  <a:txBody>
                    <a:bodyPr/>
                    <a:lstStyle/>
                    <a:p>
                      <a:r>
                        <a:rPr lang="en-GB" sz="1050" dirty="0"/>
                        <a:t>Czech Republic</a:t>
                      </a:r>
                    </a:p>
                  </a:txBody>
                  <a:tcPr/>
                </a:tc>
                <a:tc>
                  <a:txBody>
                    <a:bodyPr/>
                    <a:lstStyle/>
                    <a:p>
                      <a:r>
                        <a:rPr lang="en-GB" sz="1050" dirty="0"/>
                        <a:t>2017</a:t>
                      </a:r>
                    </a:p>
                  </a:txBody>
                  <a:tcPr/>
                </a:tc>
                <a:tc>
                  <a:txBody>
                    <a:bodyPr/>
                    <a:lstStyle/>
                    <a:p>
                      <a:r>
                        <a:rPr lang="en-GB" sz="1050" dirty="0"/>
                        <a:t>EQ-5D</a:t>
                      </a:r>
                    </a:p>
                  </a:txBody>
                  <a:tcPr/>
                </a:tc>
                <a:tc>
                  <a:txBody>
                    <a:bodyPr/>
                    <a:lstStyle/>
                    <a:p>
                      <a:r>
                        <a:rPr lang="en-GB" sz="1050"/>
                        <a:t>Scotland</a:t>
                      </a:r>
                      <a:endParaRPr lang="en-GB" sz="1050" dirty="0"/>
                    </a:p>
                  </a:txBody>
                  <a:tcPr/>
                </a:tc>
                <a:tc>
                  <a:txBody>
                    <a:bodyPr/>
                    <a:lstStyle/>
                    <a:p>
                      <a:r>
                        <a:rPr lang="en-GB" sz="1050" dirty="0"/>
                        <a:t>2019</a:t>
                      </a:r>
                    </a:p>
                  </a:txBody>
                  <a:tcPr/>
                </a:tc>
                <a:tc>
                  <a:txBody>
                    <a:bodyPr/>
                    <a:lstStyle/>
                    <a:p>
                      <a:r>
                        <a:rPr lang="en-GB" sz="1050" dirty="0"/>
                        <a:t>EQ-5D</a:t>
                      </a:r>
                    </a:p>
                  </a:txBody>
                  <a:tcPr/>
                </a:tc>
                <a:extLst>
                  <a:ext uri="{0D108BD9-81ED-4DB2-BD59-A6C34878D82A}">
                    <a16:rowId xmlns:a16="http://schemas.microsoft.com/office/drawing/2014/main" val="1507124022"/>
                  </a:ext>
                </a:extLst>
              </a:tr>
              <a:tr h="210081">
                <a:tc>
                  <a:txBody>
                    <a:bodyPr/>
                    <a:lstStyle/>
                    <a:p>
                      <a:r>
                        <a:rPr lang="en-GB" sz="1050" dirty="0"/>
                        <a:t>England</a:t>
                      </a:r>
                    </a:p>
                  </a:txBody>
                  <a:tcPr/>
                </a:tc>
                <a:tc>
                  <a:txBody>
                    <a:bodyPr/>
                    <a:lstStyle/>
                    <a:p>
                      <a:r>
                        <a:rPr lang="en-GB" sz="1050" dirty="0"/>
                        <a:t>2013 2018</a:t>
                      </a:r>
                    </a:p>
                  </a:txBody>
                  <a:tcPr/>
                </a:tc>
                <a:tc>
                  <a:txBody>
                    <a:bodyPr/>
                    <a:lstStyle/>
                    <a:p>
                      <a:r>
                        <a:rPr lang="en-GB" sz="1050" dirty="0"/>
                        <a:t>EQ-5D-3L; </a:t>
                      </a:r>
                      <a:br>
                        <a:rPr lang="en-GB" sz="1050" dirty="0"/>
                      </a:br>
                      <a:r>
                        <a:rPr lang="en-GB" sz="1050" dirty="0"/>
                        <a:t>EQ-5D-5L</a:t>
                      </a:r>
                      <a:r>
                        <a:rPr lang="en-GB" sz="1050" dirty="0">
                          <a:latin typeface="Calibri" panose="020F0502020204030204" pitchFamily="34" charset="0"/>
                          <a:ea typeface="MS Mincho" panose="02020609040205080304" pitchFamily="49" charset="-128"/>
                          <a:cs typeface="Calibri" panose="020F0502020204030204" pitchFamily="34" charset="0"/>
                        </a:rPr>
                        <a:t>†</a:t>
                      </a:r>
                      <a:endParaRPr lang="en-GB" sz="1050" dirty="0"/>
                    </a:p>
                  </a:txBody>
                  <a:tcPr/>
                </a:tc>
                <a:tc>
                  <a:txBody>
                    <a:bodyPr/>
                    <a:lstStyle/>
                    <a:p>
                      <a:r>
                        <a:rPr lang="en-GB" sz="1050" dirty="0"/>
                        <a:t>Thailand</a:t>
                      </a:r>
                    </a:p>
                  </a:txBody>
                  <a:tcPr/>
                </a:tc>
                <a:tc>
                  <a:txBody>
                    <a:bodyPr/>
                    <a:lstStyle/>
                    <a:p>
                      <a:r>
                        <a:rPr lang="en-GB" sz="1050" dirty="0"/>
                        <a:t>2014</a:t>
                      </a:r>
                    </a:p>
                  </a:txBody>
                  <a:tcPr/>
                </a:tc>
                <a:tc>
                  <a:txBody>
                    <a:bodyPr/>
                    <a:lstStyle/>
                    <a:p>
                      <a:r>
                        <a:rPr lang="en-GB" sz="1050" dirty="0"/>
                        <a:t>EQ-5D-3L</a:t>
                      </a:r>
                    </a:p>
                  </a:txBody>
                  <a:tcPr/>
                </a:tc>
                <a:extLst>
                  <a:ext uri="{0D108BD9-81ED-4DB2-BD59-A6C34878D82A}">
                    <a16:rowId xmlns:a16="http://schemas.microsoft.com/office/drawing/2014/main" val="2504855166"/>
                  </a:ext>
                </a:extLst>
              </a:tr>
              <a:tr h="210081">
                <a:tc>
                  <a:txBody>
                    <a:bodyPr/>
                    <a:lstStyle/>
                    <a:p>
                      <a:r>
                        <a:rPr lang="en-GB" sz="1050" dirty="0"/>
                        <a:t>France</a:t>
                      </a:r>
                    </a:p>
                  </a:txBody>
                  <a:tcPr/>
                </a:tc>
                <a:tc>
                  <a:txBody>
                    <a:bodyPr/>
                    <a:lstStyle/>
                    <a:p>
                      <a:r>
                        <a:rPr lang="en-GB" sz="1050" dirty="0"/>
                        <a:t>2012</a:t>
                      </a:r>
                    </a:p>
                  </a:txBody>
                  <a:tcPr/>
                </a:tc>
                <a:tc>
                  <a:txBody>
                    <a:bodyPr/>
                    <a:lstStyle/>
                    <a:p>
                      <a:r>
                        <a:rPr lang="en-GB" sz="1050" dirty="0"/>
                        <a:t>EQ-5D; HUI</a:t>
                      </a:r>
                    </a:p>
                  </a:txBody>
                  <a:tcPr/>
                </a:tc>
                <a:tc>
                  <a:txBody>
                    <a:bodyPr/>
                    <a:lstStyle/>
                    <a:p>
                      <a:endParaRPr lang="en-GB" sz="1050" dirty="0"/>
                    </a:p>
                  </a:txBody>
                  <a:tcPr>
                    <a:noFill/>
                  </a:tcPr>
                </a:tc>
                <a:tc>
                  <a:txBody>
                    <a:bodyPr/>
                    <a:lstStyle/>
                    <a:p>
                      <a:endParaRPr lang="en-GB" sz="1050" dirty="0"/>
                    </a:p>
                  </a:txBody>
                  <a:tcPr>
                    <a:noFill/>
                  </a:tcPr>
                </a:tc>
                <a:tc>
                  <a:txBody>
                    <a:bodyPr/>
                    <a:lstStyle/>
                    <a:p>
                      <a:endParaRPr lang="en-GB" sz="1050" dirty="0"/>
                    </a:p>
                  </a:txBody>
                  <a:tcPr>
                    <a:noFill/>
                  </a:tcPr>
                </a:tc>
                <a:extLst>
                  <a:ext uri="{0D108BD9-81ED-4DB2-BD59-A6C34878D82A}">
                    <a16:rowId xmlns:a16="http://schemas.microsoft.com/office/drawing/2014/main" val="1005214926"/>
                  </a:ext>
                </a:extLst>
              </a:tr>
            </a:tbl>
          </a:graphicData>
        </a:graphic>
      </p:graphicFrame>
    </p:spTree>
    <p:extLst>
      <p:ext uri="{BB962C8B-B14F-4D97-AF65-F5344CB8AC3E}">
        <p14:creationId xmlns:p14="http://schemas.microsoft.com/office/powerpoint/2010/main" val="2299153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EA640-BD35-D9CB-17C3-A9DEE1A1D6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FD227F-0ECB-3B7F-CAD0-56A269A2DC10}"/>
              </a:ext>
            </a:extLst>
          </p:cNvPr>
          <p:cNvSpPr>
            <a:spLocks noGrp="1"/>
          </p:cNvSpPr>
          <p:nvPr>
            <p:ph type="title"/>
          </p:nvPr>
        </p:nvSpPr>
        <p:spPr>
          <a:xfrm>
            <a:off x="1762061" y="557313"/>
            <a:ext cx="6888163" cy="717020"/>
          </a:xfrm>
        </p:spPr>
        <p:txBody>
          <a:bodyPr>
            <a:noAutofit/>
          </a:bodyPr>
          <a:lstStyle/>
          <a:p>
            <a:pPr>
              <a:lnSpc>
                <a:spcPct val="100000"/>
              </a:lnSpc>
            </a:pPr>
            <a:r>
              <a:rPr lang="en-GB" sz="2400" b="1" dirty="0">
                <a:solidFill>
                  <a:schemeClr val="accent1"/>
                </a:solidFill>
              </a:rPr>
              <a:t>Reasons given in PE guidelines for recommending EQ-5D (+ HUI in France)</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1902A89C-6E46-854D-DD82-FD603CB50126}"/>
              </a:ext>
            </a:extLst>
          </p:cNvPr>
          <p:cNvSpPr>
            <a:spLocks noGrp="1"/>
          </p:cNvSpPr>
          <p:nvPr>
            <p:ph idx="1"/>
          </p:nvPr>
        </p:nvSpPr>
        <p:spPr>
          <a:xfrm>
            <a:off x="1858962" y="1274333"/>
            <a:ext cx="7088188" cy="3127929"/>
          </a:xfrm>
        </p:spPr>
        <p:txBody>
          <a:bodyPr>
            <a:noAutofit/>
          </a:bodyPr>
          <a:lstStyle/>
          <a:p>
            <a:pPr lvl="1" indent="-288000">
              <a:lnSpc>
                <a:spcPct val="100000"/>
              </a:lnSpc>
              <a:spcBef>
                <a:spcPts val="600"/>
              </a:spcBef>
              <a:buFont typeface="Wingdings" panose="05000000000000000000" pitchFamily="2" charset="2"/>
              <a:buChar char="§"/>
            </a:pPr>
            <a:endParaRPr lang="en-GB" sz="1600" dirty="0"/>
          </a:p>
          <a:p>
            <a:pPr marL="0" lvl="1" indent="0">
              <a:buNone/>
            </a:pPr>
            <a:endParaRPr lang="en-GB" dirty="0"/>
          </a:p>
        </p:txBody>
      </p:sp>
      <p:sp>
        <p:nvSpPr>
          <p:cNvPr id="9" name="Tijdelijke aanduiding voor dianummer 5">
            <a:extLst>
              <a:ext uri="{FF2B5EF4-FFF2-40B4-BE49-F238E27FC236}">
                <a16:creationId xmlns:a16="http://schemas.microsoft.com/office/drawing/2014/main" id="{274569A1-F6D0-7DEB-CE51-A324F0D79D98}"/>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10</a:t>
            </a:fld>
            <a:endParaRPr lang="en-GB" sz="800" dirty="0">
              <a:solidFill>
                <a:schemeClr val="bg1"/>
              </a:solidFill>
            </a:endParaRPr>
          </a:p>
        </p:txBody>
      </p:sp>
      <p:sp>
        <p:nvSpPr>
          <p:cNvPr id="2" name="Content Placeholder 4">
            <a:extLst>
              <a:ext uri="{FF2B5EF4-FFF2-40B4-BE49-F238E27FC236}">
                <a16:creationId xmlns:a16="http://schemas.microsoft.com/office/drawing/2014/main" id="{5F133E2D-72D8-4DA0-8557-3CE98CC6E128}"/>
              </a:ext>
            </a:extLst>
          </p:cNvPr>
          <p:cNvSpPr txBox="1">
            <a:spLocks/>
          </p:cNvSpPr>
          <p:nvPr/>
        </p:nvSpPr>
        <p:spPr>
          <a:xfrm>
            <a:off x="1762061" y="1343823"/>
            <a:ext cx="7031038" cy="3405617"/>
          </a:xfrm>
          <a:prstGeom prst="rect">
            <a:avLst/>
          </a:prstGeom>
        </p:spPr>
        <p:txBody>
          <a:bodyPr vert="horz" lIns="91440" tIns="45720" rIns="91440" bIns="45720" rtlCol="0">
            <a:noAutofit/>
          </a:bodyPr>
          <a:lstStyle>
            <a:lvl1pPr marL="144000" indent="-144000" algn="l" defTabSz="685800" rtl="0" eaLnBrk="1" latinLnBrk="0" hangingPunct="1">
              <a:lnSpc>
                <a:spcPct val="90000"/>
              </a:lnSpc>
              <a:spcBef>
                <a:spcPts val="750"/>
              </a:spcBef>
              <a:buClr>
                <a:srgbClr val="397875"/>
              </a:buClr>
              <a:buSzPct val="125000"/>
              <a:buFont typeface="Wingdings" pitchFamily="2" charset="2"/>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144000" indent="-144000" algn="l" defTabSz="685800" rtl="0" eaLnBrk="1" latinLnBrk="0" hangingPunct="1">
              <a:lnSpc>
                <a:spcPct val="90000"/>
              </a:lnSpc>
              <a:spcBef>
                <a:spcPts val="375"/>
              </a:spcBef>
              <a:buClr>
                <a:srgbClr val="397875"/>
              </a:buClr>
              <a:buSzPct val="125000"/>
              <a:buFont typeface="Apple Symbols" panose="02000000000000000000" pitchFamily="2" charset="-79"/>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0" indent="0" algn="l" defTabSz="685800" rtl="0" eaLnBrk="1" latinLnBrk="0" hangingPunct="1">
              <a:lnSpc>
                <a:spcPct val="90000"/>
              </a:lnSpc>
              <a:spcBef>
                <a:spcPts val="375"/>
              </a:spcBef>
              <a:buClr>
                <a:srgbClr val="397875"/>
              </a:buClr>
              <a:buSzPct val="125000"/>
              <a:buFont typeface="Wingdings" pitchFamily="2" charset="2"/>
              <a:buNone/>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600" dirty="0"/>
              <a:t>Commonly used, enabling </a:t>
            </a:r>
            <a:r>
              <a:rPr lang="en-GB" sz="1600" b="1" dirty="0">
                <a:solidFill>
                  <a:schemeClr val="accent2"/>
                </a:solidFill>
              </a:rPr>
              <a:t>consistency and comparability </a:t>
            </a:r>
            <a:r>
              <a:rPr lang="en-GB" sz="1600" dirty="0"/>
              <a:t>between data sets, e.g.</a:t>
            </a:r>
          </a:p>
          <a:p>
            <a:pPr marL="538163" lvl="5" indent="-180975">
              <a:lnSpc>
                <a:spcPct val="100000"/>
              </a:lnSpc>
              <a:spcBef>
                <a:spcPts val="600"/>
              </a:spcBef>
              <a:buClr>
                <a:schemeClr val="accent2"/>
              </a:buClr>
              <a:buFont typeface="Calibri" panose="020F0502020204030204" pitchFamily="34" charset="0"/>
              <a:buChar char="‒"/>
            </a:pPr>
            <a:r>
              <a:rPr lang="en-GB" sz="1300" i="1" dirty="0"/>
              <a:t>“…it is </a:t>
            </a:r>
            <a:r>
              <a:rPr lang="en-GB" sz="1300" b="1" i="1" dirty="0"/>
              <a:t>commonly used</a:t>
            </a:r>
            <a:r>
              <a:rPr lang="en-GB" sz="1300" i="1" dirty="0"/>
              <a:t>, it allows the </a:t>
            </a:r>
            <a:r>
              <a:rPr lang="en-GB" sz="1300" b="1" i="1" dirty="0"/>
              <a:t>greatest comparability </a:t>
            </a:r>
            <a:r>
              <a:rPr lang="en-GB" sz="1300" i="1" dirty="0"/>
              <a:t>of the results of economic analyses.” </a:t>
            </a:r>
            <a:r>
              <a:rPr lang="en-GB" sz="1300" dirty="0"/>
              <a:t>Bulgaria, 2018</a:t>
            </a:r>
          </a:p>
          <a:p>
            <a:pPr marL="538163" lvl="5" indent="-180975">
              <a:lnSpc>
                <a:spcPct val="100000"/>
              </a:lnSpc>
              <a:spcBef>
                <a:spcPts val="600"/>
              </a:spcBef>
              <a:buClr>
                <a:schemeClr val="accent2"/>
              </a:buClr>
              <a:buFont typeface="Calibri" panose="020F0502020204030204" pitchFamily="34" charset="0"/>
              <a:buChar char="‒"/>
            </a:pPr>
            <a:r>
              <a:rPr lang="en-GB" sz="1300" i="1" dirty="0"/>
              <a:t>“Given the need for </a:t>
            </a:r>
            <a:r>
              <a:rPr lang="en-GB" sz="1300" b="1" i="1" dirty="0"/>
              <a:t>consistency</a:t>
            </a:r>
            <a:r>
              <a:rPr lang="en-GB" sz="1300" i="1" dirty="0"/>
              <a:t> across appraisals, one measurement method, the EQ-5D, is preferred for the measurement of health-related quality of life in adults” </a:t>
            </a:r>
            <a:r>
              <a:rPr lang="en-GB" sz="1300" dirty="0"/>
              <a:t>England &amp; Wales, 2013</a:t>
            </a:r>
          </a:p>
          <a:p>
            <a:pPr marL="538163" lvl="5" indent="-180975">
              <a:lnSpc>
                <a:spcPct val="100000"/>
              </a:lnSpc>
              <a:spcBef>
                <a:spcPts val="600"/>
              </a:spcBef>
              <a:buClr>
                <a:schemeClr val="accent2"/>
              </a:buClr>
              <a:buFont typeface="Calibri" panose="020F0502020204030204" pitchFamily="34" charset="0"/>
              <a:buChar char="‒"/>
            </a:pPr>
            <a:r>
              <a:rPr lang="en-GB" sz="1300" i="1" dirty="0"/>
              <a:t>“The EQ-5D is </a:t>
            </a:r>
            <a:r>
              <a:rPr lang="en-GB" sz="1300" b="1" i="1" dirty="0"/>
              <a:t>widely used internationally</a:t>
            </a:r>
            <a:r>
              <a:rPr lang="en-GB" sz="1300" i="1" dirty="0"/>
              <a:t>...” </a:t>
            </a:r>
            <a:r>
              <a:rPr lang="en-GB" sz="1300" dirty="0"/>
              <a:t>New Zealand, 2015</a:t>
            </a:r>
          </a:p>
          <a:p>
            <a:pPr lvl="4">
              <a:lnSpc>
                <a:spcPct val="100000"/>
              </a:lnSpc>
              <a:spcBef>
                <a:spcPts val="600"/>
              </a:spcBef>
              <a:buClr>
                <a:schemeClr val="accent2"/>
              </a:buClr>
            </a:pPr>
            <a:r>
              <a:rPr lang="en-GB" sz="1600" dirty="0"/>
              <a:t>Availability of </a:t>
            </a:r>
            <a:r>
              <a:rPr lang="en-GB" sz="1600" b="1" dirty="0">
                <a:solidFill>
                  <a:schemeClr val="accent2"/>
                </a:solidFill>
              </a:rPr>
              <a:t>national value sets</a:t>
            </a:r>
            <a:r>
              <a:rPr lang="en-GB" sz="1600" dirty="0"/>
              <a:t>, e.g.</a:t>
            </a:r>
            <a:endParaRPr lang="en-GB" sz="750" dirty="0"/>
          </a:p>
          <a:p>
            <a:pPr marL="538163" lvl="5" indent="-180975">
              <a:lnSpc>
                <a:spcPct val="100000"/>
              </a:lnSpc>
              <a:spcBef>
                <a:spcPts val="600"/>
              </a:spcBef>
              <a:buClr>
                <a:schemeClr val="accent2"/>
              </a:buClr>
              <a:buFont typeface="Calibri" panose="020F0502020204030204" pitchFamily="34" charset="0"/>
              <a:buChar char="‒"/>
            </a:pPr>
            <a:r>
              <a:rPr lang="en-GB" sz="1300" i="1" dirty="0"/>
              <a:t>“…They [EQ-5D, HUI] are the only ones, to date, with a set of </a:t>
            </a:r>
            <a:r>
              <a:rPr lang="en-GB" sz="1300" b="1" i="1" dirty="0"/>
              <a:t>preferences values obtained from a representative sample of the French population</a:t>
            </a:r>
            <a:r>
              <a:rPr lang="en-GB" sz="1300" i="1" dirty="0"/>
              <a:t>.” </a:t>
            </a:r>
            <a:r>
              <a:rPr lang="en-GB" sz="1300" dirty="0"/>
              <a:t>France, 2012</a:t>
            </a:r>
          </a:p>
          <a:p>
            <a:pPr marL="538163" lvl="5" indent="-180975">
              <a:lnSpc>
                <a:spcPct val="100000"/>
              </a:lnSpc>
              <a:spcBef>
                <a:spcPts val="600"/>
              </a:spcBef>
              <a:buClr>
                <a:schemeClr val="accent2"/>
              </a:buClr>
              <a:buFont typeface="Calibri" panose="020F0502020204030204" pitchFamily="34" charset="0"/>
              <a:buChar char="‒"/>
            </a:pPr>
            <a:r>
              <a:rPr lang="en-GB" sz="1300" i="1" dirty="0"/>
              <a:t>“…and </a:t>
            </a:r>
            <a:r>
              <a:rPr lang="en-GB" sz="1300" b="1" i="1" dirty="0"/>
              <a:t>utility weights </a:t>
            </a:r>
            <a:r>
              <a:rPr lang="en-GB" sz="1300" i="1" dirty="0"/>
              <a:t>have been </a:t>
            </a:r>
            <a:r>
              <a:rPr lang="en-GB" sz="1300" b="1" i="1" dirty="0"/>
              <a:t>derived from the New Zealand population</a:t>
            </a:r>
            <a:r>
              <a:rPr lang="en-GB" sz="1300" i="1" dirty="0"/>
              <a:t>.” </a:t>
            </a:r>
            <a:r>
              <a:rPr lang="en-GB" sz="1300" dirty="0"/>
              <a:t>New Zealand, 2015</a:t>
            </a:r>
          </a:p>
          <a:p>
            <a:pPr marL="538163" lvl="5" indent="-180975">
              <a:lnSpc>
                <a:spcPct val="100000"/>
              </a:lnSpc>
              <a:spcBef>
                <a:spcPts val="600"/>
              </a:spcBef>
              <a:buClr>
                <a:schemeClr val="accent2"/>
              </a:buClr>
              <a:buFont typeface="Calibri" panose="020F0502020204030204" pitchFamily="34" charset="0"/>
              <a:buChar char="‒"/>
            </a:pPr>
            <a:r>
              <a:rPr lang="en-GB" sz="1300" i="1" dirty="0"/>
              <a:t>“…</a:t>
            </a:r>
            <a:r>
              <a:rPr lang="en-GB" sz="1300" b="1" i="1" dirty="0"/>
              <a:t>availability</a:t>
            </a:r>
            <a:r>
              <a:rPr lang="en-GB" sz="1300" i="1" dirty="0"/>
              <a:t> of the established </a:t>
            </a:r>
            <a:r>
              <a:rPr lang="en-GB" sz="1300" b="1" i="1" dirty="0"/>
              <a:t>value set for Thai population</a:t>
            </a:r>
            <a:r>
              <a:rPr lang="en-GB" sz="1300" i="1" dirty="0"/>
              <a:t>.” </a:t>
            </a:r>
            <a:r>
              <a:rPr lang="en-GB" sz="1300" dirty="0"/>
              <a:t>Thailand, 2014</a:t>
            </a:r>
          </a:p>
          <a:p>
            <a:pPr marL="538163" lvl="5" indent="-180975">
              <a:lnSpc>
                <a:spcPct val="100000"/>
              </a:lnSpc>
              <a:spcBef>
                <a:spcPts val="600"/>
              </a:spcBef>
              <a:buClr>
                <a:schemeClr val="accent2"/>
              </a:buClr>
              <a:buFont typeface="Calibri" panose="020F0502020204030204" pitchFamily="34" charset="0"/>
              <a:buChar char="‒"/>
            </a:pPr>
            <a:endParaRPr lang="en-GB" sz="1400" dirty="0"/>
          </a:p>
          <a:p>
            <a:pPr marL="0" lvl="1" indent="0">
              <a:lnSpc>
                <a:spcPct val="100000"/>
              </a:lnSpc>
              <a:spcBef>
                <a:spcPts val="600"/>
              </a:spcBef>
              <a:buFont typeface="Apple Symbols" panose="02000000000000000000" pitchFamily="2" charset="-79"/>
              <a:buNone/>
            </a:pPr>
            <a:endParaRPr lang="en-GB" sz="1600" dirty="0"/>
          </a:p>
          <a:p>
            <a:pPr lvl="1">
              <a:lnSpc>
                <a:spcPct val="100000"/>
              </a:lnSpc>
              <a:spcBef>
                <a:spcPts val="600"/>
              </a:spcBef>
              <a:buFont typeface="Wingdings" panose="05000000000000000000" pitchFamily="2" charset="2"/>
              <a:buChar char="§"/>
            </a:pPr>
            <a:endParaRPr lang="en-GB" sz="1600" dirty="0"/>
          </a:p>
          <a:p>
            <a:pPr marL="0" lvl="1">
              <a:buFont typeface="Apple Symbols" panose="02000000000000000000" pitchFamily="2" charset="-79"/>
              <a:buNone/>
            </a:pPr>
            <a:endParaRPr lang="en-GB" dirty="0"/>
          </a:p>
        </p:txBody>
      </p:sp>
      <p:sp>
        <p:nvSpPr>
          <p:cNvPr id="6" name="Rectangle 5">
            <a:extLst>
              <a:ext uri="{FF2B5EF4-FFF2-40B4-BE49-F238E27FC236}">
                <a16:creationId xmlns:a16="http://schemas.microsoft.com/office/drawing/2014/main" id="{9639327E-4613-461C-DF05-1F836E92CBE7}"/>
              </a:ext>
            </a:extLst>
          </p:cNvPr>
          <p:cNvSpPr/>
          <p:nvPr/>
        </p:nvSpPr>
        <p:spPr>
          <a:xfrm>
            <a:off x="1822853" y="4638429"/>
            <a:ext cx="8426047" cy="225639"/>
          </a:xfrm>
          <a:prstGeom prst="rect">
            <a:avLst/>
          </a:prstGeom>
        </p:spPr>
        <p:txBody>
          <a:bodyPr wrap="square">
            <a:spAutoFit/>
          </a:bodyPr>
          <a:lstStyle/>
          <a:p>
            <a:pPr>
              <a:lnSpc>
                <a:spcPct val="115000"/>
              </a:lnSpc>
              <a:spcBef>
                <a:spcPts val="600"/>
              </a:spcBef>
              <a:spcAft>
                <a:spcPts val="0"/>
              </a:spcAft>
            </a:pPr>
            <a:r>
              <a:rPr lang="en-GB" sz="800" dirty="0">
                <a:latin typeface="Calibri" panose="020F0502020204030204" pitchFamily="34" charset="0"/>
                <a:ea typeface="MS Mincho" panose="02020609040205080304" pitchFamily="49" charset="-128"/>
                <a:cs typeface="Calibri" panose="020F0502020204030204" pitchFamily="34" charset="0"/>
              </a:rPr>
              <a:t>Note: Please refer to the Back-up slides for further information at a country level </a:t>
            </a:r>
          </a:p>
        </p:txBody>
      </p:sp>
    </p:spTree>
    <p:extLst>
      <p:ext uri="{BB962C8B-B14F-4D97-AF65-F5344CB8AC3E}">
        <p14:creationId xmlns:p14="http://schemas.microsoft.com/office/powerpoint/2010/main" val="2139374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5EC0-24E1-A841-2A93-4D3C58CC95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86C1CE-829B-FF21-DB31-AF5BDCAEFEB9}"/>
              </a:ext>
            </a:extLst>
          </p:cNvPr>
          <p:cNvSpPr>
            <a:spLocks noGrp="1"/>
          </p:cNvSpPr>
          <p:nvPr>
            <p:ph type="title"/>
          </p:nvPr>
        </p:nvSpPr>
        <p:spPr>
          <a:xfrm>
            <a:off x="1708149" y="717419"/>
            <a:ext cx="7215967" cy="305662"/>
          </a:xfrm>
        </p:spPr>
        <p:txBody>
          <a:bodyPr>
            <a:noAutofit/>
          </a:bodyPr>
          <a:lstStyle/>
          <a:p>
            <a:pPr>
              <a:lnSpc>
                <a:spcPct val="100000"/>
              </a:lnSpc>
            </a:pPr>
            <a:r>
              <a:rPr lang="en-GB" sz="2400" b="1" dirty="0">
                <a:solidFill>
                  <a:schemeClr val="accent1"/>
                </a:solidFill>
              </a:rPr>
              <a:t>Fourteen PE guidelines did not recommend a specific MAUI but did provide examples</a:t>
            </a:r>
            <a:endParaRPr lang="en-GB" sz="2000" b="1" dirty="0">
              <a:solidFill>
                <a:schemeClr val="accent1"/>
              </a:solidFill>
            </a:endParaRPr>
          </a:p>
        </p:txBody>
      </p:sp>
      <p:sp>
        <p:nvSpPr>
          <p:cNvPr id="9" name="Tijdelijke aanduiding voor dianummer 5">
            <a:extLst>
              <a:ext uri="{FF2B5EF4-FFF2-40B4-BE49-F238E27FC236}">
                <a16:creationId xmlns:a16="http://schemas.microsoft.com/office/drawing/2014/main" id="{44FACFF5-17C7-5233-411C-3B0CB8702CEE}"/>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11</a:t>
            </a:fld>
            <a:endParaRPr lang="en-GB" sz="800" dirty="0">
              <a:solidFill>
                <a:schemeClr val="bg1"/>
              </a:solidFill>
            </a:endParaRPr>
          </a:p>
        </p:txBody>
      </p:sp>
      <p:sp>
        <p:nvSpPr>
          <p:cNvPr id="12" name="Rectangle 11">
            <a:extLst>
              <a:ext uri="{FF2B5EF4-FFF2-40B4-BE49-F238E27FC236}">
                <a16:creationId xmlns:a16="http://schemas.microsoft.com/office/drawing/2014/main" id="{C6C8D09B-565F-E73A-C406-942FC7500EC6}"/>
              </a:ext>
            </a:extLst>
          </p:cNvPr>
          <p:cNvSpPr/>
          <p:nvPr/>
        </p:nvSpPr>
        <p:spPr>
          <a:xfrm>
            <a:off x="1708149" y="4430310"/>
            <a:ext cx="7150101" cy="367216"/>
          </a:xfrm>
          <a:prstGeom prst="rect">
            <a:avLst/>
          </a:prstGeom>
        </p:spPr>
        <p:txBody>
          <a:bodyPr wrap="square">
            <a:spAutoFit/>
          </a:bodyPr>
          <a:lstStyle/>
          <a:p>
            <a:pPr>
              <a:lnSpc>
                <a:spcPct val="115000"/>
              </a:lnSpc>
              <a:spcBef>
                <a:spcPts val="600"/>
              </a:spcBef>
              <a:spcAft>
                <a:spcPts val="0"/>
              </a:spcAft>
            </a:pPr>
            <a:r>
              <a:rPr lang="en-US" sz="800" dirty="0" err="1">
                <a:latin typeface="Calibri" panose="020F0502020204030204" pitchFamily="34" charset="0"/>
                <a:ea typeface="MS Mincho" panose="02020609040205080304" pitchFamily="49" charset="-128"/>
                <a:cs typeface="Calibri" panose="020F0502020204030204" pitchFamily="34" charset="0"/>
              </a:rPr>
              <a:t>AQoL</a:t>
            </a:r>
            <a:r>
              <a:rPr lang="en-US" sz="800" dirty="0">
                <a:latin typeface="Calibri" panose="020F0502020204030204" pitchFamily="34" charset="0"/>
                <a:ea typeface="MS Mincho" panose="02020609040205080304" pitchFamily="49" charset="-128"/>
                <a:cs typeface="Calibri" panose="020F0502020204030204" pitchFamily="34" charset="0"/>
              </a:rPr>
              <a:t>, Assessment of Quality of Life; CHU9D, Child Health Utility 9D; HUI, Health Utility Index; MAUI, Multi-Attribute Utility Instrument; QWB, Quality of Well-Being; SF-6D, Short-Form 6 Dimension.  Note: numbers sum to more than 34 because some guidelines cite more than one MAUI; </a:t>
            </a:r>
            <a:r>
              <a:rPr lang="en-GB" sz="800" dirty="0">
                <a:latin typeface="Calibri" panose="020F0502020204030204" pitchFamily="34" charset="0"/>
                <a:ea typeface="MS Mincho" panose="02020609040205080304" pitchFamily="49" charset="-128"/>
                <a:cs typeface="Calibri" panose="020F0502020204030204" pitchFamily="34" charset="0"/>
              </a:rPr>
              <a:t>countries are listed in slide notes.</a:t>
            </a:r>
          </a:p>
        </p:txBody>
      </p:sp>
      <p:sp>
        <p:nvSpPr>
          <p:cNvPr id="13" name="Content Placeholder 2">
            <a:extLst>
              <a:ext uri="{FF2B5EF4-FFF2-40B4-BE49-F238E27FC236}">
                <a16:creationId xmlns:a16="http://schemas.microsoft.com/office/drawing/2014/main" id="{E84E5E80-46CA-2D1A-F6EB-69D5B0F9E46D}"/>
              </a:ext>
            </a:extLst>
          </p:cNvPr>
          <p:cNvSpPr>
            <a:spLocks noGrp="1"/>
          </p:cNvSpPr>
          <p:nvPr>
            <p:ph idx="1"/>
          </p:nvPr>
        </p:nvSpPr>
        <p:spPr>
          <a:xfrm>
            <a:off x="1708149" y="1974055"/>
            <a:ext cx="1974851" cy="2255637"/>
          </a:xfrm>
          <a:prstGeom prst="roundRect">
            <a:avLst>
              <a:gd name="adj" fmla="val 8984"/>
            </a:avLst>
          </a:prstGeom>
        </p:spPr>
        <p:style>
          <a:lnRef idx="2">
            <a:schemeClr val="accent1"/>
          </a:lnRef>
          <a:fillRef idx="1">
            <a:schemeClr val="lt1"/>
          </a:fillRef>
          <a:effectRef idx="0">
            <a:schemeClr val="accent1"/>
          </a:effectRef>
          <a:fontRef idx="minor">
            <a:schemeClr val="dk1"/>
          </a:fontRef>
        </p:style>
        <p:txBody>
          <a:bodyPr>
            <a:noAutofit/>
          </a:bodyPr>
          <a:lstStyle/>
          <a:p>
            <a:r>
              <a:rPr lang="en-GB" sz="1200" dirty="0">
                <a:solidFill>
                  <a:srgbClr val="005C7F"/>
                </a:solidFill>
              </a:rPr>
              <a:t>Number of PE guidelines not recommending a specific MAUI but provided examples of acceptable instruments within their recommendations, n=14</a:t>
            </a:r>
          </a:p>
          <a:p>
            <a:r>
              <a:rPr lang="en-GB" sz="1200" dirty="0">
                <a:solidFill>
                  <a:srgbClr val="005C7F"/>
                </a:solidFill>
              </a:rPr>
              <a:t>In this group, most (n=12) recommended calculating utilities using national preference weights</a:t>
            </a:r>
          </a:p>
        </p:txBody>
      </p:sp>
      <p:graphicFrame>
        <p:nvGraphicFramePr>
          <p:cNvPr id="14" name="Chart 13">
            <a:extLst>
              <a:ext uri="{FF2B5EF4-FFF2-40B4-BE49-F238E27FC236}">
                <a16:creationId xmlns:a16="http://schemas.microsoft.com/office/drawing/2014/main" id="{924FDA3A-0EBE-DC0D-947C-1BB5A977D574}"/>
              </a:ext>
            </a:extLst>
          </p:cNvPr>
          <p:cNvGraphicFramePr/>
          <p:nvPr>
            <p:extLst>
              <p:ext uri="{D42A27DB-BD31-4B8C-83A1-F6EECF244321}">
                <p14:modId xmlns:p14="http://schemas.microsoft.com/office/powerpoint/2010/main" val="865150247"/>
              </p:ext>
            </p:extLst>
          </p:nvPr>
        </p:nvGraphicFramePr>
        <p:xfrm>
          <a:off x="3746991" y="1276221"/>
          <a:ext cx="5177125" cy="29534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2505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8B5B0-C793-B83F-7689-8D0686D7EA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561A59-5EB5-56FB-FD0C-C9943ECB056A}"/>
              </a:ext>
            </a:extLst>
          </p:cNvPr>
          <p:cNvSpPr>
            <a:spLocks noGrp="1"/>
          </p:cNvSpPr>
          <p:nvPr>
            <p:ph type="title"/>
          </p:nvPr>
        </p:nvSpPr>
        <p:spPr>
          <a:xfrm>
            <a:off x="1812053" y="779658"/>
            <a:ext cx="7135097" cy="305662"/>
          </a:xfrm>
        </p:spPr>
        <p:txBody>
          <a:bodyPr>
            <a:noAutofit/>
          </a:bodyPr>
          <a:lstStyle/>
          <a:p>
            <a:pPr>
              <a:lnSpc>
                <a:spcPct val="100000"/>
              </a:lnSpc>
            </a:pPr>
            <a:r>
              <a:rPr lang="en-GB" sz="2400" b="1" dirty="0">
                <a:solidFill>
                  <a:schemeClr val="accent1"/>
                </a:solidFill>
              </a:rPr>
              <a:t>Limitations and challenges </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504976C4-234F-B1AB-692D-03CABCE5A363}"/>
              </a:ext>
            </a:extLst>
          </p:cNvPr>
          <p:cNvSpPr>
            <a:spLocks noGrp="1"/>
          </p:cNvSpPr>
          <p:nvPr>
            <p:ph idx="1"/>
          </p:nvPr>
        </p:nvSpPr>
        <p:spPr>
          <a:xfrm>
            <a:off x="1858962" y="1200645"/>
            <a:ext cx="6940045" cy="3127929"/>
          </a:xfrm>
        </p:spPr>
        <p:txBody>
          <a:bodyPr>
            <a:noAutofit/>
          </a:bodyPr>
          <a:lstStyle/>
          <a:p>
            <a:pPr lvl="1">
              <a:lnSpc>
                <a:spcPct val="100000"/>
              </a:lnSpc>
              <a:spcBef>
                <a:spcPts val="600"/>
              </a:spcBef>
              <a:buFont typeface="Wingdings" panose="05000000000000000000" pitchFamily="2" charset="2"/>
              <a:buChar char="§"/>
            </a:pPr>
            <a:r>
              <a:rPr lang="en-GB" sz="1500" dirty="0"/>
              <a:t>A wide range of sources were reviewed, and references cross-checked, but some guidelines may have been overlooked. There is no centralized, continually updated repository of the content of PE guidelines to be used in HTA submissions  </a:t>
            </a:r>
          </a:p>
          <a:p>
            <a:pPr lvl="1">
              <a:lnSpc>
                <a:spcPct val="100000"/>
              </a:lnSpc>
              <a:spcBef>
                <a:spcPts val="600"/>
              </a:spcBef>
              <a:buFont typeface="Wingdings" panose="05000000000000000000" pitchFamily="2" charset="2"/>
              <a:buChar char="§"/>
            </a:pPr>
            <a:r>
              <a:rPr lang="en-GB" sz="1500" dirty="0"/>
              <a:t>PE guidelines that are not published or publicly available may not have been identified</a:t>
            </a:r>
          </a:p>
          <a:p>
            <a:pPr lvl="1">
              <a:lnSpc>
                <a:spcPct val="100000"/>
              </a:lnSpc>
              <a:spcBef>
                <a:spcPts val="600"/>
              </a:spcBef>
              <a:buFont typeface="Wingdings" panose="05000000000000000000" pitchFamily="2" charset="2"/>
              <a:buChar char="§"/>
            </a:pPr>
            <a:r>
              <a:rPr lang="en-GB" sz="1500" dirty="0"/>
              <a:t>Decision making bodies and their exact roles vary across countries.  The review applied a pragmatic approach that attempted to focus on national bodies directly involved in the reimbursement or market access of medicines </a:t>
            </a:r>
          </a:p>
          <a:p>
            <a:pPr lvl="1">
              <a:lnSpc>
                <a:spcPct val="100000"/>
              </a:lnSpc>
              <a:spcBef>
                <a:spcPts val="600"/>
              </a:spcBef>
              <a:buFont typeface="Wingdings" panose="05000000000000000000" pitchFamily="2" charset="2"/>
              <a:buChar char="§"/>
            </a:pPr>
            <a:r>
              <a:rPr lang="en-GB" sz="1500" dirty="0"/>
              <a:t>Online translation was undertaken where guidelines were not published in English, Dutch, or German. Where possible these were validated by local experts but a risk of ambiguity remains</a:t>
            </a:r>
          </a:p>
          <a:p>
            <a:pPr lvl="1">
              <a:lnSpc>
                <a:spcPct val="100000"/>
              </a:lnSpc>
              <a:spcBef>
                <a:spcPts val="600"/>
              </a:spcBef>
              <a:buFont typeface="Wingdings" panose="05000000000000000000" pitchFamily="2" charset="2"/>
              <a:buChar char="§"/>
            </a:pPr>
            <a:r>
              <a:rPr lang="en-GB" sz="1500" dirty="0"/>
              <a:t>It is possible that informal guidance may be provided by HTA authorities in addition to that published in official guidelines. This project did not seek to capture such guidance</a:t>
            </a:r>
          </a:p>
        </p:txBody>
      </p:sp>
      <p:sp>
        <p:nvSpPr>
          <p:cNvPr id="9" name="Tijdelijke aanduiding voor dianummer 5">
            <a:extLst>
              <a:ext uri="{FF2B5EF4-FFF2-40B4-BE49-F238E27FC236}">
                <a16:creationId xmlns:a16="http://schemas.microsoft.com/office/drawing/2014/main" id="{E04C1D6F-EC6C-23EF-0E7D-D40029A3E603}"/>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12</a:t>
            </a:fld>
            <a:endParaRPr lang="en-GB" sz="800" dirty="0">
              <a:solidFill>
                <a:schemeClr val="bg1"/>
              </a:solidFill>
            </a:endParaRPr>
          </a:p>
        </p:txBody>
      </p:sp>
    </p:spTree>
    <p:extLst>
      <p:ext uri="{BB962C8B-B14F-4D97-AF65-F5344CB8AC3E}">
        <p14:creationId xmlns:p14="http://schemas.microsoft.com/office/powerpoint/2010/main" val="381001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9B6DD-DA2C-36B3-DE6A-EF5EEE45E9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4D6E7D0-C211-544F-163A-3C27CBDE80E8}"/>
              </a:ext>
            </a:extLst>
          </p:cNvPr>
          <p:cNvSpPr>
            <a:spLocks noGrp="1"/>
          </p:cNvSpPr>
          <p:nvPr>
            <p:ph type="title"/>
          </p:nvPr>
        </p:nvSpPr>
        <p:spPr>
          <a:xfrm>
            <a:off x="1862835" y="550831"/>
            <a:ext cx="7088188" cy="305662"/>
          </a:xfrm>
        </p:spPr>
        <p:txBody>
          <a:bodyPr>
            <a:noAutofit/>
          </a:bodyPr>
          <a:lstStyle/>
          <a:p>
            <a:pPr>
              <a:lnSpc>
                <a:spcPct val="100000"/>
              </a:lnSpc>
            </a:pPr>
            <a:r>
              <a:rPr lang="en-GB" sz="2400" b="1" dirty="0">
                <a:solidFill>
                  <a:schemeClr val="accent1"/>
                </a:solidFill>
              </a:rPr>
              <a:t>Summary</a:t>
            </a:r>
            <a:endParaRPr lang="en-GB" sz="2000" b="1" dirty="0">
              <a:solidFill>
                <a:schemeClr val="accent1"/>
              </a:solidFill>
            </a:endParaRPr>
          </a:p>
        </p:txBody>
      </p:sp>
      <p:sp>
        <p:nvSpPr>
          <p:cNvPr id="5" name="Content Placeholder 4">
            <a:extLst>
              <a:ext uri="{FF2B5EF4-FFF2-40B4-BE49-F238E27FC236}">
                <a16:creationId xmlns:a16="http://schemas.microsoft.com/office/drawing/2014/main" id="{388A2E8D-CF2C-3B17-9857-B9EEC2B53FD4}"/>
              </a:ext>
            </a:extLst>
          </p:cNvPr>
          <p:cNvSpPr>
            <a:spLocks noGrp="1"/>
          </p:cNvSpPr>
          <p:nvPr>
            <p:ph idx="1"/>
          </p:nvPr>
        </p:nvSpPr>
        <p:spPr>
          <a:xfrm>
            <a:off x="1912938" y="890158"/>
            <a:ext cx="6936310" cy="3973244"/>
          </a:xfrm>
        </p:spPr>
        <p:txBody>
          <a:bodyPr>
            <a:noAutofit/>
          </a:bodyPr>
          <a:lstStyle/>
          <a:p>
            <a:pPr>
              <a:lnSpc>
                <a:spcPct val="100000"/>
              </a:lnSpc>
            </a:pPr>
            <a:r>
              <a:rPr lang="en-GB" sz="1500" dirty="0"/>
              <a:t>A total of 29 published national PE guidelines were identified that made recommendations about which specific MAUI to use in CUA or provided examples of potentially acceptable MAUIs.</a:t>
            </a:r>
          </a:p>
          <a:p>
            <a:pPr>
              <a:lnSpc>
                <a:spcPct val="100000"/>
              </a:lnSpc>
            </a:pPr>
            <a:r>
              <a:rPr lang="en-GB" sz="1500" dirty="0"/>
              <a:t>A total of 15 published national PE guidelines provided specific recommendations about which MAUI to use in CUA.</a:t>
            </a:r>
          </a:p>
          <a:p>
            <a:pPr>
              <a:lnSpc>
                <a:spcPct val="100000"/>
              </a:lnSpc>
            </a:pPr>
            <a:r>
              <a:rPr lang="en-GB" sz="1500" dirty="0"/>
              <a:t>EQ-5D was recommended in all 15 of those guidelines - only one guideline (for France) recommended an alternative MAUI (HUI).</a:t>
            </a:r>
          </a:p>
          <a:p>
            <a:pPr>
              <a:lnSpc>
                <a:spcPct val="100000"/>
              </a:lnSpc>
            </a:pPr>
            <a:r>
              <a:rPr lang="en-GB" sz="1500" dirty="0"/>
              <a:t>A further 14 guidelines made no specific recommendations about which MAUI to use but did provide examples of acceptable MAUIs.</a:t>
            </a:r>
          </a:p>
          <a:p>
            <a:pPr marL="538163" lvl="5" indent="-180975">
              <a:lnSpc>
                <a:spcPct val="100000"/>
              </a:lnSpc>
              <a:spcBef>
                <a:spcPts val="600"/>
              </a:spcBef>
              <a:buClr>
                <a:schemeClr val="accent2"/>
              </a:buClr>
              <a:buFont typeface="Calibri" panose="020F0502020204030204" pitchFamily="34" charset="0"/>
              <a:buChar char="‒"/>
            </a:pPr>
            <a:r>
              <a:rPr lang="en-GB" sz="1400" dirty="0"/>
              <a:t>EQ-5D was most frequently cited (included in all 14 of those guidelines), followed by the SF-6D and HUI.  </a:t>
            </a:r>
          </a:p>
          <a:p>
            <a:pPr marL="538163" lvl="5" indent="-180975">
              <a:lnSpc>
                <a:spcPct val="100000"/>
              </a:lnSpc>
              <a:spcBef>
                <a:spcPts val="600"/>
              </a:spcBef>
              <a:buClr>
                <a:schemeClr val="accent2"/>
              </a:buClr>
              <a:buFont typeface="Calibri" panose="020F0502020204030204" pitchFamily="34" charset="0"/>
              <a:buChar char="‒"/>
            </a:pPr>
            <a:r>
              <a:rPr lang="en-GB" sz="1400" dirty="0"/>
              <a:t>A majority of these guidelines explicitly recommended the use of national value sets for the determination of utilities</a:t>
            </a:r>
          </a:p>
          <a:p>
            <a:pPr lvl="4">
              <a:lnSpc>
                <a:spcPct val="100000"/>
              </a:lnSpc>
              <a:spcBef>
                <a:spcPts val="600"/>
              </a:spcBef>
              <a:buClr>
                <a:schemeClr val="accent2"/>
              </a:buClr>
            </a:pPr>
            <a:r>
              <a:rPr lang="en-GB" sz="1500" dirty="0"/>
              <a:t>The HTA environment and the use of PE guidelines are continually evolving. It is important for this type of review to be updated on a regular basis</a:t>
            </a:r>
          </a:p>
          <a:p>
            <a:pPr lvl="1">
              <a:lnSpc>
                <a:spcPct val="100000"/>
              </a:lnSpc>
              <a:spcBef>
                <a:spcPts val="600"/>
              </a:spcBef>
              <a:buFont typeface="Wingdings" panose="05000000000000000000" pitchFamily="2" charset="2"/>
              <a:buChar char="§"/>
            </a:pPr>
            <a:endParaRPr lang="en-GB" sz="1500" dirty="0"/>
          </a:p>
          <a:p>
            <a:pPr marL="0" lvl="1">
              <a:lnSpc>
                <a:spcPct val="100000"/>
              </a:lnSpc>
              <a:buNone/>
            </a:pPr>
            <a:endParaRPr lang="en-GB" sz="1500" dirty="0"/>
          </a:p>
        </p:txBody>
      </p:sp>
      <p:sp>
        <p:nvSpPr>
          <p:cNvPr id="9" name="Tijdelijke aanduiding voor dianummer 5">
            <a:extLst>
              <a:ext uri="{FF2B5EF4-FFF2-40B4-BE49-F238E27FC236}">
                <a16:creationId xmlns:a16="http://schemas.microsoft.com/office/drawing/2014/main" id="{5C62737D-2E6E-2A63-CF10-BF48F7066623}"/>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13</a:t>
            </a:fld>
            <a:endParaRPr lang="en-GB" sz="800" dirty="0">
              <a:solidFill>
                <a:schemeClr val="bg1"/>
              </a:solidFill>
            </a:endParaRPr>
          </a:p>
        </p:txBody>
      </p:sp>
    </p:spTree>
    <p:extLst>
      <p:ext uri="{BB962C8B-B14F-4D97-AF65-F5344CB8AC3E}">
        <p14:creationId xmlns:p14="http://schemas.microsoft.com/office/powerpoint/2010/main" val="1701647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3309-4158-BBBA-EEC1-C5D84274E4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9486FA-9B0A-188F-6B89-479D233F0F2F}"/>
              </a:ext>
            </a:extLst>
          </p:cNvPr>
          <p:cNvSpPr>
            <a:spLocks noGrp="1"/>
          </p:cNvSpPr>
          <p:nvPr>
            <p:ph type="title"/>
          </p:nvPr>
        </p:nvSpPr>
        <p:spPr>
          <a:xfrm>
            <a:off x="1858962" y="779658"/>
            <a:ext cx="7088188" cy="305662"/>
          </a:xfrm>
        </p:spPr>
        <p:txBody>
          <a:bodyPr>
            <a:noAutofit/>
          </a:bodyPr>
          <a:lstStyle/>
          <a:p>
            <a:pPr>
              <a:lnSpc>
                <a:spcPct val="100000"/>
              </a:lnSpc>
            </a:pPr>
            <a:r>
              <a:rPr lang="en-GB" sz="2800" b="1" dirty="0">
                <a:solidFill>
                  <a:schemeClr val="accent1"/>
                </a:solidFill>
              </a:rPr>
              <a:t>Back up slides</a:t>
            </a:r>
            <a:endParaRPr lang="en-GB" sz="2400" b="1" dirty="0">
              <a:solidFill>
                <a:schemeClr val="accent1"/>
              </a:solidFill>
            </a:endParaRPr>
          </a:p>
        </p:txBody>
      </p:sp>
      <p:sp>
        <p:nvSpPr>
          <p:cNvPr id="9" name="Tijdelijke aanduiding voor dianummer 5">
            <a:extLst>
              <a:ext uri="{FF2B5EF4-FFF2-40B4-BE49-F238E27FC236}">
                <a16:creationId xmlns:a16="http://schemas.microsoft.com/office/drawing/2014/main" id="{8955FA6E-F032-286E-977D-5A7996AAA8C4}"/>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14</a:t>
            </a:fld>
            <a:endParaRPr lang="en-GB" sz="800" dirty="0">
              <a:solidFill>
                <a:schemeClr val="bg1"/>
              </a:solidFill>
            </a:endParaRPr>
          </a:p>
        </p:txBody>
      </p:sp>
    </p:spTree>
    <p:extLst>
      <p:ext uri="{BB962C8B-B14F-4D97-AF65-F5344CB8AC3E}">
        <p14:creationId xmlns:p14="http://schemas.microsoft.com/office/powerpoint/2010/main" val="3165073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7D29E-853D-AC8A-8709-BA3AC009C8D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E5C1C9E-8EC3-3C99-7295-903FDE50E6E9}"/>
              </a:ext>
            </a:extLst>
          </p:cNvPr>
          <p:cNvSpPr>
            <a:spLocks noGrp="1"/>
          </p:cNvSpPr>
          <p:nvPr>
            <p:ph type="title"/>
          </p:nvPr>
        </p:nvSpPr>
        <p:spPr>
          <a:xfrm>
            <a:off x="304374" y="655729"/>
            <a:ext cx="8327160" cy="647208"/>
          </a:xfrm>
        </p:spPr>
        <p:txBody>
          <a:bodyPr>
            <a:noAutofit/>
          </a:bodyPr>
          <a:lstStyle/>
          <a:p>
            <a:pPr>
              <a:lnSpc>
                <a:spcPct val="100000"/>
              </a:lnSpc>
            </a:pPr>
            <a:r>
              <a:rPr lang="en-GB" sz="2400" b="1" dirty="0">
                <a:solidFill>
                  <a:schemeClr val="accent1"/>
                </a:solidFill>
              </a:rPr>
              <a:t>Reasons given for recommending a specific MAUI in PE guidelines (a)</a:t>
            </a:r>
            <a:endParaRPr lang="en-GB" sz="2000" b="1" dirty="0">
              <a:solidFill>
                <a:schemeClr val="accent1"/>
              </a:solidFill>
            </a:endParaRPr>
          </a:p>
        </p:txBody>
      </p:sp>
      <p:sp>
        <p:nvSpPr>
          <p:cNvPr id="10" name="Content Placeholder 2">
            <a:extLst>
              <a:ext uri="{FF2B5EF4-FFF2-40B4-BE49-F238E27FC236}">
                <a16:creationId xmlns:a16="http://schemas.microsoft.com/office/drawing/2014/main" id="{8B83475C-B4A2-B775-0B07-7875247E9129}"/>
              </a:ext>
            </a:extLst>
          </p:cNvPr>
          <p:cNvSpPr txBox="1">
            <a:spLocks/>
          </p:cNvSpPr>
          <p:nvPr/>
        </p:nvSpPr>
        <p:spPr>
          <a:xfrm>
            <a:off x="304374" y="4290254"/>
            <a:ext cx="7717675" cy="276681"/>
          </a:xfrm>
          <a:prstGeom prst="roundRect">
            <a:avLst>
              <a:gd name="adj" fmla="val 9479"/>
            </a:avLst>
          </a:prstGeom>
          <a:noFill/>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457200" rtl="0" eaLnBrk="1" latinLnBrk="0" hangingPunct="1">
              <a:spcBef>
                <a:spcPct val="20000"/>
              </a:spcBef>
              <a:buClr>
                <a:srgbClr val="AAB7B6"/>
              </a:buClr>
              <a:buSzPct val="110000"/>
              <a:buFont typeface="Lucida Grande"/>
              <a:buChar char="■"/>
              <a:defRPr sz="1800" kern="1200">
                <a:solidFill>
                  <a:schemeClr val="dk1"/>
                </a:solidFill>
                <a:latin typeface="+mn-lt"/>
                <a:ea typeface="+mn-ea"/>
                <a:cs typeface="+mn-cs"/>
              </a:defRPr>
            </a:lvl1pPr>
            <a:lvl2pPr marL="742950" indent="-285750" algn="l" defTabSz="457200" rtl="0" eaLnBrk="1" latinLnBrk="0" hangingPunct="1">
              <a:spcBef>
                <a:spcPct val="20000"/>
              </a:spcBef>
              <a:buClr>
                <a:srgbClr val="AAB7B6"/>
              </a:buClr>
              <a:buSzPct val="80000"/>
              <a:buFont typeface="Lucida Grande"/>
              <a:buChar char="-"/>
              <a:defRPr sz="1800" kern="1200">
                <a:solidFill>
                  <a:schemeClr val="dk1"/>
                </a:solidFill>
                <a:latin typeface="+mn-lt"/>
                <a:ea typeface="+mn-ea"/>
                <a:cs typeface="+mn-cs"/>
              </a:defRPr>
            </a:lvl2pPr>
            <a:lvl3pPr marL="1143000" indent="-228600" algn="l" defTabSz="457200" rtl="0" eaLnBrk="1" latinLnBrk="0" hangingPunct="1">
              <a:spcBef>
                <a:spcPct val="20000"/>
              </a:spcBef>
              <a:buClr>
                <a:srgbClr val="AAB7B6"/>
              </a:buClr>
              <a:buSzPct val="80000"/>
              <a:buFont typeface="Lucida Grande"/>
              <a:buChar char="-"/>
              <a:defRPr sz="1800" kern="1200">
                <a:solidFill>
                  <a:schemeClr val="dk1"/>
                </a:solidFill>
                <a:latin typeface="+mn-lt"/>
                <a:ea typeface="+mn-ea"/>
                <a:cs typeface="+mn-cs"/>
              </a:defRPr>
            </a:lvl3pPr>
            <a:lvl4pPr marL="1600200" indent="-228600" algn="l" defTabSz="457200" rtl="0" eaLnBrk="1" latinLnBrk="0" hangingPunct="1">
              <a:spcBef>
                <a:spcPct val="20000"/>
              </a:spcBef>
              <a:buClr>
                <a:srgbClr val="AAB7B6"/>
              </a:buClr>
              <a:buSzPct val="80000"/>
              <a:buFont typeface="Lucida Grande"/>
              <a:buChar char="-"/>
              <a:defRPr sz="1800" kern="1200">
                <a:solidFill>
                  <a:schemeClr val="dk1"/>
                </a:solidFill>
                <a:latin typeface="+mn-lt"/>
                <a:ea typeface="+mn-ea"/>
                <a:cs typeface="+mn-cs"/>
              </a:defRPr>
            </a:lvl4pPr>
            <a:lvl5pPr marL="2057400" indent="-228600" algn="l" defTabSz="457200" rtl="0" eaLnBrk="1" latinLnBrk="0" hangingPunct="1">
              <a:spcBef>
                <a:spcPct val="20000"/>
              </a:spcBef>
              <a:buClr>
                <a:srgbClr val="AAB7B6"/>
              </a:buClr>
              <a:buSzPct val="80000"/>
              <a:buFont typeface="Lucida Grande"/>
              <a:buChar char="-"/>
              <a:defRPr sz="1800" kern="1200">
                <a:solidFill>
                  <a:schemeClr val="dk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dk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dk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dk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dk1"/>
                </a:solidFill>
                <a:latin typeface="+mn-lt"/>
                <a:ea typeface="+mn-ea"/>
                <a:cs typeface="+mn-cs"/>
              </a:defRPr>
            </a:lvl9pPr>
          </a:lstStyle>
          <a:p>
            <a:pPr marL="0" indent="0">
              <a:buNone/>
            </a:pPr>
            <a:r>
              <a:rPr lang="en-GB" sz="1000" dirty="0">
                <a:solidFill>
                  <a:schemeClr val="accent1"/>
                </a:solidFill>
              </a:rPr>
              <a:t>* DALY disability weights are different to utilities and not derived using a MAUI. Included here for completeness.</a:t>
            </a:r>
          </a:p>
        </p:txBody>
      </p:sp>
      <p:sp>
        <p:nvSpPr>
          <p:cNvPr id="12" name="Rectangle 11">
            <a:extLst>
              <a:ext uri="{FF2B5EF4-FFF2-40B4-BE49-F238E27FC236}">
                <a16:creationId xmlns:a16="http://schemas.microsoft.com/office/drawing/2014/main" id="{28AE74E3-4DFC-B398-E6D8-AE876866DAF4}"/>
              </a:ext>
            </a:extLst>
          </p:cNvPr>
          <p:cNvSpPr/>
          <p:nvPr/>
        </p:nvSpPr>
        <p:spPr>
          <a:xfrm>
            <a:off x="304374" y="4566935"/>
            <a:ext cx="3683253" cy="390107"/>
          </a:xfrm>
          <a:prstGeom prst="rect">
            <a:avLst/>
          </a:prstGeom>
          <a:noFill/>
        </p:spPr>
        <p:txBody>
          <a:bodyPr wrap="square">
            <a:spAutoFit/>
          </a:bodyPr>
          <a:lstStyle/>
          <a:p>
            <a:pPr>
              <a:lnSpc>
                <a:spcPct val="115000"/>
              </a:lnSpc>
              <a:spcBef>
                <a:spcPts val="600"/>
              </a:spcBef>
              <a:spcAft>
                <a:spcPts val="0"/>
              </a:spcAft>
            </a:pPr>
            <a:r>
              <a:rPr lang="en-GB" sz="900" dirty="0">
                <a:solidFill>
                  <a:schemeClr val="accent1"/>
                </a:solidFill>
                <a:latin typeface="Calibri" panose="020F0502020204030204" pitchFamily="34" charset="0"/>
                <a:ea typeface="MS Mincho" panose="02020609040205080304" pitchFamily="49" charset="-128"/>
                <a:cs typeface="Calibri" panose="020F0502020204030204" pitchFamily="34" charset="0"/>
              </a:rPr>
              <a:t>Guidelines references provided at end of slide deck</a:t>
            </a:r>
          </a:p>
          <a:p>
            <a:endParaRPr lang="en-GB" sz="900" dirty="0">
              <a:solidFill>
                <a:schemeClr val="accent1"/>
              </a:solidFill>
              <a:latin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46C63770-E20B-EEBF-7802-72E300A50689}"/>
              </a:ext>
            </a:extLst>
          </p:cNvPr>
          <p:cNvGraphicFramePr>
            <a:graphicFrameLocks noGrp="1"/>
          </p:cNvGraphicFramePr>
          <p:nvPr>
            <p:extLst>
              <p:ext uri="{D42A27DB-BD31-4B8C-83A1-F6EECF244321}">
                <p14:modId xmlns:p14="http://schemas.microsoft.com/office/powerpoint/2010/main" val="2878919473"/>
              </p:ext>
            </p:extLst>
          </p:nvPr>
        </p:nvGraphicFramePr>
        <p:xfrm>
          <a:off x="386590" y="1432557"/>
          <a:ext cx="8370819" cy="2824480"/>
        </p:xfrm>
        <a:graphic>
          <a:graphicData uri="http://schemas.openxmlformats.org/drawingml/2006/table">
            <a:tbl>
              <a:tblPr firstRow="1" firstCol="1" bandRow="1">
                <a:tableStyleId>{5C22544A-7EE6-4342-B048-85BDC9FD1C3A}</a:tableStyleId>
              </a:tblPr>
              <a:tblGrid>
                <a:gridCol w="1278454">
                  <a:extLst>
                    <a:ext uri="{9D8B030D-6E8A-4147-A177-3AD203B41FA5}">
                      <a16:colId xmlns:a16="http://schemas.microsoft.com/office/drawing/2014/main" val="2989201840"/>
                    </a:ext>
                  </a:extLst>
                </a:gridCol>
                <a:gridCol w="1238914">
                  <a:extLst>
                    <a:ext uri="{9D8B030D-6E8A-4147-A177-3AD203B41FA5}">
                      <a16:colId xmlns:a16="http://schemas.microsoft.com/office/drawing/2014/main" val="1062104601"/>
                    </a:ext>
                  </a:extLst>
                </a:gridCol>
                <a:gridCol w="5853451">
                  <a:extLst>
                    <a:ext uri="{9D8B030D-6E8A-4147-A177-3AD203B41FA5}">
                      <a16:colId xmlns:a16="http://schemas.microsoft.com/office/drawing/2014/main" val="2433108923"/>
                    </a:ext>
                  </a:extLst>
                </a:gridCol>
              </a:tblGrid>
              <a:tr h="153355">
                <a:tc>
                  <a:txBody>
                    <a:bodyPr/>
                    <a:lstStyle/>
                    <a:p>
                      <a:pPr>
                        <a:lnSpc>
                          <a:spcPct val="100000"/>
                        </a:lnSpc>
                        <a:spcBef>
                          <a:spcPts val="200"/>
                        </a:spcBef>
                        <a:spcAft>
                          <a:spcPts val="200"/>
                        </a:spcAft>
                      </a:pPr>
                      <a:r>
                        <a:rPr lang="en-US" sz="1300" dirty="0">
                          <a:effectLst/>
                        </a:rPr>
                        <a:t>Country</a:t>
                      </a:r>
                      <a:br>
                        <a:rPr lang="en-US" sz="1300" dirty="0">
                          <a:effectLst/>
                        </a:rPr>
                      </a:br>
                      <a:r>
                        <a:rPr lang="en-US" sz="1300" b="0" dirty="0">
                          <a:effectLst/>
                          <a:latin typeface="+mn-lt"/>
                          <a:ea typeface="MS Mincho" panose="02020609040205080304" pitchFamily="49" charset="-128"/>
                          <a:cs typeface="Calibri" panose="020F0502020204030204" pitchFamily="34" charset="0"/>
                        </a:rPr>
                        <a:t>(pub date)</a:t>
                      </a:r>
                      <a:endParaRPr lang="en-GB" sz="1300" b="0" dirty="0">
                        <a:effectLst/>
                        <a:latin typeface="+mn-lt"/>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Reason for 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544183482"/>
                  </a:ext>
                </a:extLst>
              </a:tr>
              <a:tr h="79375">
                <a:tc>
                  <a:txBody>
                    <a:bodyPr/>
                    <a:lstStyle/>
                    <a:p>
                      <a:pPr>
                        <a:lnSpc>
                          <a:spcPct val="100000"/>
                        </a:lnSpc>
                        <a:spcBef>
                          <a:spcPts val="200"/>
                        </a:spcBef>
                        <a:spcAft>
                          <a:spcPts val="200"/>
                        </a:spcAft>
                      </a:pPr>
                      <a:r>
                        <a:rPr lang="en-US" sz="1300" dirty="0">
                          <a:effectLst/>
                        </a:rPr>
                        <a:t>Belgium </a:t>
                      </a:r>
                      <a:br>
                        <a:rPr lang="en-US" sz="1300" dirty="0">
                          <a:effectLst/>
                        </a:rPr>
                      </a:br>
                      <a:r>
                        <a:rPr lang="en-US" sz="1300" b="0" dirty="0">
                          <a:effectLst/>
                        </a:rPr>
                        <a:t>(2012)</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“In order to stimulate the use of generic utility instruments and to promote </a:t>
                      </a:r>
                      <a:r>
                        <a:rPr lang="en-US" sz="1300" b="1" dirty="0">
                          <a:effectLst/>
                        </a:rPr>
                        <a:t>consistency</a:t>
                      </a:r>
                      <a:r>
                        <a:rPr lang="en-US" sz="1300" dirty="0">
                          <a:effectLst/>
                        </a:rPr>
                        <a:t>”</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3261187385"/>
                  </a:ext>
                </a:extLst>
              </a:tr>
              <a:tr h="188615">
                <a:tc>
                  <a:txBody>
                    <a:bodyPr/>
                    <a:lstStyle/>
                    <a:p>
                      <a:pPr>
                        <a:lnSpc>
                          <a:spcPct val="100000"/>
                        </a:lnSpc>
                        <a:spcBef>
                          <a:spcPts val="200"/>
                        </a:spcBef>
                        <a:spcAft>
                          <a:spcPts val="200"/>
                        </a:spcAft>
                      </a:pPr>
                      <a:r>
                        <a:rPr lang="en-US" sz="1300" dirty="0">
                          <a:effectLst/>
                        </a:rPr>
                        <a:t>Bulgaria </a:t>
                      </a:r>
                      <a:br>
                        <a:rPr lang="en-US" sz="1300" dirty="0">
                          <a:effectLst/>
                        </a:rPr>
                      </a:br>
                      <a:r>
                        <a:rPr lang="en-US" sz="1300" b="0" dirty="0">
                          <a:effectLst/>
                        </a:rPr>
                        <a:t>(2018)</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EQ-5D-3L EQ-5D-5L</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“…it [EQ-5D] is </a:t>
                      </a:r>
                      <a:r>
                        <a:rPr lang="en-US" sz="1300" b="1" dirty="0">
                          <a:effectLst/>
                        </a:rPr>
                        <a:t>commonly used</a:t>
                      </a:r>
                      <a:r>
                        <a:rPr lang="en-US" sz="1300" dirty="0">
                          <a:effectLst/>
                        </a:rPr>
                        <a:t>, it allows the greatest </a:t>
                      </a:r>
                      <a:r>
                        <a:rPr lang="en-US" sz="1300" b="1" dirty="0">
                          <a:effectLst/>
                        </a:rPr>
                        <a:t>comparability</a:t>
                      </a:r>
                      <a:r>
                        <a:rPr lang="en-US" sz="1300" dirty="0">
                          <a:effectLst/>
                        </a:rPr>
                        <a:t> of the results of economic analyses.”</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779087691"/>
                  </a:ext>
                </a:extLst>
              </a:tr>
              <a:tr h="188615">
                <a:tc>
                  <a:txBody>
                    <a:bodyPr/>
                    <a:lstStyle/>
                    <a:p>
                      <a:pPr>
                        <a:lnSpc>
                          <a:spcPct val="100000"/>
                        </a:lnSpc>
                        <a:spcBef>
                          <a:spcPts val="200"/>
                        </a:spcBef>
                        <a:spcAft>
                          <a:spcPts val="200"/>
                        </a:spcAft>
                      </a:pPr>
                      <a:r>
                        <a:rPr lang="en-US" sz="1300" dirty="0">
                          <a:effectLst/>
                        </a:rPr>
                        <a:t>Chile </a:t>
                      </a:r>
                      <a:br>
                        <a:rPr lang="en-US" sz="1300" dirty="0">
                          <a:effectLst/>
                        </a:rPr>
                      </a:br>
                      <a:r>
                        <a:rPr lang="en-US" sz="1300" b="0" dirty="0">
                          <a:effectLst/>
                        </a:rPr>
                        <a:t>(2013)</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a:t>
                      </a:r>
                      <a:endParaRPr lang="en-GB" sz="1300" dirty="0">
                        <a:effectLst/>
                      </a:endParaRPr>
                    </a:p>
                    <a:p>
                      <a:pPr>
                        <a:lnSpc>
                          <a:spcPct val="100000"/>
                        </a:lnSpc>
                        <a:spcBef>
                          <a:spcPts val="200"/>
                        </a:spcBef>
                        <a:spcAft>
                          <a:spcPts val="200"/>
                        </a:spcAft>
                      </a:pPr>
                      <a:r>
                        <a:rPr lang="en-US" sz="1300" dirty="0">
                          <a:effectLst/>
                        </a:rPr>
                        <a:t>DALY*</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There is a </a:t>
                      </a:r>
                      <a:r>
                        <a:rPr lang="en-US" sz="1300" b="1" dirty="0">
                          <a:effectLst/>
                        </a:rPr>
                        <a:t>Chilean social valuation </a:t>
                      </a:r>
                      <a:r>
                        <a:rPr lang="en-US" sz="1300" dirty="0">
                          <a:effectLst/>
                        </a:rPr>
                        <a:t>of EQ-5D health states </a:t>
                      </a:r>
                      <a:endParaRPr lang="en-GB" sz="1300" dirty="0">
                        <a:effectLst/>
                      </a:endParaRPr>
                    </a:p>
                    <a:p>
                      <a:pPr>
                        <a:lnSpc>
                          <a:spcPct val="100000"/>
                        </a:lnSpc>
                        <a:spcBef>
                          <a:spcPts val="200"/>
                        </a:spcBef>
                        <a:spcAft>
                          <a:spcPts val="200"/>
                        </a:spcAft>
                      </a:pPr>
                      <a:r>
                        <a:rPr lang="en-US" sz="1300" dirty="0">
                          <a:effectLst/>
                        </a:rPr>
                        <a:t>National researchers are familiar with DALYs following burden of disease studies in Chile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884195911"/>
                  </a:ext>
                </a:extLst>
              </a:tr>
              <a:tr h="79375">
                <a:tc>
                  <a:txBody>
                    <a:bodyPr/>
                    <a:lstStyle/>
                    <a:p>
                      <a:pPr>
                        <a:lnSpc>
                          <a:spcPct val="100000"/>
                        </a:lnSpc>
                        <a:spcBef>
                          <a:spcPts val="200"/>
                        </a:spcBef>
                        <a:spcAft>
                          <a:spcPts val="200"/>
                        </a:spcAft>
                      </a:pPr>
                      <a:r>
                        <a:rPr lang="en-US" sz="1300" dirty="0">
                          <a:effectLst/>
                        </a:rPr>
                        <a:t>Columbia </a:t>
                      </a:r>
                      <a:r>
                        <a:rPr lang="en-US" sz="1300" b="0" dirty="0">
                          <a:effectLst/>
                        </a:rPr>
                        <a:t>(2014)</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EQ-5D-3L</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Not stated </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3333344367"/>
                  </a:ext>
                </a:extLst>
              </a:tr>
              <a:tr h="79375">
                <a:tc>
                  <a:txBody>
                    <a:bodyPr/>
                    <a:lstStyle/>
                    <a:p>
                      <a:pPr>
                        <a:lnSpc>
                          <a:spcPct val="100000"/>
                        </a:lnSpc>
                        <a:spcBef>
                          <a:spcPts val="200"/>
                        </a:spcBef>
                        <a:spcAft>
                          <a:spcPts val="200"/>
                        </a:spcAft>
                      </a:pPr>
                      <a:r>
                        <a:rPr lang="en-US" sz="1300" dirty="0">
                          <a:effectLst/>
                        </a:rPr>
                        <a:t>Croatia </a:t>
                      </a:r>
                      <a:r>
                        <a:rPr lang="en-US" sz="1300" b="0" dirty="0">
                          <a:effectLst/>
                        </a:rPr>
                        <a:t>(2011)</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a:effectLst/>
                        </a:rPr>
                        <a:t>EQ-5D</a:t>
                      </a:r>
                      <a:endParaRPr lang="en-GB" sz="130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Not stated</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421361072"/>
                  </a:ext>
                </a:extLst>
              </a:tr>
              <a:tr h="266643">
                <a:tc>
                  <a:txBody>
                    <a:bodyPr/>
                    <a:lstStyle/>
                    <a:p>
                      <a:pPr>
                        <a:lnSpc>
                          <a:spcPct val="100000"/>
                        </a:lnSpc>
                        <a:spcBef>
                          <a:spcPts val="200"/>
                        </a:spcBef>
                        <a:spcAft>
                          <a:spcPts val="200"/>
                        </a:spcAft>
                      </a:pPr>
                      <a:r>
                        <a:rPr lang="en-US" sz="1300" dirty="0">
                          <a:effectLst/>
                        </a:rPr>
                        <a:t>Czech Republic </a:t>
                      </a:r>
                      <a:r>
                        <a:rPr lang="en-US" sz="1300" b="0" dirty="0">
                          <a:effectLst/>
                        </a:rPr>
                        <a:t>(2017)</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“A pharmacoeconomic evaluation always has to </a:t>
                      </a:r>
                      <a:r>
                        <a:rPr lang="en-US" sz="1300" b="1" dirty="0">
                          <a:effectLst/>
                        </a:rPr>
                        <a:t>apply the same method </a:t>
                      </a:r>
                      <a:r>
                        <a:rPr lang="en-US" sz="1300" dirty="0">
                          <a:effectLst/>
                        </a:rPr>
                        <a:t>of measuring quality of life to all (clinical) conditions, as individual methods are not mutually comparable and result in varying partial values of utility.”</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897216910"/>
                  </a:ext>
                </a:extLst>
              </a:tr>
            </a:tbl>
          </a:graphicData>
        </a:graphic>
      </p:graphicFrame>
      <p:sp>
        <p:nvSpPr>
          <p:cNvPr id="5" name="Tijdelijke aanduiding voor dianummer 5">
            <a:extLst>
              <a:ext uri="{FF2B5EF4-FFF2-40B4-BE49-F238E27FC236}">
                <a16:creationId xmlns:a16="http://schemas.microsoft.com/office/drawing/2014/main" id="{B3B223CC-34CB-931F-733B-47B25FB328D9}"/>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15</a:t>
            </a:fld>
            <a:endParaRPr lang="en-GB" sz="800" dirty="0">
              <a:solidFill>
                <a:schemeClr val="bg1"/>
              </a:solidFill>
            </a:endParaRPr>
          </a:p>
        </p:txBody>
      </p:sp>
    </p:spTree>
    <p:extLst>
      <p:ext uri="{BB962C8B-B14F-4D97-AF65-F5344CB8AC3E}">
        <p14:creationId xmlns:p14="http://schemas.microsoft.com/office/powerpoint/2010/main" val="2923588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4DE5667-1B78-AEDC-DCA3-1F24008EB715}"/>
              </a:ext>
            </a:extLst>
          </p:cNvPr>
          <p:cNvGraphicFramePr>
            <a:graphicFrameLocks noGrp="1"/>
          </p:cNvGraphicFramePr>
          <p:nvPr>
            <p:extLst>
              <p:ext uri="{D42A27DB-BD31-4B8C-83A1-F6EECF244321}">
                <p14:modId xmlns:p14="http://schemas.microsoft.com/office/powerpoint/2010/main" val="2752010517"/>
              </p:ext>
            </p:extLst>
          </p:nvPr>
        </p:nvGraphicFramePr>
        <p:xfrm>
          <a:off x="380787" y="1604234"/>
          <a:ext cx="8382425" cy="2377440"/>
        </p:xfrm>
        <a:graphic>
          <a:graphicData uri="http://schemas.openxmlformats.org/drawingml/2006/table">
            <a:tbl>
              <a:tblPr firstRow="1" firstCol="1" bandRow="1">
                <a:tableStyleId>{5C22544A-7EE6-4342-B048-85BDC9FD1C3A}</a:tableStyleId>
              </a:tblPr>
              <a:tblGrid>
                <a:gridCol w="1496076">
                  <a:extLst>
                    <a:ext uri="{9D8B030D-6E8A-4147-A177-3AD203B41FA5}">
                      <a16:colId xmlns:a16="http://schemas.microsoft.com/office/drawing/2014/main" val="2989201840"/>
                    </a:ext>
                  </a:extLst>
                </a:gridCol>
                <a:gridCol w="1129391">
                  <a:extLst>
                    <a:ext uri="{9D8B030D-6E8A-4147-A177-3AD203B41FA5}">
                      <a16:colId xmlns:a16="http://schemas.microsoft.com/office/drawing/2014/main" val="1062104601"/>
                    </a:ext>
                  </a:extLst>
                </a:gridCol>
                <a:gridCol w="5756958">
                  <a:extLst>
                    <a:ext uri="{9D8B030D-6E8A-4147-A177-3AD203B41FA5}">
                      <a16:colId xmlns:a16="http://schemas.microsoft.com/office/drawing/2014/main" val="2433108923"/>
                    </a:ext>
                  </a:extLst>
                </a:gridCol>
              </a:tblGrid>
              <a:tr h="153355">
                <a:tc>
                  <a:txBody>
                    <a:bodyPr/>
                    <a:lstStyle/>
                    <a:p>
                      <a:pPr>
                        <a:lnSpc>
                          <a:spcPct val="100000"/>
                        </a:lnSpc>
                        <a:spcBef>
                          <a:spcPts val="200"/>
                        </a:spcBef>
                        <a:spcAft>
                          <a:spcPts val="200"/>
                        </a:spcAft>
                      </a:pPr>
                      <a:r>
                        <a:rPr lang="en-US" sz="1300" dirty="0">
                          <a:effectLst/>
                        </a:rPr>
                        <a:t>Country</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Reason for 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544183482"/>
                  </a:ext>
                </a:extLst>
              </a:tr>
              <a:tr h="360278">
                <a:tc>
                  <a:txBody>
                    <a:bodyPr/>
                    <a:lstStyle/>
                    <a:p>
                      <a:pPr>
                        <a:lnSpc>
                          <a:spcPct val="100000"/>
                        </a:lnSpc>
                        <a:spcBef>
                          <a:spcPts val="200"/>
                        </a:spcBef>
                        <a:spcAft>
                          <a:spcPts val="200"/>
                        </a:spcAft>
                      </a:pPr>
                      <a:r>
                        <a:rPr lang="en-US" sz="1300" dirty="0">
                          <a:effectLst/>
                        </a:rPr>
                        <a:t>England </a:t>
                      </a:r>
                      <a:br>
                        <a:rPr lang="en-US" sz="1300" dirty="0">
                          <a:effectLst/>
                        </a:rPr>
                      </a:br>
                      <a:r>
                        <a:rPr lang="en-US" sz="1300" b="0" dirty="0">
                          <a:effectLst/>
                        </a:rPr>
                        <a:t>(2013, 2019)</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EQ-5D-3L </a:t>
                      </a:r>
                      <a:br>
                        <a:rPr lang="en-US" sz="1300" dirty="0">
                          <a:effectLst/>
                        </a:rPr>
                      </a:br>
                      <a:r>
                        <a:rPr lang="en-US" sz="1300" dirty="0">
                          <a:effectLst/>
                        </a:rPr>
                        <a:t>EQ-5D-5L</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“Different methods used to measure health-related quality of life produce different utility values; therefore, results from different methods or instruments cannot always be compared. Given the need for </a:t>
                      </a:r>
                      <a:r>
                        <a:rPr lang="en-US" sz="1300" b="1" dirty="0">
                          <a:effectLst/>
                        </a:rPr>
                        <a:t>consistency</a:t>
                      </a:r>
                      <a:r>
                        <a:rPr lang="en-US" sz="1300" dirty="0">
                          <a:effectLst/>
                        </a:rPr>
                        <a:t> </a:t>
                      </a:r>
                      <a:r>
                        <a:rPr lang="en-US" sz="1300" b="1" dirty="0">
                          <a:effectLst/>
                        </a:rPr>
                        <a:t>across appraisals</a:t>
                      </a:r>
                      <a:r>
                        <a:rPr lang="en-US" sz="1300" dirty="0">
                          <a:effectLst/>
                        </a:rPr>
                        <a:t>, one measurement method, the EQ-5D, is preferred for the measurement of health-related quality of life in adults.”</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039946412"/>
                  </a:ext>
                </a:extLst>
              </a:tr>
              <a:tr h="266643">
                <a:tc>
                  <a:txBody>
                    <a:bodyPr/>
                    <a:lstStyle/>
                    <a:p>
                      <a:pPr>
                        <a:lnSpc>
                          <a:spcPct val="100000"/>
                        </a:lnSpc>
                        <a:spcBef>
                          <a:spcPts val="200"/>
                        </a:spcBef>
                        <a:spcAft>
                          <a:spcPts val="200"/>
                        </a:spcAft>
                      </a:pPr>
                      <a:r>
                        <a:rPr lang="en-US" sz="1300" dirty="0">
                          <a:effectLst/>
                        </a:rPr>
                        <a:t>France </a:t>
                      </a:r>
                      <a:br>
                        <a:rPr lang="en-US" sz="1300" dirty="0">
                          <a:effectLst/>
                        </a:rPr>
                      </a:br>
                      <a:r>
                        <a:rPr lang="en-US" sz="1300" b="0" dirty="0">
                          <a:effectLst/>
                        </a:rPr>
                        <a:t>(2012)</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a:t>
                      </a:r>
                      <a:br>
                        <a:rPr lang="en-GB" sz="1300" dirty="0">
                          <a:effectLst/>
                        </a:rPr>
                      </a:br>
                      <a:r>
                        <a:rPr lang="en-US" sz="1300" dirty="0">
                          <a:effectLst/>
                        </a:rPr>
                        <a:t>HUI</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“…in order to promote the </a:t>
                      </a:r>
                      <a:r>
                        <a:rPr lang="en-US" sz="1300" b="1" dirty="0">
                          <a:effectLst/>
                        </a:rPr>
                        <a:t>consistency</a:t>
                      </a:r>
                      <a:r>
                        <a:rPr lang="en-US" sz="1300" dirty="0">
                          <a:effectLst/>
                        </a:rPr>
                        <a:t> and </a:t>
                      </a:r>
                      <a:r>
                        <a:rPr lang="en-US" sz="1300" b="1" dirty="0">
                          <a:effectLst/>
                        </a:rPr>
                        <a:t>comparability</a:t>
                      </a:r>
                      <a:r>
                        <a:rPr lang="en-US" sz="1300" dirty="0">
                          <a:effectLst/>
                        </a:rPr>
                        <a:t> across CUAs. They are the only ones, to date, with a </a:t>
                      </a:r>
                      <a:r>
                        <a:rPr lang="en-US" sz="1300" b="0" dirty="0">
                          <a:effectLst/>
                        </a:rPr>
                        <a:t>set of </a:t>
                      </a:r>
                      <a:r>
                        <a:rPr lang="en-US" sz="1300" b="1" dirty="0">
                          <a:effectLst/>
                        </a:rPr>
                        <a:t>preferences values</a:t>
                      </a:r>
                      <a:r>
                        <a:rPr lang="en-US" sz="1300" dirty="0">
                          <a:effectLst/>
                        </a:rPr>
                        <a:t> </a:t>
                      </a:r>
                      <a:r>
                        <a:rPr lang="en-US" sz="1300" b="1" dirty="0">
                          <a:effectLst/>
                        </a:rPr>
                        <a:t>obtained from </a:t>
                      </a:r>
                      <a:r>
                        <a:rPr lang="en-US" sz="1300" b="0" dirty="0">
                          <a:effectLst/>
                        </a:rPr>
                        <a:t>a representative sample of </a:t>
                      </a:r>
                      <a:r>
                        <a:rPr lang="en-US" sz="1300" b="1" dirty="0">
                          <a:effectLst/>
                        </a:rPr>
                        <a:t>the French population</a:t>
                      </a:r>
                      <a:r>
                        <a:rPr lang="en-US" sz="1300" dirty="0">
                          <a:effectLst/>
                        </a:rPr>
                        <a:t>.”</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635782542"/>
                  </a:ext>
                </a:extLst>
              </a:tr>
              <a:tr h="266643">
                <a:tc>
                  <a:txBody>
                    <a:bodyPr/>
                    <a:lstStyle/>
                    <a:p>
                      <a:pPr>
                        <a:lnSpc>
                          <a:spcPct val="100000"/>
                        </a:lnSpc>
                        <a:spcBef>
                          <a:spcPts val="200"/>
                        </a:spcBef>
                        <a:spcAft>
                          <a:spcPts val="200"/>
                        </a:spcAft>
                      </a:pPr>
                      <a:r>
                        <a:rPr lang="en-US" sz="1300" dirty="0">
                          <a:effectLst/>
                        </a:rPr>
                        <a:t>Netherlands </a:t>
                      </a:r>
                      <a:br>
                        <a:rPr lang="en-US" sz="1300" dirty="0">
                          <a:effectLst/>
                        </a:rPr>
                      </a:br>
                      <a:r>
                        <a:rPr lang="en-US" sz="1300" b="0" dirty="0">
                          <a:effectLst/>
                        </a:rPr>
                        <a:t>(2016)</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EQ-5D-5L</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“In view of the possible differences in the assessment of quality of life that may arise from the use of different questionnaires, quality of life should </a:t>
                      </a:r>
                      <a:r>
                        <a:rPr lang="en-US" sz="1300" b="1" dirty="0">
                          <a:effectLst/>
                        </a:rPr>
                        <a:t>consistently</a:t>
                      </a:r>
                      <a:r>
                        <a:rPr lang="en-US" sz="1300" dirty="0">
                          <a:effectLst/>
                        </a:rPr>
                        <a:t> </a:t>
                      </a:r>
                      <a:r>
                        <a:rPr lang="en-US" sz="1300" b="1" dirty="0">
                          <a:effectLst/>
                        </a:rPr>
                        <a:t>be measured </a:t>
                      </a:r>
                      <a:r>
                        <a:rPr lang="en-US" sz="1300" dirty="0">
                          <a:effectLst/>
                        </a:rPr>
                        <a:t>with the EQ-5D-5L and should be valued using </a:t>
                      </a:r>
                      <a:r>
                        <a:rPr lang="en-US" sz="1300" b="1" dirty="0">
                          <a:effectLst/>
                        </a:rPr>
                        <a:t>Dutch reference values</a:t>
                      </a:r>
                      <a:r>
                        <a:rPr lang="en-US" sz="1300" dirty="0">
                          <a:effectLst/>
                        </a:rPr>
                        <a:t>.”</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1282338119"/>
                  </a:ext>
                </a:extLst>
              </a:tr>
            </a:tbl>
          </a:graphicData>
        </a:graphic>
      </p:graphicFrame>
      <p:sp>
        <p:nvSpPr>
          <p:cNvPr id="8" name="Title 3">
            <a:extLst>
              <a:ext uri="{FF2B5EF4-FFF2-40B4-BE49-F238E27FC236}">
                <a16:creationId xmlns:a16="http://schemas.microsoft.com/office/drawing/2014/main" id="{214DACC4-0AA5-5F9F-1ABF-84EC19540F70}"/>
              </a:ext>
            </a:extLst>
          </p:cNvPr>
          <p:cNvSpPr>
            <a:spLocks noGrp="1"/>
          </p:cNvSpPr>
          <p:nvPr>
            <p:ph type="title"/>
          </p:nvPr>
        </p:nvSpPr>
        <p:spPr>
          <a:xfrm>
            <a:off x="304374" y="655729"/>
            <a:ext cx="8327160" cy="647208"/>
          </a:xfrm>
        </p:spPr>
        <p:txBody>
          <a:bodyPr>
            <a:noAutofit/>
          </a:bodyPr>
          <a:lstStyle/>
          <a:p>
            <a:pPr>
              <a:lnSpc>
                <a:spcPct val="100000"/>
              </a:lnSpc>
            </a:pPr>
            <a:r>
              <a:rPr lang="en-GB" sz="2400" b="1" dirty="0">
                <a:solidFill>
                  <a:schemeClr val="accent1"/>
                </a:solidFill>
              </a:rPr>
              <a:t>Reasons given for recommending a specific MAUI in PE guidelines (b)</a:t>
            </a:r>
            <a:endParaRPr lang="en-GB" sz="2000" b="1" dirty="0">
              <a:solidFill>
                <a:schemeClr val="accent1"/>
              </a:solidFill>
            </a:endParaRPr>
          </a:p>
        </p:txBody>
      </p:sp>
      <p:sp>
        <p:nvSpPr>
          <p:cNvPr id="12" name="Rectangle 11">
            <a:extLst>
              <a:ext uri="{FF2B5EF4-FFF2-40B4-BE49-F238E27FC236}">
                <a16:creationId xmlns:a16="http://schemas.microsoft.com/office/drawing/2014/main" id="{D3B85D02-673D-06BF-5915-9546FA99E8F2}"/>
              </a:ext>
            </a:extLst>
          </p:cNvPr>
          <p:cNvSpPr/>
          <p:nvPr/>
        </p:nvSpPr>
        <p:spPr>
          <a:xfrm>
            <a:off x="304374" y="4566935"/>
            <a:ext cx="3683253" cy="390107"/>
          </a:xfrm>
          <a:prstGeom prst="rect">
            <a:avLst/>
          </a:prstGeom>
          <a:noFill/>
        </p:spPr>
        <p:txBody>
          <a:bodyPr wrap="square">
            <a:spAutoFit/>
          </a:bodyPr>
          <a:lstStyle/>
          <a:p>
            <a:pPr>
              <a:lnSpc>
                <a:spcPct val="115000"/>
              </a:lnSpc>
              <a:spcBef>
                <a:spcPts val="600"/>
              </a:spcBef>
              <a:spcAft>
                <a:spcPts val="0"/>
              </a:spcAft>
            </a:pPr>
            <a:r>
              <a:rPr lang="en-GB" sz="900" dirty="0">
                <a:solidFill>
                  <a:schemeClr val="accent1"/>
                </a:solidFill>
                <a:latin typeface="Calibri" panose="020F0502020204030204" pitchFamily="34" charset="0"/>
                <a:ea typeface="MS Mincho" panose="02020609040205080304" pitchFamily="49" charset="-128"/>
                <a:cs typeface="Calibri" panose="020F0502020204030204" pitchFamily="34" charset="0"/>
              </a:rPr>
              <a:t>Guidelines references provided at end of slide deck</a:t>
            </a:r>
          </a:p>
          <a:p>
            <a:endParaRPr lang="en-GB" sz="900" dirty="0">
              <a:solidFill>
                <a:schemeClr val="accent1"/>
              </a:solidFill>
              <a:latin typeface="Calibri" panose="020F0502020204030204" pitchFamily="34" charset="0"/>
              <a:cs typeface="Calibri" panose="020F0502020204030204" pitchFamily="34" charset="0"/>
            </a:endParaRPr>
          </a:p>
        </p:txBody>
      </p:sp>
      <p:sp>
        <p:nvSpPr>
          <p:cNvPr id="14" name="Tijdelijke aanduiding voor dianummer 5">
            <a:extLst>
              <a:ext uri="{FF2B5EF4-FFF2-40B4-BE49-F238E27FC236}">
                <a16:creationId xmlns:a16="http://schemas.microsoft.com/office/drawing/2014/main" id="{9D92161A-671C-F28C-21A5-EC8457335E11}"/>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16</a:t>
            </a:fld>
            <a:endParaRPr lang="en-GB" sz="800" dirty="0">
              <a:solidFill>
                <a:schemeClr val="bg1"/>
              </a:solidFill>
            </a:endParaRPr>
          </a:p>
        </p:txBody>
      </p:sp>
    </p:spTree>
    <p:extLst>
      <p:ext uri="{BB962C8B-B14F-4D97-AF65-F5344CB8AC3E}">
        <p14:creationId xmlns:p14="http://schemas.microsoft.com/office/powerpoint/2010/main" val="151126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4C3C4-A1FA-DEDE-6915-0FE61001C4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E6888B1-31B6-657C-544E-C16CC4DC63F9}"/>
              </a:ext>
            </a:extLst>
          </p:cNvPr>
          <p:cNvSpPr>
            <a:spLocks noGrp="1"/>
          </p:cNvSpPr>
          <p:nvPr>
            <p:ph type="title"/>
          </p:nvPr>
        </p:nvSpPr>
        <p:spPr>
          <a:xfrm>
            <a:off x="304374" y="655729"/>
            <a:ext cx="8327160" cy="647208"/>
          </a:xfrm>
        </p:spPr>
        <p:txBody>
          <a:bodyPr>
            <a:noAutofit/>
          </a:bodyPr>
          <a:lstStyle/>
          <a:p>
            <a:pPr>
              <a:lnSpc>
                <a:spcPct val="100000"/>
              </a:lnSpc>
            </a:pPr>
            <a:r>
              <a:rPr lang="en-GB" sz="2400" b="1" dirty="0">
                <a:solidFill>
                  <a:schemeClr val="accent1"/>
                </a:solidFill>
              </a:rPr>
              <a:t>Reasons given for recommending a specific MAUI in PE guidelines (c)</a:t>
            </a:r>
            <a:endParaRPr lang="en-GB" sz="2000" b="1" dirty="0">
              <a:solidFill>
                <a:schemeClr val="accent1"/>
              </a:solidFill>
            </a:endParaRPr>
          </a:p>
        </p:txBody>
      </p:sp>
      <p:sp>
        <p:nvSpPr>
          <p:cNvPr id="12" name="Rectangle 11">
            <a:extLst>
              <a:ext uri="{FF2B5EF4-FFF2-40B4-BE49-F238E27FC236}">
                <a16:creationId xmlns:a16="http://schemas.microsoft.com/office/drawing/2014/main" id="{696AF9BD-5698-5F61-123A-7FB6CFBF223E}"/>
              </a:ext>
            </a:extLst>
          </p:cNvPr>
          <p:cNvSpPr/>
          <p:nvPr/>
        </p:nvSpPr>
        <p:spPr>
          <a:xfrm>
            <a:off x="304374" y="4566935"/>
            <a:ext cx="3683253" cy="390107"/>
          </a:xfrm>
          <a:prstGeom prst="rect">
            <a:avLst/>
          </a:prstGeom>
          <a:noFill/>
        </p:spPr>
        <p:txBody>
          <a:bodyPr wrap="square">
            <a:spAutoFit/>
          </a:bodyPr>
          <a:lstStyle/>
          <a:p>
            <a:pPr>
              <a:lnSpc>
                <a:spcPct val="115000"/>
              </a:lnSpc>
              <a:spcBef>
                <a:spcPts val="600"/>
              </a:spcBef>
              <a:spcAft>
                <a:spcPts val="0"/>
              </a:spcAft>
            </a:pPr>
            <a:r>
              <a:rPr lang="en-GB" sz="900" dirty="0">
                <a:solidFill>
                  <a:schemeClr val="accent1"/>
                </a:solidFill>
                <a:latin typeface="Calibri" panose="020F0502020204030204" pitchFamily="34" charset="0"/>
                <a:ea typeface="MS Mincho" panose="02020609040205080304" pitchFamily="49" charset="-128"/>
                <a:cs typeface="Calibri" panose="020F0502020204030204" pitchFamily="34" charset="0"/>
              </a:rPr>
              <a:t>Guidelines references provided at end of slide deck</a:t>
            </a:r>
          </a:p>
          <a:p>
            <a:endParaRPr lang="en-GB" sz="900" dirty="0">
              <a:solidFill>
                <a:schemeClr val="accent1"/>
              </a:solidFill>
              <a:latin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49D2A94F-F860-8BD3-4FEC-23ADB159DF62}"/>
              </a:ext>
            </a:extLst>
          </p:cNvPr>
          <p:cNvGraphicFramePr>
            <a:graphicFrameLocks noGrp="1"/>
          </p:cNvGraphicFramePr>
          <p:nvPr>
            <p:extLst>
              <p:ext uri="{D42A27DB-BD31-4B8C-83A1-F6EECF244321}">
                <p14:modId xmlns:p14="http://schemas.microsoft.com/office/powerpoint/2010/main" val="930223475"/>
              </p:ext>
            </p:extLst>
          </p:nvPr>
        </p:nvGraphicFramePr>
        <p:xfrm>
          <a:off x="408238" y="1449036"/>
          <a:ext cx="8375696" cy="2971800"/>
        </p:xfrm>
        <a:graphic>
          <a:graphicData uri="http://schemas.openxmlformats.org/drawingml/2006/table">
            <a:tbl>
              <a:tblPr firstRow="1" firstCol="1" bandRow="1">
                <a:tableStyleId>{5C22544A-7EE6-4342-B048-85BDC9FD1C3A}</a:tableStyleId>
              </a:tblPr>
              <a:tblGrid>
                <a:gridCol w="1494874">
                  <a:extLst>
                    <a:ext uri="{9D8B030D-6E8A-4147-A177-3AD203B41FA5}">
                      <a16:colId xmlns:a16="http://schemas.microsoft.com/office/drawing/2014/main" val="2989201840"/>
                    </a:ext>
                  </a:extLst>
                </a:gridCol>
                <a:gridCol w="1128485">
                  <a:extLst>
                    <a:ext uri="{9D8B030D-6E8A-4147-A177-3AD203B41FA5}">
                      <a16:colId xmlns:a16="http://schemas.microsoft.com/office/drawing/2014/main" val="1062104601"/>
                    </a:ext>
                  </a:extLst>
                </a:gridCol>
                <a:gridCol w="5752337">
                  <a:extLst>
                    <a:ext uri="{9D8B030D-6E8A-4147-A177-3AD203B41FA5}">
                      <a16:colId xmlns:a16="http://schemas.microsoft.com/office/drawing/2014/main" val="2433108923"/>
                    </a:ext>
                  </a:extLst>
                </a:gridCol>
              </a:tblGrid>
              <a:tr h="153355">
                <a:tc>
                  <a:txBody>
                    <a:bodyPr/>
                    <a:lstStyle/>
                    <a:p>
                      <a:pPr>
                        <a:lnSpc>
                          <a:spcPct val="100000"/>
                        </a:lnSpc>
                        <a:spcBef>
                          <a:spcPts val="200"/>
                        </a:spcBef>
                        <a:spcAft>
                          <a:spcPts val="200"/>
                        </a:spcAft>
                      </a:pPr>
                      <a:r>
                        <a:rPr lang="en-US" sz="1300" dirty="0">
                          <a:effectLst/>
                        </a:rPr>
                        <a:t>Country</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Reason for preference</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544183482"/>
                  </a:ext>
                </a:extLst>
              </a:tr>
              <a:tr h="541160">
                <a:tc>
                  <a:txBody>
                    <a:bodyPr/>
                    <a:lstStyle/>
                    <a:p>
                      <a:pPr>
                        <a:lnSpc>
                          <a:spcPct val="100000"/>
                        </a:lnSpc>
                        <a:spcBef>
                          <a:spcPts val="200"/>
                        </a:spcBef>
                        <a:spcAft>
                          <a:spcPts val="200"/>
                        </a:spcAft>
                      </a:pPr>
                      <a:r>
                        <a:rPr lang="en-US" sz="1300" dirty="0">
                          <a:effectLst/>
                        </a:rPr>
                        <a:t>New Zealand </a:t>
                      </a:r>
                      <a:br>
                        <a:rPr lang="en-US" sz="1300" dirty="0">
                          <a:effectLst/>
                        </a:rPr>
                      </a:br>
                      <a:r>
                        <a:rPr lang="en-US" sz="1300" b="0" dirty="0">
                          <a:effectLst/>
                        </a:rPr>
                        <a:t>(2015)</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GB" sz="1300" dirty="0">
                          <a:effectLst/>
                        </a:rPr>
                        <a:t>“The EQ-5D is </a:t>
                      </a:r>
                      <a:r>
                        <a:rPr lang="en-GB" sz="1300" b="1" dirty="0">
                          <a:effectLst/>
                        </a:rPr>
                        <a:t>widely used internationally</a:t>
                      </a:r>
                      <a:r>
                        <a:rPr lang="en-GB" sz="1300" dirty="0">
                          <a:effectLst/>
                        </a:rPr>
                        <a:t> and </a:t>
                      </a:r>
                      <a:r>
                        <a:rPr lang="en-GB" sz="1300" b="1" dirty="0">
                          <a:effectLst/>
                        </a:rPr>
                        <a:t>utility weights </a:t>
                      </a:r>
                      <a:r>
                        <a:rPr lang="en-GB" sz="1300" b="0" dirty="0">
                          <a:effectLst/>
                        </a:rPr>
                        <a:t>have been </a:t>
                      </a:r>
                      <a:r>
                        <a:rPr lang="en-GB" sz="1300" b="1" dirty="0">
                          <a:effectLst/>
                        </a:rPr>
                        <a:t>derived from </a:t>
                      </a:r>
                      <a:r>
                        <a:rPr lang="en-GB" sz="1300" b="0" dirty="0">
                          <a:effectLst/>
                        </a:rPr>
                        <a:t>the</a:t>
                      </a:r>
                      <a:r>
                        <a:rPr lang="en-GB" sz="1300" b="1" dirty="0">
                          <a:effectLst/>
                        </a:rPr>
                        <a:t> New Zealand population</a:t>
                      </a:r>
                      <a:r>
                        <a:rPr lang="en-GB" sz="1300" dirty="0">
                          <a:effectLst/>
                        </a:rPr>
                        <a:t>. Therefore, PHARMAC recommends referring to the EQ-5D Tariff 2 first and using it to describe the health states.”</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039946412"/>
                  </a:ext>
                </a:extLst>
              </a:tr>
              <a:tr h="266643">
                <a:tc>
                  <a:txBody>
                    <a:bodyPr/>
                    <a:lstStyle/>
                    <a:p>
                      <a:pPr>
                        <a:lnSpc>
                          <a:spcPct val="100000"/>
                        </a:lnSpc>
                        <a:spcBef>
                          <a:spcPts val="200"/>
                        </a:spcBef>
                        <a:spcAft>
                          <a:spcPts val="200"/>
                        </a:spcAft>
                      </a:pPr>
                      <a:r>
                        <a:rPr lang="en-US" sz="1300" dirty="0">
                          <a:effectLst/>
                        </a:rPr>
                        <a:t>Norway </a:t>
                      </a:r>
                      <a:br>
                        <a:rPr lang="en-US" sz="1300" dirty="0">
                          <a:effectLst/>
                        </a:rPr>
                      </a:br>
                      <a:r>
                        <a:rPr lang="en-US" sz="1300" b="0" dirty="0">
                          <a:effectLst/>
                        </a:rPr>
                        <a:t>(2018)</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EQ-5D-3L</a:t>
                      </a:r>
                      <a:br>
                        <a:rPr lang="en-US" sz="1300" dirty="0">
                          <a:effectLst/>
                        </a:rPr>
                      </a:br>
                      <a:r>
                        <a:rPr lang="en-US" sz="1300" dirty="0">
                          <a:effectLst/>
                        </a:rPr>
                        <a:t>EQ-5D-5L</a:t>
                      </a:r>
                    </a:p>
                  </a:txBody>
                  <a:tcPr marL="21068" marR="21068" marT="0" marB="0"/>
                </a:tc>
                <a:tc>
                  <a:txBody>
                    <a:bodyPr/>
                    <a:lstStyle/>
                    <a:p>
                      <a:pPr>
                        <a:lnSpc>
                          <a:spcPct val="100000"/>
                        </a:lnSpc>
                        <a:spcBef>
                          <a:spcPts val="200"/>
                        </a:spcBef>
                        <a:spcAft>
                          <a:spcPts val="200"/>
                        </a:spcAft>
                      </a:pPr>
                      <a:r>
                        <a:rPr lang="en-GB" sz="1300" dirty="0">
                          <a:effectLst/>
                        </a:rPr>
                        <a:t>“</a:t>
                      </a:r>
                      <a:r>
                        <a:rPr lang="en-GB" sz="1300" b="1" dirty="0">
                          <a:effectLst/>
                        </a:rPr>
                        <a:t>To make comparison </a:t>
                      </a:r>
                      <a:r>
                        <a:rPr lang="en-GB" sz="1300" b="0" dirty="0">
                          <a:effectLst/>
                        </a:rPr>
                        <a:t>between different single technology assessments </a:t>
                      </a:r>
                      <a:r>
                        <a:rPr lang="en-GB" sz="1300" b="1" dirty="0">
                          <a:effectLst/>
                        </a:rPr>
                        <a:t>possible</a:t>
                      </a:r>
                      <a:r>
                        <a:rPr lang="en-GB" sz="1300" dirty="0">
                          <a:effectLst/>
                        </a:rPr>
                        <a:t>, EQ-5D must, as a rule, be used.”</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2635782542"/>
                  </a:ext>
                </a:extLst>
              </a:tr>
              <a:tr h="266643">
                <a:tc>
                  <a:txBody>
                    <a:bodyPr/>
                    <a:lstStyle/>
                    <a:p>
                      <a:pPr>
                        <a:lnSpc>
                          <a:spcPct val="100000"/>
                        </a:lnSpc>
                        <a:spcBef>
                          <a:spcPts val="200"/>
                        </a:spcBef>
                        <a:spcAft>
                          <a:spcPts val="200"/>
                        </a:spcAft>
                      </a:pPr>
                      <a:r>
                        <a:rPr lang="en-US" sz="1300" dirty="0">
                          <a:effectLst/>
                        </a:rPr>
                        <a:t>Poland</a:t>
                      </a:r>
                      <a:br>
                        <a:rPr lang="en-US" sz="1300" dirty="0">
                          <a:effectLst/>
                        </a:rPr>
                      </a:br>
                      <a:r>
                        <a:rPr lang="en-US" sz="1300" b="0" dirty="0">
                          <a:effectLst/>
                        </a:rPr>
                        <a:t>(2016)</a:t>
                      </a:r>
                      <a:endParaRPr lang="en-GB" sz="1300" b="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tc>
                  <a:txBody>
                    <a:bodyPr/>
                    <a:lstStyle/>
                    <a:p>
                      <a:pPr>
                        <a:lnSpc>
                          <a:spcPct val="100000"/>
                        </a:lnSpc>
                        <a:spcBef>
                          <a:spcPts val="200"/>
                        </a:spcBef>
                        <a:spcAft>
                          <a:spcPts val="200"/>
                        </a:spcAft>
                      </a:pPr>
                      <a:r>
                        <a:rPr lang="en-US" sz="1300" dirty="0">
                          <a:effectLst/>
                        </a:rPr>
                        <a:t>EQ-5D-3L</a:t>
                      </a:r>
                      <a:br>
                        <a:rPr lang="en-US" sz="1300" dirty="0">
                          <a:effectLst/>
                        </a:rPr>
                      </a:br>
                      <a:r>
                        <a:rPr lang="en-US" sz="1300" dirty="0">
                          <a:effectLst/>
                        </a:rPr>
                        <a:t>EQ-5D-5L</a:t>
                      </a:r>
                    </a:p>
                  </a:txBody>
                  <a:tcPr marL="21068" marR="21068" marT="0" marB="0"/>
                </a:tc>
                <a:tc>
                  <a:txBody>
                    <a:bodyPr/>
                    <a:lstStyle/>
                    <a:p>
                      <a:pPr>
                        <a:lnSpc>
                          <a:spcPct val="100000"/>
                        </a:lnSpc>
                        <a:spcBef>
                          <a:spcPts val="200"/>
                        </a:spcBef>
                        <a:spcAft>
                          <a:spcPts val="200"/>
                        </a:spcAft>
                      </a:pPr>
                      <a:r>
                        <a:rPr lang="en-GB" sz="1300" dirty="0">
                          <a:effectLst/>
                        </a:rPr>
                        <a:t>“…since it is </a:t>
                      </a:r>
                      <a:r>
                        <a:rPr lang="en-GB" sz="1300" b="1" dirty="0">
                          <a:effectLst/>
                        </a:rPr>
                        <a:t>commonly used</a:t>
                      </a:r>
                      <a:r>
                        <a:rPr lang="en-GB" sz="1300" dirty="0">
                          <a:effectLst/>
                        </a:rPr>
                        <a:t>, it allows for the </a:t>
                      </a:r>
                      <a:r>
                        <a:rPr lang="en-GB" sz="1300" b="1" dirty="0">
                          <a:effectLst/>
                        </a:rPr>
                        <a:t>greatest</a:t>
                      </a:r>
                      <a:r>
                        <a:rPr lang="en-GB" sz="1300" dirty="0">
                          <a:effectLst/>
                        </a:rPr>
                        <a:t> </a:t>
                      </a:r>
                      <a:r>
                        <a:rPr lang="en-GB" sz="1300" b="1" dirty="0">
                          <a:effectLst/>
                        </a:rPr>
                        <a:t>comparability</a:t>
                      </a:r>
                      <a:r>
                        <a:rPr lang="en-GB" sz="1300" dirty="0">
                          <a:effectLst/>
                        </a:rPr>
                        <a:t> of the results of economic analyses.”</a:t>
                      </a:r>
                      <a:endParaRPr lang="en-GB" sz="1300" dirty="0">
                        <a:effectLst/>
                        <a:latin typeface="Times New Roman" panose="02020603050405020304" pitchFamily="18" charset="0"/>
                        <a:ea typeface="MS Mincho" panose="02020609040205080304" pitchFamily="49" charset="-128"/>
                        <a:cs typeface="Calibri" panose="020F0502020204030204" pitchFamily="34" charset="0"/>
                      </a:endParaRPr>
                    </a:p>
                  </a:txBody>
                  <a:tcPr marL="21068" marR="21068" marT="0" marB="0"/>
                </a:tc>
                <a:extLst>
                  <a:ext uri="{0D108BD9-81ED-4DB2-BD59-A6C34878D82A}">
                    <a16:rowId xmlns:a16="http://schemas.microsoft.com/office/drawing/2014/main" val="1282338119"/>
                  </a:ext>
                </a:extLst>
              </a:tr>
              <a:tr h="266643">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Portugal</a:t>
                      </a:r>
                      <a:br>
                        <a:rPr lang="en-GB" sz="1300" dirty="0">
                          <a:effectLst/>
                          <a:latin typeface="+mn-lt"/>
                          <a:ea typeface="MS Mincho" panose="02020609040205080304" pitchFamily="49" charset="-128"/>
                          <a:cs typeface="Calibri" panose="020F0502020204030204" pitchFamily="34" charset="0"/>
                        </a:rPr>
                      </a:br>
                      <a:r>
                        <a:rPr lang="en-GB" sz="1300" b="0" dirty="0">
                          <a:effectLst/>
                          <a:latin typeface="+mn-lt"/>
                          <a:ea typeface="MS Mincho" panose="02020609040205080304" pitchFamily="49" charset="-128"/>
                          <a:cs typeface="Calibri" panose="020F0502020204030204" pitchFamily="34" charset="0"/>
                        </a:rPr>
                        <a:t>(2019)</a:t>
                      </a:r>
                    </a:p>
                  </a:txBody>
                  <a:tcPr marL="21068" marR="21068" marT="0" marB="0"/>
                </a:tc>
                <a:tc>
                  <a:txBody>
                    <a:bodyPr/>
                    <a:lstStyle/>
                    <a:p>
                      <a:pPr>
                        <a:lnSpc>
                          <a:spcPct val="100000"/>
                        </a:lnSpc>
                        <a:spcBef>
                          <a:spcPts val="200"/>
                        </a:spcBef>
                        <a:spcAft>
                          <a:spcPts val="200"/>
                        </a:spcAft>
                      </a:pPr>
                      <a:r>
                        <a:rPr lang="en-US" sz="1300" dirty="0">
                          <a:effectLst/>
                          <a:latin typeface="+mn-lt"/>
                        </a:rPr>
                        <a:t>EQ-5D-5L</a:t>
                      </a:r>
                    </a:p>
                  </a:txBody>
                  <a:tcPr marL="21068" marR="21068" marT="0" marB="0"/>
                </a:tc>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Not stated</a:t>
                      </a:r>
                    </a:p>
                  </a:txBody>
                  <a:tcPr marL="21068" marR="21068" marT="0" marB="0"/>
                </a:tc>
                <a:extLst>
                  <a:ext uri="{0D108BD9-81ED-4DB2-BD59-A6C34878D82A}">
                    <a16:rowId xmlns:a16="http://schemas.microsoft.com/office/drawing/2014/main" val="260453809"/>
                  </a:ext>
                </a:extLst>
              </a:tr>
              <a:tr h="266643">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Scotland</a:t>
                      </a:r>
                      <a:br>
                        <a:rPr lang="en-GB" sz="1300" dirty="0">
                          <a:effectLst/>
                          <a:latin typeface="+mn-lt"/>
                          <a:ea typeface="MS Mincho" panose="02020609040205080304" pitchFamily="49" charset="-128"/>
                          <a:cs typeface="Calibri" panose="020F0502020204030204" pitchFamily="34" charset="0"/>
                        </a:rPr>
                      </a:br>
                      <a:r>
                        <a:rPr lang="en-GB" sz="1300" b="0" dirty="0">
                          <a:effectLst/>
                          <a:latin typeface="+mn-lt"/>
                          <a:ea typeface="MS Mincho" panose="02020609040205080304" pitchFamily="49" charset="-128"/>
                          <a:cs typeface="Calibri" panose="020F0502020204030204" pitchFamily="34" charset="0"/>
                        </a:rPr>
                        <a:t>(2019)</a:t>
                      </a:r>
                    </a:p>
                  </a:txBody>
                  <a:tcPr marL="21068" marR="21068" marT="0" marB="0"/>
                </a:tc>
                <a:tc>
                  <a:txBody>
                    <a:bodyPr/>
                    <a:lstStyle/>
                    <a:p>
                      <a:pPr>
                        <a:lnSpc>
                          <a:spcPct val="100000"/>
                        </a:lnSpc>
                        <a:spcBef>
                          <a:spcPts val="200"/>
                        </a:spcBef>
                        <a:spcAft>
                          <a:spcPts val="200"/>
                        </a:spcAft>
                      </a:pPr>
                      <a:r>
                        <a:rPr lang="en-US" sz="1300" dirty="0">
                          <a:effectLst/>
                          <a:latin typeface="+mn-lt"/>
                        </a:rPr>
                        <a:t>EQ-5D</a:t>
                      </a:r>
                    </a:p>
                  </a:txBody>
                  <a:tcPr marL="21068" marR="21068" marT="0" marB="0"/>
                </a:tc>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“Given the </a:t>
                      </a:r>
                      <a:r>
                        <a:rPr lang="en-GB" sz="1300" b="1" dirty="0">
                          <a:effectLst/>
                          <a:latin typeface="+mn-lt"/>
                          <a:ea typeface="MS Mincho" panose="02020609040205080304" pitchFamily="49" charset="-128"/>
                          <a:cs typeface="Calibri" panose="020F0502020204030204" pitchFamily="34" charset="0"/>
                        </a:rPr>
                        <a:t>comparative nature of the SMC’s work </a:t>
                      </a:r>
                      <a:r>
                        <a:rPr lang="en-GB" sz="1300" dirty="0">
                          <a:effectLst/>
                          <a:latin typeface="+mn-lt"/>
                          <a:ea typeface="MS Mincho" panose="02020609040205080304" pitchFamily="49" charset="-128"/>
                          <a:cs typeface="Calibri" panose="020F0502020204030204" pitchFamily="34" charset="0"/>
                        </a:rPr>
                        <a:t>and the need for </a:t>
                      </a:r>
                      <a:r>
                        <a:rPr lang="en-GB" sz="1300" b="1" dirty="0">
                          <a:effectLst/>
                          <a:latin typeface="+mn-lt"/>
                          <a:ea typeface="MS Mincho" panose="02020609040205080304" pitchFamily="49" charset="-128"/>
                          <a:cs typeface="Calibri" panose="020F0502020204030204" pitchFamily="34" charset="0"/>
                        </a:rPr>
                        <a:t>consistency</a:t>
                      </a:r>
                      <a:r>
                        <a:rPr lang="en-GB" sz="1300" dirty="0">
                          <a:effectLst/>
                          <a:latin typeface="+mn-lt"/>
                          <a:ea typeface="MS Mincho" panose="02020609040205080304" pitchFamily="49" charset="-128"/>
                          <a:cs typeface="Calibri" panose="020F0502020204030204" pitchFamily="34" charset="0"/>
                        </a:rPr>
                        <a:t> across appraisals, the SMC would ideally wish that all appraisals used the same system.”</a:t>
                      </a:r>
                    </a:p>
                  </a:txBody>
                  <a:tcPr marL="21068" marR="21068" marT="0" marB="0"/>
                </a:tc>
                <a:extLst>
                  <a:ext uri="{0D108BD9-81ED-4DB2-BD59-A6C34878D82A}">
                    <a16:rowId xmlns:a16="http://schemas.microsoft.com/office/drawing/2014/main" val="667510641"/>
                  </a:ext>
                </a:extLst>
              </a:tr>
              <a:tr h="266643">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Thailand</a:t>
                      </a:r>
                      <a:br>
                        <a:rPr lang="en-GB" sz="1300" dirty="0">
                          <a:effectLst/>
                          <a:latin typeface="+mn-lt"/>
                          <a:ea typeface="MS Mincho" panose="02020609040205080304" pitchFamily="49" charset="-128"/>
                          <a:cs typeface="Calibri" panose="020F0502020204030204" pitchFamily="34" charset="0"/>
                        </a:rPr>
                      </a:br>
                      <a:r>
                        <a:rPr lang="en-GB" sz="1300" b="0" dirty="0">
                          <a:effectLst/>
                          <a:latin typeface="+mn-lt"/>
                          <a:ea typeface="MS Mincho" panose="02020609040205080304" pitchFamily="49" charset="-128"/>
                          <a:cs typeface="Calibri" panose="020F0502020204030204" pitchFamily="34" charset="0"/>
                        </a:rPr>
                        <a:t>(2014)</a:t>
                      </a:r>
                    </a:p>
                  </a:txBody>
                  <a:tcPr marL="21068" marR="21068" marT="0" marB="0"/>
                </a:tc>
                <a:tc>
                  <a:txBody>
                    <a:bodyPr/>
                    <a:lstStyle/>
                    <a:p>
                      <a:pPr>
                        <a:lnSpc>
                          <a:spcPct val="100000"/>
                        </a:lnSpc>
                        <a:spcBef>
                          <a:spcPts val="200"/>
                        </a:spcBef>
                        <a:spcAft>
                          <a:spcPts val="200"/>
                        </a:spcAft>
                      </a:pPr>
                      <a:r>
                        <a:rPr lang="en-US" sz="1300" dirty="0">
                          <a:effectLst/>
                          <a:latin typeface="+mn-lt"/>
                        </a:rPr>
                        <a:t>EQ-5D-3L</a:t>
                      </a:r>
                    </a:p>
                  </a:txBody>
                  <a:tcPr marL="21068" marR="21068" marT="0" marB="0"/>
                </a:tc>
                <a:tc>
                  <a:txBody>
                    <a:bodyPr/>
                    <a:lstStyle/>
                    <a:p>
                      <a:pPr>
                        <a:lnSpc>
                          <a:spcPct val="100000"/>
                        </a:lnSpc>
                        <a:spcBef>
                          <a:spcPts val="200"/>
                        </a:spcBef>
                        <a:spcAft>
                          <a:spcPts val="200"/>
                        </a:spcAft>
                      </a:pPr>
                      <a:r>
                        <a:rPr lang="en-GB" sz="1300" dirty="0">
                          <a:effectLst/>
                          <a:latin typeface="+mn-lt"/>
                          <a:ea typeface="MS Mincho" panose="02020609040205080304" pitchFamily="49" charset="-128"/>
                          <a:cs typeface="Calibri" panose="020F0502020204030204" pitchFamily="34" charset="0"/>
                        </a:rPr>
                        <a:t>“…due to the </a:t>
                      </a:r>
                      <a:r>
                        <a:rPr lang="en-GB" sz="1300" b="1" dirty="0">
                          <a:effectLst/>
                          <a:latin typeface="+mn-lt"/>
                          <a:ea typeface="MS Mincho" panose="02020609040205080304" pitchFamily="49" charset="-128"/>
                          <a:cs typeface="Calibri" panose="020F0502020204030204" pitchFamily="34" charset="0"/>
                        </a:rPr>
                        <a:t>validity</a:t>
                      </a:r>
                      <a:r>
                        <a:rPr lang="en-GB" sz="1300" dirty="0">
                          <a:effectLst/>
                          <a:latin typeface="+mn-lt"/>
                          <a:ea typeface="MS Mincho" panose="02020609040205080304" pitchFamily="49" charset="-128"/>
                          <a:cs typeface="Calibri" panose="020F0502020204030204" pitchFamily="34" charset="0"/>
                        </a:rPr>
                        <a:t>, </a:t>
                      </a:r>
                      <a:r>
                        <a:rPr lang="en-GB" sz="1300" b="1" dirty="0">
                          <a:effectLst/>
                          <a:latin typeface="+mn-lt"/>
                          <a:ea typeface="MS Mincho" panose="02020609040205080304" pitchFamily="49" charset="-128"/>
                          <a:cs typeface="Calibri" panose="020F0502020204030204" pitchFamily="34" charset="0"/>
                        </a:rPr>
                        <a:t>reliability</a:t>
                      </a:r>
                      <a:r>
                        <a:rPr lang="en-GB" sz="1300" dirty="0">
                          <a:effectLst/>
                          <a:latin typeface="+mn-lt"/>
                          <a:ea typeface="MS Mincho" panose="02020609040205080304" pitchFamily="49" charset="-128"/>
                          <a:cs typeface="Calibri" panose="020F0502020204030204" pitchFamily="34" charset="0"/>
                        </a:rPr>
                        <a:t>, </a:t>
                      </a:r>
                      <a:r>
                        <a:rPr lang="en-GB" sz="1300" b="1" dirty="0">
                          <a:effectLst/>
                          <a:latin typeface="+mn-lt"/>
                          <a:ea typeface="MS Mincho" panose="02020609040205080304" pitchFamily="49" charset="-128"/>
                          <a:cs typeface="Calibri" panose="020F0502020204030204" pitchFamily="34" charset="0"/>
                        </a:rPr>
                        <a:t>responsiveness</a:t>
                      </a:r>
                      <a:r>
                        <a:rPr lang="en-GB" sz="1300" dirty="0">
                          <a:effectLst/>
                          <a:latin typeface="+mn-lt"/>
                          <a:ea typeface="MS Mincho" panose="02020609040205080304" pitchFamily="49" charset="-128"/>
                          <a:cs typeface="Calibri" panose="020F0502020204030204" pitchFamily="34" charset="0"/>
                        </a:rPr>
                        <a:t>, </a:t>
                      </a:r>
                      <a:r>
                        <a:rPr lang="en-GB" sz="1300" b="1" dirty="0">
                          <a:effectLst/>
                          <a:latin typeface="+mn-lt"/>
                          <a:ea typeface="MS Mincho" panose="02020609040205080304" pitchFamily="49" charset="-128"/>
                          <a:cs typeface="Calibri" panose="020F0502020204030204" pitchFamily="34" charset="0"/>
                        </a:rPr>
                        <a:t>feasibility</a:t>
                      </a:r>
                      <a:r>
                        <a:rPr lang="en-GB" sz="1300" dirty="0">
                          <a:effectLst/>
                          <a:latin typeface="+mn-lt"/>
                          <a:ea typeface="MS Mincho" panose="02020609040205080304" pitchFamily="49" charset="-128"/>
                          <a:cs typeface="Calibri" panose="020F0502020204030204" pitchFamily="34" charset="0"/>
                        </a:rPr>
                        <a:t> and </a:t>
                      </a:r>
                      <a:r>
                        <a:rPr lang="en-GB" sz="1300" b="1" dirty="0">
                          <a:effectLst/>
                          <a:latin typeface="+mn-lt"/>
                          <a:ea typeface="MS Mincho" panose="02020609040205080304" pitchFamily="49" charset="-128"/>
                          <a:cs typeface="Calibri" panose="020F0502020204030204" pitchFamily="34" charset="0"/>
                        </a:rPr>
                        <a:t>availability</a:t>
                      </a:r>
                      <a:r>
                        <a:rPr lang="en-GB" sz="1300" dirty="0">
                          <a:effectLst/>
                          <a:latin typeface="+mn-lt"/>
                          <a:ea typeface="MS Mincho" panose="02020609040205080304" pitchFamily="49" charset="-128"/>
                          <a:cs typeface="Calibri" panose="020F0502020204030204" pitchFamily="34" charset="0"/>
                        </a:rPr>
                        <a:t> of the established </a:t>
                      </a:r>
                      <a:r>
                        <a:rPr lang="en-GB" sz="1300" b="1" dirty="0">
                          <a:effectLst/>
                          <a:latin typeface="+mn-lt"/>
                          <a:ea typeface="MS Mincho" panose="02020609040205080304" pitchFamily="49" charset="-128"/>
                          <a:cs typeface="Calibri" panose="020F0502020204030204" pitchFamily="34" charset="0"/>
                        </a:rPr>
                        <a:t>value set for Thai population</a:t>
                      </a:r>
                      <a:r>
                        <a:rPr lang="en-GB" sz="1300" dirty="0">
                          <a:effectLst/>
                          <a:latin typeface="+mn-lt"/>
                          <a:ea typeface="MS Mincho" panose="02020609040205080304" pitchFamily="49" charset="-128"/>
                          <a:cs typeface="Calibri" panose="020F0502020204030204" pitchFamily="34" charset="0"/>
                        </a:rPr>
                        <a:t>.”</a:t>
                      </a:r>
                    </a:p>
                  </a:txBody>
                  <a:tcPr marL="21068" marR="21068" marT="0" marB="0"/>
                </a:tc>
                <a:extLst>
                  <a:ext uri="{0D108BD9-81ED-4DB2-BD59-A6C34878D82A}">
                    <a16:rowId xmlns:a16="http://schemas.microsoft.com/office/drawing/2014/main" val="4147173601"/>
                  </a:ext>
                </a:extLst>
              </a:tr>
            </a:tbl>
          </a:graphicData>
        </a:graphic>
      </p:graphicFrame>
      <p:sp>
        <p:nvSpPr>
          <p:cNvPr id="5" name="Tijdelijke aanduiding voor dianummer 5">
            <a:extLst>
              <a:ext uri="{FF2B5EF4-FFF2-40B4-BE49-F238E27FC236}">
                <a16:creationId xmlns:a16="http://schemas.microsoft.com/office/drawing/2014/main" id="{5A8DCAEC-68F6-B1A3-4064-85C0B951A667}"/>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17</a:t>
            </a:fld>
            <a:endParaRPr lang="en-GB" sz="800" dirty="0">
              <a:solidFill>
                <a:schemeClr val="bg1"/>
              </a:solidFill>
            </a:endParaRPr>
          </a:p>
        </p:txBody>
      </p:sp>
    </p:spTree>
    <p:extLst>
      <p:ext uri="{BB962C8B-B14F-4D97-AF65-F5344CB8AC3E}">
        <p14:creationId xmlns:p14="http://schemas.microsoft.com/office/powerpoint/2010/main" val="222505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06E61-7A1D-0BBF-A396-1338ED9224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14FAAA-8E35-D78A-EE26-ABD1677268C8}"/>
              </a:ext>
            </a:extLst>
          </p:cNvPr>
          <p:cNvSpPr>
            <a:spLocks noGrp="1"/>
          </p:cNvSpPr>
          <p:nvPr>
            <p:ph type="title"/>
          </p:nvPr>
        </p:nvSpPr>
        <p:spPr>
          <a:xfrm>
            <a:off x="1858962" y="779658"/>
            <a:ext cx="7088188" cy="305662"/>
          </a:xfrm>
        </p:spPr>
        <p:txBody>
          <a:bodyPr>
            <a:noAutofit/>
          </a:bodyPr>
          <a:lstStyle/>
          <a:p>
            <a:pPr>
              <a:lnSpc>
                <a:spcPct val="100000"/>
              </a:lnSpc>
            </a:pPr>
            <a:r>
              <a:rPr lang="en-GB" sz="2800" b="1" dirty="0">
                <a:solidFill>
                  <a:schemeClr val="accent1"/>
                </a:solidFill>
              </a:rPr>
              <a:t>References for PE guidelines</a:t>
            </a:r>
            <a:endParaRPr lang="en-GB" sz="2400" b="1" dirty="0">
              <a:solidFill>
                <a:schemeClr val="accent1"/>
              </a:solidFill>
            </a:endParaRPr>
          </a:p>
        </p:txBody>
      </p:sp>
      <p:sp>
        <p:nvSpPr>
          <p:cNvPr id="9" name="Tijdelijke aanduiding voor dianummer 5">
            <a:extLst>
              <a:ext uri="{FF2B5EF4-FFF2-40B4-BE49-F238E27FC236}">
                <a16:creationId xmlns:a16="http://schemas.microsoft.com/office/drawing/2014/main" id="{57F0A349-D2C7-1152-54B7-47888E78CF0C}"/>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18</a:t>
            </a:fld>
            <a:endParaRPr lang="en-GB" sz="800" dirty="0">
              <a:solidFill>
                <a:schemeClr val="bg1"/>
              </a:solidFill>
            </a:endParaRPr>
          </a:p>
        </p:txBody>
      </p:sp>
    </p:spTree>
    <p:extLst>
      <p:ext uri="{BB962C8B-B14F-4D97-AF65-F5344CB8AC3E}">
        <p14:creationId xmlns:p14="http://schemas.microsoft.com/office/powerpoint/2010/main" val="2229748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DC97E-81D3-504D-714B-CA0DD83A44D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326F035-8680-86B5-F5C4-AB718350443B}"/>
              </a:ext>
            </a:extLst>
          </p:cNvPr>
          <p:cNvSpPr>
            <a:spLocks noGrp="1"/>
          </p:cNvSpPr>
          <p:nvPr>
            <p:ph type="title"/>
          </p:nvPr>
        </p:nvSpPr>
        <p:spPr>
          <a:xfrm>
            <a:off x="471846" y="372767"/>
            <a:ext cx="8327160" cy="647208"/>
          </a:xfrm>
        </p:spPr>
        <p:txBody>
          <a:bodyPr>
            <a:noAutofit/>
          </a:bodyPr>
          <a:lstStyle/>
          <a:p>
            <a:pPr>
              <a:lnSpc>
                <a:spcPct val="100000"/>
              </a:lnSpc>
            </a:pPr>
            <a:r>
              <a:rPr lang="en-GB" sz="2400" b="1" dirty="0">
                <a:solidFill>
                  <a:schemeClr val="accent1"/>
                </a:solidFill>
              </a:rPr>
              <a:t>PE guidelines references (1)</a:t>
            </a:r>
            <a:endParaRPr lang="en-GB" sz="2000" b="1" dirty="0">
              <a:solidFill>
                <a:schemeClr val="accent1"/>
              </a:solidFill>
            </a:endParaRPr>
          </a:p>
        </p:txBody>
      </p:sp>
      <p:sp>
        <p:nvSpPr>
          <p:cNvPr id="2" name="Content Placeholder 2">
            <a:extLst>
              <a:ext uri="{FF2B5EF4-FFF2-40B4-BE49-F238E27FC236}">
                <a16:creationId xmlns:a16="http://schemas.microsoft.com/office/drawing/2014/main" id="{6255929E-CCB7-9B9C-D6A2-38761368679F}"/>
              </a:ext>
            </a:extLst>
          </p:cNvPr>
          <p:cNvSpPr>
            <a:spLocks noGrp="1"/>
          </p:cNvSpPr>
          <p:nvPr>
            <p:ph idx="1"/>
          </p:nvPr>
        </p:nvSpPr>
        <p:spPr>
          <a:xfrm>
            <a:off x="588385" y="899395"/>
            <a:ext cx="7967229" cy="3624247"/>
          </a:xfrm>
        </p:spPr>
        <p:txBody>
          <a:bodyPr>
            <a:noAutofit/>
          </a:bodyPr>
          <a:lstStyle/>
          <a:p>
            <a:pPr>
              <a:lnSpc>
                <a:spcPct val="100000"/>
              </a:lnSpc>
              <a:spcBef>
                <a:spcPts val="300"/>
              </a:spcBef>
            </a:pPr>
            <a:r>
              <a:rPr lang="en-GB" sz="900" dirty="0"/>
              <a:t>Australia: Pharmaceutical Benefits Advisory Committee, Department of Health and Ageing, Australian Government. Guidelines for preparing a submission to the Pharmaceutical Benefits Advisory Committee (Version 5.0). 2016. </a:t>
            </a:r>
          </a:p>
          <a:p>
            <a:pPr>
              <a:lnSpc>
                <a:spcPct val="100000"/>
              </a:lnSpc>
              <a:spcBef>
                <a:spcPts val="300"/>
              </a:spcBef>
            </a:pPr>
            <a:r>
              <a:rPr lang="en-GB" sz="900" dirty="0"/>
              <a:t>Belgium: Belgian Health Care Knowledge Centre. Belgian guidelines for economic evaluations and budget impact analyses (2nd ed). 2012. </a:t>
            </a:r>
          </a:p>
          <a:p>
            <a:pPr>
              <a:lnSpc>
                <a:spcPct val="100000"/>
              </a:lnSpc>
              <a:spcBef>
                <a:spcPts val="300"/>
              </a:spcBef>
            </a:pPr>
            <a:r>
              <a:rPr lang="en-GB" sz="900" dirty="0"/>
              <a:t>Brazil: Ministry of Health. </a:t>
            </a:r>
            <a:r>
              <a:rPr lang="en-GB" sz="900" dirty="0" err="1"/>
              <a:t>Diretrizes_Metodologicas_Diretriz_Avaliacao_Economica</a:t>
            </a:r>
            <a:r>
              <a:rPr lang="en-GB" sz="900" dirty="0"/>
              <a:t> [Methodological guideline: economic assessment guideline: 2nd ed]. 2014. </a:t>
            </a:r>
          </a:p>
          <a:p>
            <a:pPr>
              <a:lnSpc>
                <a:spcPct val="100000"/>
              </a:lnSpc>
              <a:spcBef>
                <a:spcPts val="300"/>
              </a:spcBef>
            </a:pPr>
            <a:r>
              <a:rPr lang="en-GB" sz="900" dirty="0"/>
              <a:t>Bulgaria: National </a:t>
            </a:r>
            <a:r>
              <a:rPr lang="en-GB" sz="900" dirty="0" err="1"/>
              <a:t>Center</a:t>
            </a:r>
            <a:r>
              <a:rPr lang="en-GB" sz="900" dirty="0"/>
              <a:t> for Public Health and Analysis. Health technology assessment guidelines. 2018.</a:t>
            </a:r>
          </a:p>
          <a:p>
            <a:pPr>
              <a:lnSpc>
                <a:spcPct val="100000"/>
              </a:lnSpc>
              <a:spcBef>
                <a:spcPts val="300"/>
              </a:spcBef>
            </a:pPr>
            <a:r>
              <a:rPr lang="en-GB" sz="900" dirty="0"/>
              <a:t>Canada: Canadian Agency for Drugs and Technologies in Health. Guidelines for the economic evaluation of health technologies: Canada (4th ed). 2017. </a:t>
            </a:r>
          </a:p>
          <a:p>
            <a:pPr>
              <a:lnSpc>
                <a:spcPct val="100000"/>
              </a:lnSpc>
              <a:spcBef>
                <a:spcPts val="300"/>
              </a:spcBef>
            </a:pPr>
            <a:r>
              <a:rPr lang="en-GB" sz="900" dirty="0"/>
              <a:t>Czech Republic: </a:t>
            </a:r>
            <a:r>
              <a:rPr lang="en-GB" sz="900" dirty="0" err="1"/>
              <a:t>Státní</a:t>
            </a:r>
            <a:r>
              <a:rPr lang="en-GB" sz="900" dirty="0"/>
              <a:t> </a:t>
            </a:r>
            <a:r>
              <a:rPr lang="en-GB" sz="900" dirty="0" err="1"/>
              <a:t>Ústav</a:t>
            </a:r>
            <a:r>
              <a:rPr lang="en-GB" sz="900" dirty="0"/>
              <a:t> pro </a:t>
            </a:r>
            <a:r>
              <a:rPr lang="en-GB" sz="900" dirty="0" err="1"/>
              <a:t>Kontrolu</a:t>
            </a:r>
            <a:r>
              <a:rPr lang="en-GB" sz="900" dirty="0"/>
              <a:t> </a:t>
            </a:r>
            <a:r>
              <a:rPr lang="en-GB" sz="900" dirty="0" err="1"/>
              <a:t>Léčiv</a:t>
            </a:r>
            <a:r>
              <a:rPr lang="en-GB" sz="900" dirty="0"/>
              <a:t>. Cost-effectiveness analysis critical appraisal procedure. 2017. </a:t>
            </a:r>
          </a:p>
          <a:p>
            <a:pPr>
              <a:lnSpc>
                <a:spcPct val="100000"/>
              </a:lnSpc>
              <a:spcBef>
                <a:spcPts val="300"/>
              </a:spcBef>
            </a:pPr>
            <a:r>
              <a:rPr lang="en-GB" sz="900" dirty="0"/>
              <a:t>Chile: </a:t>
            </a:r>
            <a:r>
              <a:rPr lang="en-GB" sz="900" dirty="0" err="1"/>
              <a:t>Ministerio</a:t>
            </a:r>
            <a:r>
              <a:rPr lang="en-GB" sz="900" dirty="0"/>
              <a:t> de </a:t>
            </a:r>
            <a:r>
              <a:rPr lang="en-GB" sz="900" dirty="0" err="1"/>
              <a:t>Salud</a:t>
            </a:r>
            <a:r>
              <a:rPr lang="en-GB" sz="900" dirty="0"/>
              <a:t> de Chile: [Methodological guide for the economic evaluation of health interventions in Chile]. 2013. </a:t>
            </a:r>
          </a:p>
          <a:p>
            <a:pPr>
              <a:lnSpc>
                <a:spcPct val="100000"/>
              </a:lnSpc>
              <a:spcBef>
                <a:spcPts val="300"/>
              </a:spcBef>
            </a:pPr>
            <a:r>
              <a:rPr lang="en-GB" sz="900" dirty="0"/>
              <a:t>Columbia: El Instituto de </a:t>
            </a:r>
            <a:r>
              <a:rPr lang="en-GB" sz="900" dirty="0" err="1"/>
              <a:t>Evaluación</a:t>
            </a:r>
            <a:r>
              <a:rPr lang="en-GB" sz="900" dirty="0"/>
              <a:t> </a:t>
            </a:r>
            <a:r>
              <a:rPr lang="en-GB" sz="900" dirty="0" err="1"/>
              <a:t>Tecnológica</a:t>
            </a:r>
            <a:r>
              <a:rPr lang="en-GB" sz="900" dirty="0"/>
              <a:t> </a:t>
            </a:r>
            <a:r>
              <a:rPr lang="en-GB" sz="900" dirty="0" err="1"/>
              <a:t>en</a:t>
            </a:r>
            <a:r>
              <a:rPr lang="en-GB" sz="900" dirty="0"/>
              <a:t> </a:t>
            </a:r>
            <a:r>
              <a:rPr lang="en-GB" sz="900" dirty="0" err="1"/>
              <a:t>Salud</a:t>
            </a:r>
            <a:r>
              <a:rPr lang="en-GB" sz="900" dirty="0"/>
              <a:t>. [Manual for the preparation of economic evaluations in health].  2014. </a:t>
            </a:r>
          </a:p>
          <a:p>
            <a:pPr>
              <a:lnSpc>
                <a:spcPct val="100000"/>
              </a:lnSpc>
              <a:spcBef>
                <a:spcPts val="300"/>
              </a:spcBef>
            </a:pPr>
            <a:r>
              <a:rPr lang="en-GB" sz="900" dirty="0"/>
              <a:t>Croatia: Agency for Quality and Accreditation in Health Care. Croatian guideline for health technology assessment process and reporting. 2011. </a:t>
            </a:r>
          </a:p>
          <a:p>
            <a:pPr>
              <a:lnSpc>
                <a:spcPct val="100000"/>
              </a:lnSpc>
              <a:spcBef>
                <a:spcPts val="300"/>
              </a:spcBef>
            </a:pPr>
            <a:r>
              <a:rPr lang="en-GB" sz="900" dirty="0"/>
              <a:t>Egypt: Ministry of Health; Egyptian Drug Authority. Guidelines for reporting pharmacoeconomic evaluations. 2013. </a:t>
            </a:r>
          </a:p>
          <a:p>
            <a:pPr>
              <a:lnSpc>
                <a:spcPct val="100000"/>
              </a:lnSpc>
              <a:spcBef>
                <a:spcPts val="300"/>
              </a:spcBef>
            </a:pPr>
            <a:r>
              <a:rPr lang="en-GB" sz="900" dirty="0"/>
              <a:t>England: National Institute for Health and Care Excellence. Guide to the methods of technology appraisal (PMG9). 2013. </a:t>
            </a:r>
          </a:p>
          <a:p>
            <a:pPr>
              <a:lnSpc>
                <a:spcPct val="100000"/>
              </a:lnSpc>
              <a:spcBef>
                <a:spcPts val="300"/>
              </a:spcBef>
            </a:pPr>
            <a:r>
              <a:rPr lang="en-GB" sz="900" dirty="0"/>
              <a:t>England: National Institute for Health and Care Excellence. Position statement on use of the EQ-5D-5L valuation set for England. 2019. </a:t>
            </a:r>
          </a:p>
          <a:p>
            <a:pPr>
              <a:lnSpc>
                <a:spcPct val="100000"/>
              </a:lnSpc>
              <a:spcBef>
                <a:spcPts val="300"/>
              </a:spcBef>
            </a:pPr>
            <a:r>
              <a:rPr lang="en-GB" sz="900" dirty="0"/>
              <a:t>Finland: </a:t>
            </a:r>
            <a:r>
              <a:rPr lang="en-GB" sz="900" dirty="0" err="1"/>
              <a:t>Lääkkeiden</a:t>
            </a:r>
            <a:r>
              <a:rPr lang="en-GB" sz="900" dirty="0"/>
              <a:t> </a:t>
            </a:r>
            <a:r>
              <a:rPr lang="en-GB" sz="900" dirty="0" err="1"/>
              <a:t>Hintalautakunta</a:t>
            </a:r>
            <a:r>
              <a:rPr lang="en-GB" sz="900" dirty="0"/>
              <a:t>. Preparing a health economic evaluation to be attached to the application for reimbursement status and wholesale price for a medicinal product. 2018. </a:t>
            </a:r>
          </a:p>
          <a:p>
            <a:pPr>
              <a:lnSpc>
                <a:spcPct val="100000"/>
              </a:lnSpc>
              <a:spcBef>
                <a:spcPts val="300"/>
              </a:spcBef>
            </a:pPr>
            <a:r>
              <a:rPr lang="en-GB" sz="900" dirty="0"/>
              <a:t>France: Haute </a:t>
            </a:r>
            <a:r>
              <a:rPr lang="en-GB" sz="900" dirty="0" err="1"/>
              <a:t>Autorité</a:t>
            </a:r>
            <a:r>
              <a:rPr lang="en-GB" sz="900" dirty="0"/>
              <a:t> de Santé: Choices in methods for economic evaluation: a methodological guide. 2012. </a:t>
            </a:r>
          </a:p>
          <a:p>
            <a:pPr>
              <a:lnSpc>
                <a:spcPct val="100000"/>
              </a:lnSpc>
              <a:spcBef>
                <a:spcPts val="300"/>
              </a:spcBef>
            </a:pPr>
            <a:r>
              <a:rPr lang="en-GB" sz="900" dirty="0"/>
              <a:t>Hungary: Ministry of Human Resources. Az </a:t>
            </a:r>
            <a:r>
              <a:rPr lang="en-GB" sz="900" dirty="0" err="1"/>
              <a:t>Emberi</a:t>
            </a:r>
            <a:r>
              <a:rPr lang="en-GB" sz="900" dirty="0"/>
              <a:t> </a:t>
            </a:r>
            <a:r>
              <a:rPr lang="en-GB" sz="900" dirty="0" err="1"/>
              <a:t>Eroforrások</a:t>
            </a:r>
            <a:r>
              <a:rPr lang="en-GB" sz="900" dirty="0"/>
              <a:t> </a:t>
            </a:r>
            <a:r>
              <a:rPr lang="en-GB" sz="900" dirty="0" err="1"/>
              <a:t>Minisztériuma</a:t>
            </a:r>
            <a:r>
              <a:rPr lang="en-GB" sz="900" dirty="0"/>
              <a:t> </a:t>
            </a:r>
            <a:r>
              <a:rPr lang="en-GB" sz="900" dirty="0" err="1"/>
              <a:t>szakmai</a:t>
            </a:r>
            <a:r>
              <a:rPr lang="en-GB" sz="900" dirty="0"/>
              <a:t> </a:t>
            </a:r>
            <a:r>
              <a:rPr lang="en-GB" sz="900" dirty="0" err="1"/>
              <a:t>irányelve</a:t>
            </a:r>
            <a:r>
              <a:rPr lang="en-GB" sz="900" dirty="0"/>
              <a:t> </a:t>
            </a:r>
            <a:r>
              <a:rPr lang="en-GB" sz="900" dirty="0" err="1"/>
              <a:t>az</a:t>
            </a:r>
            <a:r>
              <a:rPr lang="en-GB" sz="900" dirty="0"/>
              <a:t> </a:t>
            </a:r>
            <a:r>
              <a:rPr lang="en-GB" sz="900" dirty="0" err="1"/>
              <a:t>egészségügyi</a:t>
            </a:r>
            <a:r>
              <a:rPr lang="en-GB" sz="900" dirty="0"/>
              <a:t> </a:t>
            </a:r>
            <a:r>
              <a:rPr lang="en-GB" sz="900" dirty="0" err="1"/>
              <a:t>technológia</a:t>
            </a:r>
            <a:r>
              <a:rPr lang="en-GB" sz="900" dirty="0"/>
              <a:t> </a:t>
            </a:r>
            <a:r>
              <a:rPr lang="en-GB" sz="900" dirty="0" err="1"/>
              <a:t>értékelés</a:t>
            </a:r>
            <a:r>
              <a:rPr lang="en-GB" sz="900" dirty="0"/>
              <a:t> </a:t>
            </a:r>
            <a:r>
              <a:rPr lang="en-GB" sz="900" dirty="0" err="1"/>
              <a:t>módszertanáról</a:t>
            </a:r>
            <a:r>
              <a:rPr lang="en-GB" sz="900" dirty="0"/>
              <a:t> </a:t>
            </a:r>
            <a:r>
              <a:rPr lang="en-GB" sz="900" dirty="0" err="1"/>
              <a:t>és</a:t>
            </a:r>
            <a:r>
              <a:rPr lang="en-GB" sz="900" dirty="0"/>
              <a:t> </a:t>
            </a:r>
            <a:r>
              <a:rPr lang="en-GB" sz="900" dirty="0" err="1"/>
              <a:t>ennek</a:t>
            </a:r>
            <a:r>
              <a:rPr lang="en-GB" sz="900" dirty="0"/>
              <a:t> </a:t>
            </a:r>
            <a:r>
              <a:rPr lang="en-GB" sz="900" dirty="0" err="1"/>
              <a:t>keretében</a:t>
            </a:r>
            <a:r>
              <a:rPr lang="en-GB" sz="900" dirty="0"/>
              <a:t> </a:t>
            </a:r>
            <a:r>
              <a:rPr lang="en-GB" sz="900" dirty="0" err="1"/>
              <a:t>költséghatékonysági</a:t>
            </a:r>
            <a:r>
              <a:rPr lang="en-GB" sz="900" dirty="0"/>
              <a:t> </a:t>
            </a:r>
            <a:r>
              <a:rPr lang="en-GB" sz="900" dirty="0" err="1"/>
              <a:t>elemzések</a:t>
            </a:r>
            <a:r>
              <a:rPr lang="en-GB" sz="900" dirty="0"/>
              <a:t> </a:t>
            </a:r>
            <a:r>
              <a:rPr lang="en-GB" sz="900" dirty="0" err="1"/>
              <a:t>készítésérol</a:t>
            </a:r>
            <a:r>
              <a:rPr lang="en-GB" sz="900" dirty="0"/>
              <a:t> (The Technical Guideline on the Methodology of Health-Economic Analyses and Conducting Cost-Effectiveness Analyses by the Ministry of Human Resources), </a:t>
            </a:r>
            <a:r>
              <a:rPr lang="en-GB" sz="900" dirty="0" err="1"/>
              <a:t>Egészségügyi</a:t>
            </a:r>
            <a:r>
              <a:rPr lang="en-GB" sz="900" dirty="0"/>
              <a:t> </a:t>
            </a:r>
            <a:r>
              <a:rPr lang="en-GB" sz="900" dirty="0" err="1"/>
              <a:t>Közlöny</a:t>
            </a:r>
            <a:r>
              <a:rPr lang="en-GB" sz="900" dirty="0"/>
              <a:t> 2017/3. 821–842. 2017. </a:t>
            </a:r>
          </a:p>
          <a:p>
            <a:pPr>
              <a:lnSpc>
                <a:spcPct val="100000"/>
              </a:lnSpc>
              <a:spcBef>
                <a:spcPts val="300"/>
              </a:spcBef>
            </a:pPr>
            <a:r>
              <a:rPr lang="en-GB" sz="900" dirty="0"/>
              <a:t>Iran: Ministry of Health; Iran Food and Drug Administration; National Committee for Selecting and Registering Medicine. Regulation of submitting applications for medicine with regard to development of economic evaluation. 2016. </a:t>
            </a:r>
          </a:p>
          <a:p>
            <a:pPr>
              <a:lnSpc>
                <a:spcPct val="100000"/>
              </a:lnSpc>
              <a:spcBef>
                <a:spcPts val="300"/>
              </a:spcBef>
            </a:pPr>
            <a:r>
              <a:rPr lang="en-GB" sz="900" dirty="0"/>
              <a:t>Ireland: Health Information and Quality Authority. Guidelines for the economic evaluation of health technologies in Ireland. 2018.</a:t>
            </a:r>
          </a:p>
          <a:p>
            <a:pPr marL="0" indent="0" algn="r">
              <a:lnSpc>
                <a:spcPct val="100000"/>
              </a:lnSpc>
              <a:spcBef>
                <a:spcPts val="300"/>
              </a:spcBef>
              <a:buNone/>
            </a:pPr>
            <a:r>
              <a:rPr lang="en-GB" sz="900" dirty="0" err="1"/>
              <a:t>Cont</a:t>
            </a:r>
            <a:r>
              <a:rPr lang="en-GB" sz="900" dirty="0"/>
              <a:t>… </a:t>
            </a:r>
          </a:p>
        </p:txBody>
      </p:sp>
      <p:sp>
        <p:nvSpPr>
          <p:cNvPr id="4" name="Tijdelijke aanduiding voor dianummer 5">
            <a:extLst>
              <a:ext uri="{FF2B5EF4-FFF2-40B4-BE49-F238E27FC236}">
                <a16:creationId xmlns:a16="http://schemas.microsoft.com/office/drawing/2014/main" id="{C64B036D-E0F5-B24C-FAC9-665CB12B9A52}"/>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19</a:t>
            </a:fld>
            <a:endParaRPr lang="en-GB" sz="800" dirty="0">
              <a:solidFill>
                <a:schemeClr val="bg1"/>
              </a:solidFill>
            </a:endParaRPr>
          </a:p>
        </p:txBody>
      </p:sp>
    </p:spTree>
    <p:extLst>
      <p:ext uri="{BB962C8B-B14F-4D97-AF65-F5344CB8AC3E}">
        <p14:creationId xmlns:p14="http://schemas.microsoft.com/office/powerpoint/2010/main" val="3785528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B5A71-E23F-813A-4E6B-70E845FB2B2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B255A60-C868-487B-5898-D83CE587780D}"/>
              </a:ext>
            </a:extLst>
          </p:cNvPr>
          <p:cNvSpPr>
            <a:spLocks noGrp="1"/>
          </p:cNvSpPr>
          <p:nvPr>
            <p:ph type="title"/>
          </p:nvPr>
        </p:nvSpPr>
        <p:spPr>
          <a:xfrm>
            <a:off x="471846" y="372767"/>
            <a:ext cx="8327160" cy="647208"/>
          </a:xfrm>
        </p:spPr>
        <p:txBody>
          <a:bodyPr>
            <a:noAutofit/>
          </a:bodyPr>
          <a:lstStyle/>
          <a:p>
            <a:pPr>
              <a:lnSpc>
                <a:spcPct val="100000"/>
              </a:lnSpc>
            </a:pPr>
            <a:r>
              <a:rPr lang="en-GB" sz="2400" b="1" dirty="0">
                <a:solidFill>
                  <a:schemeClr val="accent1"/>
                </a:solidFill>
              </a:rPr>
              <a:t>PE guidelines references (2)</a:t>
            </a:r>
            <a:endParaRPr lang="en-GB" sz="2000" b="1" dirty="0">
              <a:solidFill>
                <a:schemeClr val="accent1"/>
              </a:solidFill>
            </a:endParaRPr>
          </a:p>
        </p:txBody>
      </p:sp>
      <p:sp>
        <p:nvSpPr>
          <p:cNvPr id="2" name="Content Placeholder 2">
            <a:extLst>
              <a:ext uri="{FF2B5EF4-FFF2-40B4-BE49-F238E27FC236}">
                <a16:creationId xmlns:a16="http://schemas.microsoft.com/office/drawing/2014/main" id="{0887433B-CA86-D871-3A01-0D8D28177942}"/>
              </a:ext>
            </a:extLst>
          </p:cNvPr>
          <p:cNvSpPr>
            <a:spLocks noGrp="1"/>
          </p:cNvSpPr>
          <p:nvPr>
            <p:ph idx="1"/>
          </p:nvPr>
        </p:nvSpPr>
        <p:spPr>
          <a:xfrm>
            <a:off x="588385" y="899395"/>
            <a:ext cx="7967229" cy="3624247"/>
          </a:xfrm>
        </p:spPr>
        <p:txBody>
          <a:bodyPr>
            <a:noAutofit/>
          </a:bodyPr>
          <a:lstStyle/>
          <a:p>
            <a:pPr>
              <a:lnSpc>
                <a:spcPct val="100000"/>
              </a:lnSpc>
              <a:spcBef>
                <a:spcPts val="300"/>
              </a:spcBef>
            </a:pPr>
            <a:r>
              <a:rPr lang="en-GB" sz="900" dirty="0"/>
              <a:t>Japan: </a:t>
            </a:r>
            <a:r>
              <a:rPr lang="en-GB" sz="900" dirty="0" err="1"/>
              <a:t>Center</a:t>
            </a:r>
            <a:r>
              <a:rPr lang="en-GB" sz="900" dirty="0"/>
              <a:t> for Outcomes Research and Economic Evaluation for Health, National Institute of Public Health (C2H). Guideline for preparing cost-effectiveness evaluation to the Central Social Insurance Medical Council (Version 2.0). 2019. </a:t>
            </a:r>
          </a:p>
          <a:p>
            <a:pPr>
              <a:lnSpc>
                <a:spcPct val="100000"/>
              </a:lnSpc>
              <a:spcBef>
                <a:spcPts val="300"/>
              </a:spcBef>
            </a:pPr>
            <a:r>
              <a:rPr lang="en-GB" sz="900" dirty="0"/>
              <a:t>Malaysia: Ministry of Health. Pharmacoeconomic guideline for Malaysia. 2012. </a:t>
            </a:r>
          </a:p>
          <a:p>
            <a:pPr>
              <a:lnSpc>
                <a:spcPct val="100000"/>
              </a:lnSpc>
              <a:spcBef>
                <a:spcPts val="300"/>
              </a:spcBef>
            </a:pPr>
            <a:r>
              <a:rPr lang="en-GB" sz="900" dirty="0"/>
              <a:t>Netherlands: </a:t>
            </a:r>
            <a:r>
              <a:rPr lang="en-GB" sz="900" dirty="0" err="1"/>
              <a:t>Zorginstituut</a:t>
            </a:r>
            <a:r>
              <a:rPr lang="en-GB" sz="900" dirty="0"/>
              <a:t> Nederland. Dutch national guideline for economic evaluations in healthcare. 2016. Accessed 11 June 2019</a:t>
            </a:r>
          </a:p>
          <a:p>
            <a:pPr>
              <a:lnSpc>
                <a:spcPct val="100000"/>
              </a:lnSpc>
              <a:spcBef>
                <a:spcPts val="300"/>
              </a:spcBef>
            </a:pPr>
            <a:r>
              <a:rPr lang="en-GB" sz="900" dirty="0"/>
              <a:t>New Zealand: Pharmaceutical Management Agency. Prescription for pharmacoeconomic analysis. methods for cost-utility analysis (version 2.2). 2015. </a:t>
            </a:r>
          </a:p>
          <a:p>
            <a:pPr>
              <a:lnSpc>
                <a:spcPct val="100000"/>
              </a:lnSpc>
              <a:spcBef>
                <a:spcPts val="300"/>
              </a:spcBef>
            </a:pPr>
            <a:r>
              <a:rPr lang="en-GB" sz="900" dirty="0"/>
              <a:t>Norway: Norwegian Medicines Agency. Guidelines for the submission of documentation for single technology assessment of pharmaceuticals. 2018. </a:t>
            </a:r>
          </a:p>
          <a:p>
            <a:pPr>
              <a:lnSpc>
                <a:spcPct val="100000"/>
              </a:lnSpc>
              <a:spcBef>
                <a:spcPts val="300"/>
              </a:spcBef>
            </a:pPr>
            <a:r>
              <a:rPr lang="en-GB" sz="900" dirty="0"/>
              <a:t>Poland: </a:t>
            </a:r>
            <a:r>
              <a:rPr lang="en-GB" sz="900" dirty="0" err="1"/>
              <a:t>Agencja</a:t>
            </a:r>
            <a:r>
              <a:rPr lang="en-GB" sz="900" dirty="0"/>
              <a:t> </a:t>
            </a:r>
            <a:r>
              <a:rPr lang="en-GB" sz="900" dirty="0" err="1"/>
              <a:t>Oceny</a:t>
            </a:r>
            <a:r>
              <a:rPr lang="en-GB" sz="900" dirty="0"/>
              <a:t> </a:t>
            </a:r>
            <a:r>
              <a:rPr lang="en-GB" sz="900" dirty="0" err="1"/>
              <a:t>Technologii</a:t>
            </a:r>
            <a:r>
              <a:rPr lang="en-GB" sz="900" dirty="0"/>
              <a:t> </a:t>
            </a:r>
            <a:r>
              <a:rPr lang="en-GB" sz="900" dirty="0" err="1"/>
              <a:t>Medycznych</a:t>
            </a:r>
            <a:r>
              <a:rPr lang="en-GB" sz="900" dirty="0"/>
              <a:t>. Health technology assessment guidelines (version 3.0). 2016. </a:t>
            </a:r>
          </a:p>
          <a:p>
            <a:pPr>
              <a:lnSpc>
                <a:spcPct val="100000"/>
              </a:lnSpc>
              <a:spcBef>
                <a:spcPts val="300"/>
              </a:spcBef>
            </a:pPr>
            <a:r>
              <a:rPr lang="en-GB" sz="900" dirty="0"/>
              <a:t>Portugal: </a:t>
            </a:r>
            <a:r>
              <a:rPr lang="en-GB" sz="900" dirty="0" err="1"/>
              <a:t>Ministério</a:t>
            </a:r>
            <a:r>
              <a:rPr lang="en-GB" sz="900" dirty="0"/>
              <a:t> da </a:t>
            </a:r>
            <a:r>
              <a:rPr lang="en-GB" sz="900" dirty="0" err="1"/>
              <a:t>Saúde</a:t>
            </a:r>
            <a:r>
              <a:rPr lang="en-GB" sz="900" dirty="0"/>
              <a:t>. [</a:t>
            </a:r>
            <a:r>
              <a:rPr lang="en-GB" sz="900" dirty="0" err="1"/>
              <a:t>Portaria</a:t>
            </a:r>
            <a:r>
              <a:rPr lang="en-GB" sz="900" dirty="0"/>
              <a:t> (Ordinance) no. 391/2019. </a:t>
            </a:r>
            <a:r>
              <a:rPr lang="en-GB" sz="900" dirty="0" err="1"/>
              <a:t>Sumário</a:t>
            </a:r>
            <a:r>
              <a:rPr lang="en-GB" sz="900" dirty="0"/>
              <a:t>: </a:t>
            </a:r>
            <a:r>
              <a:rPr lang="en-GB" sz="900" dirty="0" err="1"/>
              <a:t>Aprova</a:t>
            </a:r>
            <a:r>
              <a:rPr lang="en-GB" sz="900" dirty="0"/>
              <a:t> </a:t>
            </a:r>
            <a:r>
              <a:rPr lang="en-GB" sz="900" dirty="0" err="1"/>
              <a:t>os</a:t>
            </a:r>
            <a:r>
              <a:rPr lang="en-GB" sz="900" dirty="0"/>
              <a:t> </a:t>
            </a:r>
            <a:r>
              <a:rPr lang="en-GB" sz="900" dirty="0" err="1"/>
              <a:t>princípios</a:t>
            </a:r>
            <a:r>
              <a:rPr lang="en-GB" sz="900" dirty="0"/>
              <a:t> e a </a:t>
            </a:r>
            <a:r>
              <a:rPr lang="en-GB" sz="900" dirty="0" err="1"/>
              <a:t>caraterização</a:t>
            </a:r>
            <a:r>
              <a:rPr lang="en-GB" sz="900" dirty="0"/>
              <a:t> das </a:t>
            </a:r>
            <a:r>
              <a:rPr lang="en-GB" sz="900" dirty="0" err="1"/>
              <a:t>Orientações</a:t>
            </a:r>
            <a:r>
              <a:rPr lang="en-GB" sz="900" dirty="0"/>
              <a:t> </a:t>
            </a:r>
            <a:r>
              <a:rPr lang="en-GB" sz="900" dirty="0" err="1"/>
              <a:t>Metodológicas</a:t>
            </a:r>
            <a:r>
              <a:rPr lang="en-GB" sz="900" dirty="0"/>
              <a:t> para </a:t>
            </a:r>
            <a:r>
              <a:rPr lang="en-GB" sz="900" dirty="0" err="1"/>
              <a:t>Estudos</a:t>
            </a:r>
            <a:r>
              <a:rPr lang="en-GB" sz="900" dirty="0"/>
              <a:t> de </a:t>
            </a:r>
            <a:r>
              <a:rPr lang="en-GB" sz="900" dirty="0" err="1"/>
              <a:t>Avaliação</a:t>
            </a:r>
            <a:r>
              <a:rPr lang="en-GB" sz="900" dirty="0"/>
              <a:t> </a:t>
            </a:r>
            <a:r>
              <a:rPr lang="en-GB" sz="900" dirty="0" err="1"/>
              <a:t>Económica</a:t>
            </a:r>
            <a:r>
              <a:rPr lang="en-GB" sz="900" dirty="0"/>
              <a:t> de </a:t>
            </a:r>
            <a:r>
              <a:rPr lang="en-GB" sz="900" dirty="0" err="1"/>
              <a:t>Tecnologias</a:t>
            </a:r>
            <a:r>
              <a:rPr lang="en-GB" sz="900" dirty="0"/>
              <a:t> de </a:t>
            </a:r>
            <a:r>
              <a:rPr lang="en-GB" sz="900" dirty="0" err="1"/>
              <a:t>Saúde</a:t>
            </a:r>
            <a:r>
              <a:rPr lang="en-GB" sz="900" dirty="0"/>
              <a:t>]. 2019. </a:t>
            </a:r>
          </a:p>
          <a:p>
            <a:pPr>
              <a:lnSpc>
                <a:spcPct val="100000"/>
              </a:lnSpc>
              <a:spcBef>
                <a:spcPts val="300"/>
              </a:spcBef>
            </a:pPr>
            <a:r>
              <a:rPr lang="en-GB" sz="900" dirty="0"/>
              <a:t>Scotland: Scottish Medicines Consortium. Guidance to Submitting companies for completion of new product assessment form. 2019. </a:t>
            </a:r>
          </a:p>
          <a:p>
            <a:pPr>
              <a:lnSpc>
                <a:spcPct val="100000"/>
              </a:lnSpc>
              <a:spcBef>
                <a:spcPts val="300"/>
              </a:spcBef>
            </a:pPr>
            <a:r>
              <a:rPr lang="en-GB" sz="900" dirty="0"/>
              <a:t>Singapore: Agency for Care Effectiveness (Singapore): Drug evaluation methods and process guide. 2018. </a:t>
            </a:r>
          </a:p>
          <a:p>
            <a:pPr>
              <a:lnSpc>
                <a:spcPct val="100000"/>
              </a:lnSpc>
              <a:spcBef>
                <a:spcPts val="300"/>
              </a:spcBef>
            </a:pPr>
            <a:r>
              <a:rPr lang="en-GB" sz="900" dirty="0"/>
              <a:t>Slovak Republic: Ministry of Health. Decree regarding pharmaco-economic analysis of drugs (</a:t>
            </a:r>
            <a:r>
              <a:rPr lang="en-GB" sz="900" dirty="0" err="1"/>
              <a:t>Vyhláška</a:t>
            </a:r>
            <a:r>
              <a:rPr lang="en-GB" sz="900" dirty="0"/>
              <a:t> </a:t>
            </a:r>
            <a:r>
              <a:rPr lang="en-GB" sz="900" dirty="0" err="1"/>
              <a:t>Ministerstva</a:t>
            </a:r>
            <a:r>
              <a:rPr lang="en-GB" sz="900" dirty="0"/>
              <a:t> </a:t>
            </a:r>
            <a:r>
              <a:rPr lang="en-GB" sz="900" dirty="0" err="1"/>
              <a:t>zdravotníctva</a:t>
            </a:r>
            <a:r>
              <a:rPr lang="en-GB" sz="900" dirty="0"/>
              <a:t> </a:t>
            </a:r>
            <a:r>
              <a:rPr lang="en-GB" sz="900" dirty="0" err="1"/>
              <a:t>Slovenskej</a:t>
            </a:r>
            <a:r>
              <a:rPr lang="en-GB" sz="900" dirty="0"/>
              <a:t> </a:t>
            </a:r>
            <a:r>
              <a:rPr lang="en-GB" sz="900" dirty="0" err="1"/>
              <a:t>republiky</a:t>
            </a:r>
            <a:r>
              <a:rPr lang="en-GB" sz="900" dirty="0"/>
              <a:t> o </a:t>
            </a:r>
            <a:r>
              <a:rPr lang="en-GB" sz="900" dirty="0" err="1"/>
              <a:t>podrobnostiach</a:t>
            </a:r>
            <a:r>
              <a:rPr lang="en-GB" sz="900" dirty="0"/>
              <a:t> </a:t>
            </a:r>
            <a:r>
              <a:rPr lang="en-GB" sz="900" dirty="0" err="1"/>
              <a:t>farmako-ekonomického</a:t>
            </a:r>
            <a:r>
              <a:rPr lang="en-GB" sz="900" dirty="0"/>
              <a:t> </a:t>
            </a:r>
            <a:r>
              <a:rPr lang="en-GB" sz="900" dirty="0" err="1"/>
              <a:t>rozboru</a:t>
            </a:r>
            <a:r>
              <a:rPr lang="en-GB" sz="900" dirty="0"/>
              <a:t> </a:t>
            </a:r>
            <a:r>
              <a:rPr lang="en-GB" sz="900" dirty="0" err="1"/>
              <a:t>lieku</a:t>
            </a:r>
            <a:r>
              <a:rPr lang="en-GB" sz="900" dirty="0"/>
              <a:t> č. 422/2011 Z. z.). 2011. </a:t>
            </a:r>
          </a:p>
          <a:p>
            <a:pPr>
              <a:lnSpc>
                <a:spcPct val="100000"/>
              </a:lnSpc>
              <a:spcBef>
                <a:spcPts val="300"/>
              </a:spcBef>
            </a:pPr>
            <a:r>
              <a:rPr lang="en-GB" sz="900" dirty="0"/>
              <a:t>Slovak Republic: Ministry of Health. Methodological tool for the implementation of economic analysis of pharmaceuticals and medical devices and dietetic food. (in Slovak: </a:t>
            </a:r>
            <a:r>
              <a:rPr lang="en-GB" sz="900" dirty="0" err="1"/>
              <a:t>Metodická</a:t>
            </a:r>
            <a:r>
              <a:rPr lang="en-GB" sz="900" dirty="0"/>
              <a:t> </a:t>
            </a:r>
            <a:r>
              <a:rPr lang="en-GB" sz="900" dirty="0" err="1"/>
              <a:t>pomôcka</a:t>
            </a:r>
            <a:r>
              <a:rPr lang="en-GB" sz="900" dirty="0"/>
              <a:t> pre </a:t>
            </a:r>
            <a:r>
              <a:rPr lang="en-GB" sz="900" dirty="0" err="1"/>
              <a:t>vykonávanie</a:t>
            </a:r>
            <a:r>
              <a:rPr lang="en-GB" sz="900" dirty="0"/>
              <a:t> </a:t>
            </a:r>
            <a:r>
              <a:rPr lang="en-GB" sz="900" dirty="0" err="1"/>
              <a:t>farmako-ekonomického</a:t>
            </a:r>
            <a:r>
              <a:rPr lang="en-GB" sz="900" dirty="0"/>
              <a:t> </a:t>
            </a:r>
            <a:r>
              <a:rPr lang="en-GB" sz="900" dirty="0" err="1"/>
              <a:t>rozboru</a:t>
            </a:r>
            <a:r>
              <a:rPr lang="en-GB" sz="900" dirty="0"/>
              <a:t> </a:t>
            </a:r>
            <a:r>
              <a:rPr lang="en-GB" sz="900" dirty="0" err="1"/>
              <a:t>lieku</a:t>
            </a:r>
            <a:r>
              <a:rPr lang="en-GB" sz="900" dirty="0"/>
              <a:t>, </a:t>
            </a:r>
            <a:r>
              <a:rPr lang="en-GB" sz="900" dirty="0" err="1"/>
              <a:t>medicínsko-ekonomického</a:t>
            </a:r>
            <a:r>
              <a:rPr lang="en-GB" sz="900" dirty="0"/>
              <a:t> </a:t>
            </a:r>
            <a:r>
              <a:rPr lang="en-GB" sz="900" dirty="0" err="1"/>
              <a:t>rozboru</a:t>
            </a:r>
            <a:r>
              <a:rPr lang="en-GB" sz="900" dirty="0"/>
              <a:t> </a:t>
            </a:r>
            <a:r>
              <a:rPr lang="en-GB" sz="900" dirty="0" err="1"/>
              <a:t>zdravotníckej</a:t>
            </a:r>
            <a:r>
              <a:rPr lang="en-GB" sz="900" dirty="0"/>
              <a:t> </a:t>
            </a:r>
            <a:r>
              <a:rPr lang="en-GB" sz="900" dirty="0" err="1"/>
              <a:t>pomôcky</a:t>
            </a:r>
            <a:r>
              <a:rPr lang="en-GB" sz="900" dirty="0"/>
              <a:t> a </a:t>
            </a:r>
            <a:r>
              <a:rPr lang="en-GB" sz="900" dirty="0" err="1"/>
              <a:t>medicínsko-ekonomického</a:t>
            </a:r>
            <a:r>
              <a:rPr lang="en-GB" sz="900" dirty="0"/>
              <a:t> </a:t>
            </a:r>
            <a:r>
              <a:rPr lang="en-GB" sz="900" dirty="0" err="1"/>
              <a:t>rozboru</a:t>
            </a:r>
            <a:r>
              <a:rPr lang="en-GB" sz="900" dirty="0"/>
              <a:t> </a:t>
            </a:r>
            <a:r>
              <a:rPr lang="en-GB" sz="900" dirty="0" err="1"/>
              <a:t>dietetickej</a:t>
            </a:r>
            <a:r>
              <a:rPr lang="en-GB" sz="900" dirty="0"/>
              <a:t> </a:t>
            </a:r>
            <a:r>
              <a:rPr lang="en-GB" sz="900" dirty="0" err="1"/>
              <a:t>potraviny</a:t>
            </a:r>
            <a:r>
              <a:rPr lang="en-GB" sz="900" dirty="0"/>
              <a:t>). 2012. </a:t>
            </a:r>
          </a:p>
          <a:p>
            <a:pPr>
              <a:lnSpc>
                <a:spcPct val="100000"/>
              </a:lnSpc>
              <a:spcBef>
                <a:spcPts val="300"/>
              </a:spcBef>
            </a:pPr>
            <a:r>
              <a:rPr lang="en-GB" sz="900" dirty="0"/>
              <a:t>South Korea: Health Insurance Review and Assessment Service: Guidelines for economic evaluation for pharmaceuticals: 2nd version (2011). Reviewed in: Bae, S., et al.: Korean guidelines for pharmacoeconomic evaluation (second and updated version): consensus and compromise. Pharmacoeconomics. 31(4), 257–267. 2013.</a:t>
            </a:r>
          </a:p>
          <a:p>
            <a:pPr>
              <a:lnSpc>
                <a:spcPct val="100000"/>
              </a:lnSpc>
              <a:spcBef>
                <a:spcPts val="300"/>
              </a:spcBef>
            </a:pPr>
            <a:r>
              <a:rPr lang="en-GB" sz="900" dirty="0"/>
              <a:t>Sweden: Dental and Pharmaceutical Benefits Agency (TLV). [Change in the Dental and Drug Benefits Agency's general advice [TLVAR 2003: 2] on financial evaluations]. 2017. </a:t>
            </a:r>
          </a:p>
          <a:p>
            <a:pPr>
              <a:lnSpc>
                <a:spcPct val="100000"/>
              </a:lnSpc>
              <a:spcBef>
                <a:spcPts val="300"/>
              </a:spcBef>
            </a:pPr>
            <a:r>
              <a:rPr lang="en-GB" sz="900" dirty="0"/>
              <a:t>Taiwan: </a:t>
            </a:r>
            <a:r>
              <a:rPr lang="en-GB" sz="900" dirty="0" err="1"/>
              <a:t>Center</a:t>
            </a:r>
            <a:r>
              <a:rPr lang="en-GB" sz="900" dirty="0"/>
              <a:t> for Drug Evaluation. Methodological guidelines for health technology assessment. 2014. </a:t>
            </a:r>
          </a:p>
          <a:p>
            <a:pPr>
              <a:lnSpc>
                <a:spcPct val="100000"/>
              </a:lnSpc>
              <a:spcBef>
                <a:spcPts val="300"/>
              </a:spcBef>
            </a:pPr>
            <a:r>
              <a:rPr lang="en-GB" sz="900" dirty="0"/>
              <a:t>Thailand: Health Intervention and Technology Assessment Program. Ministry of Public Health guidelines for health technology assessment in Thailand (2nd ed). 2014.</a:t>
            </a:r>
          </a:p>
        </p:txBody>
      </p:sp>
      <p:sp>
        <p:nvSpPr>
          <p:cNvPr id="4" name="Tijdelijke aanduiding voor dianummer 5">
            <a:extLst>
              <a:ext uri="{FF2B5EF4-FFF2-40B4-BE49-F238E27FC236}">
                <a16:creationId xmlns:a16="http://schemas.microsoft.com/office/drawing/2014/main" id="{D9C9FD2A-9E62-7770-ACA6-F16B091AF96E}"/>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20</a:t>
            </a:fld>
            <a:endParaRPr lang="en-GB" sz="800" dirty="0">
              <a:solidFill>
                <a:schemeClr val="bg1"/>
              </a:solidFill>
            </a:endParaRPr>
          </a:p>
        </p:txBody>
      </p:sp>
    </p:spTree>
    <p:extLst>
      <p:ext uri="{BB962C8B-B14F-4D97-AF65-F5344CB8AC3E}">
        <p14:creationId xmlns:p14="http://schemas.microsoft.com/office/powerpoint/2010/main" val="3525976394"/>
      </p:ext>
    </p:extLst>
  </p:cSld>
  <p:clrMapOvr>
    <a:masterClrMapping/>
  </p:clrMapOvr>
</p:sld>
</file>

<file path=ppt/theme/theme1.xml><?xml version="1.0" encoding="utf-8"?>
<a:theme xmlns:a="http://schemas.openxmlformats.org/drawingml/2006/main" name="EuroQol Officethema 2024">
  <a:themeElements>
    <a:clrScheme name="">
      <a:dk1>
        <a:srgbClr val="00496D"/>
      </a:dk1>
      <a:lt1>
        <a:srgbClr val="FFFFFF"/>
      </a:lt1>
      <a:dk2>
        <a:srgbClr val="6AAA89"/>
      </a:dk2>
      <a:lt2>
        <a:srgbClr val="FFFFFF"/>
      </a:lt2>
      <a:accent1>
        <a:srgbClr val="00496D"/>
      </a:accent1>
      <a:accent2>
        <a:srgbClr val="397874"/>
      </a:accent2>
      <a:accent3>
        <a:srgbClr val="C89611"/>
      </a:accent3>
      <a:accent4>
        <a:srgbClr val="80A5B6"/>
      </a:accent4>
      <a:accent5>
        <a:srgbClr val="AFC8C8"/>
      </a:accent5>
      <a:accent6>
        <a:srgbClr val="E3CB89"/>
      </a:accent6>
      <a:hlink>
        <a:srgbClr val="FFFFFF"/>
      </a:hlink>
      <a:folHlink>
        <a:srgbClr val="FFFFFF"/>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Deck_An-introduction-to-EQ-5D-value-sets" id="{33B538F6-D3DE-48A3-827D-F2CEC832FE7A}" vid="{8F13D227-B109-442C-BF68-902A6913E0E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F8999170FA1742BC27DA81683E8DD3" ma:contentTypeVersion="13" ma:contentTypeDescription="Create a new document." ma:contentTypeScope="" ma:versionID="23eb900766532bf7b6f2de977e321785">
  <xsd:schema xmlns:xsd="http://www.w3.org/2001/XMLSchema" xmlns:xs="http://www.w3.org/2001/XMLSchema" xmlns:p="http://schemas.microsoft.com/office/2006/metadata/properties" xmlns:ns2="d6dd1ca1-a757-4788-b8b3-1e2fd95c9f38" xmlns:ns3="ce70f26f-5950-4a9a-b6d5-2cd5a0083796" targetNamespace="http://schemas.microsoft.com/office/2006/metadata/properties" ma:root="true" ma:fieldsID="d0cc4a8ba75fe72345a9f30f900cfe97" ns2:_="" ns3:_="">
    <xsd:import namespace="d6dd1ca1-a757-4788-b8b3-1e2fd95c9f38"/>
    <xsd:import namespace="ce70f26f-5950-4a9a-b6d5-2cd5a008379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dd1ca1-a757-4788-b8b3-1e2fd95c9f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3b07230-984e-4e25-8fcf-24483e91ba1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70f26f-5950-4a9a-b6d5-2cd5a008379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73378ff-4d43-41d5-bc48-565ce431e7dc}" ma:internalName="TaxCatchAll" ma:showField="CatchAllData" ma:web="ce70f26f-5950-4a9a-b6d5-2cd5a0083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e70f26f-5950-4a9a-b6d5-2cd5a0083796" xsi:nil="true"/>
    <lcf76f155ced4ddcb4097134ff3c332f xmlns="d6dd1ca1-a757-4788-b8b3-1e2fd95c9f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E1CA02-8149-46B4-84F8-76FBE1A46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dd1ca1-a757-4788-b8b3-1e2fd95c9f38"/>
    <ds:schemaRef ds:uri="ce70f26f-5950-4a9a-b6d5-2cd5a0083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8636EE-0CDE-4EA8-AFFC-3581F8D5AC87}">
  <ds:schemaRefs>
    <ds:schemaRef ds:uri="http://schemas.microsoft.com/sharepoint/v3/contenttype/forms"/>
  </ds:schemaRefs>
</ds:datastoreItem>
</file>

<file path=customXml/itemProps3.xml><?xml version="1.0" encoding="utf-8"?>
<ds:datastoreItem xmlns:ds="http://schemas.openxmlformats.org/officeDocument/2006/customXml" ds:itemID="{44F49322-C979-4AFC-BE17-F1910E2615DB}">
  <ds:schemaRefs>
    <ds:schemaRef ds:uri="http://schemas.microsoft.com/office/2006/metadata/properties"/>
    <ds:schemaRef ds:uri="http://schemas.microsoft.com/office/infopath/2007/PartnerControls"/>
    <ds:schemaRef ds:uri="fc846b63-19ef-4c7c-89b3-9ad1c7038d78"/>
    <ds:schemaRef ds:uri="e2f3d88c-52cb-4c66-a2d7-c5642fc18c4d"/>
    <ds:schemaRef ds:uri="ce70f26f-5950-4a9a-b6d5-2cd5a0083796"/>
    <ds:schemaRef ds:uri="d6dd1ca1-a757-4788-b8b3-1e2fd95c9f38"/>
  </ds:schemaRefs>
</ds:datastoreItem>
</file>

<file path=docProps/app.xml><?xml version="1.0" encoding="utf-8"?>
<Properties xmlns="http://schemas.openxmlformats.org/officeDocument/2006/extended-properties" xmlns:vt="http://schemas.openxmlformats.org/officeDocument/2006/docPropsVTypes">
  <Template/>
  <TotalTime>2683</TotalTime>
  <Words>4211</Words>
  <Application>Microsoft Office PowerPoint</Application>
  <PresentationFormat>On-screen Show (16:9)</PresentationFormat>
  <Paragraphs>344</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Apple Symbols</vt:lpstr>
      <vt:lpstr>Arial</vt:lpstr>
      <vt:lpstr>Calibri</vt:lpstr>
      <vt:lpstr>Open Sans</vt:lpstr>
      <vt:lpstr>Times New Roman</vt:lpstr>
      <vt:lpstr>Wingdings</vt:lpstr>
      <vt:lpstr>EuroQol Officethema 2024</vt:lpstr>
      <vt:lpstr>PowerPoint Presentation</vt:lpstr>
      <vt:lpstr>PowerPoint Presentation</vt:lpstr>
      <vt:lpstr>Contents</vt:lpstr>
      <vt:lpstr>Background and objectives of review</vt:lpstr>
      <vt:lpstr>Methodological process</vt:lpstr>
      <vt:lpstr>Sources used to identify guidelines</vt:lpstr>
      <vt:lpstr>Relevant information extracted for each country</vt:lpstr>
      <vt:lpstr>Six MAUIs were either specifically recommended OR cited as an examples of acceptable instruments in national PE guidelines</vt:lpstr>
      <vt:lpstr>A number of PE guidelines recommended use of a specific MAUI</vt:lpstr>
      <vt:lpstr>Reasons given in PE guidelines for recommending EQ-5D (+ HUI in France)</vt:lpstr>
      <vt:lpstr>Fourteen PE guidelines did not recommend a specific MAUI but did provide examples</vt:lpstr>
      <vt:lpstr>Limitations and challenges </vt:lpstr>
      <vt:lpstr>Summary</vt:lpstr>
      <vt:lpstr>Back up slides</vt:lpstr>
      <vt:lpstr>Reasons given for recommending a specific MAUI in PE guidelines (a)</vt:lpstr>
      <vt:lpstr>Reasons given for recommending a specific MAUI in PE guidelines (b)</vt:lpstr>
      <vt:lpstr>Reasons given for recommending a specific MAUI in PE guidelines (c)</vt:lpstr>
      <vt:lpstr>References for PE guidelines</vt:lpstr>
      <vt:lpstr>PE guidelines references (1)</vt:lpstr>
      <vt:lpstr>PE guidelines references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Tessa Kennedy-Martin</dc:creator>
  <cp:lastModifiedBy>Matthew Kennedy-Martin</cp:lastModifiedBy>
  <cp:revision>41</cp:revision>
  <dcterms:created xsi:type="dcterms:W3CDTF">2024-08-19T13:57:36Z</dcterms:created>
  <dcterms:modified xsi:type="dcterms:W3CDTF">2026-10-28T13:01:29Z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0x01010099F8999170FA1742BC27DA81683E8DD3</vt:lpwstr>
  </property>
</Properties>
</file>